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ED6BC47-99A4-4DA0-9E8B-90651DD0ED0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390849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D6BC47-99A4-4DA0-9E8B-90651DD0ED0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2878482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D6BC47-99A4-4DA0-9E8B-90651DD0ED0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136394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D6BC47-99A4-4DA0-9E8B-90651DD0ED0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991444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ED6BC47-99A4-4DA0-9E8B-90651DD0ED0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4046738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ED6BC47-99A4-4DA0-9E8B-90651DD0ED0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2951948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ED6BC47-99A4-4DA0-9E8B-90651DD0ED0E}"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1715067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ED6BC47-99A4-4DA0-9E8B-90651DD0ED0E}"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2148929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D6BC47-99A4-4DA0-9E8B-90651DD0ED0E}"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843710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D6BC47-99A4-4DA0-9E8B-90651DD0ED0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4106973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D6BC47-99A4-4DA0-9E8B-90651DD0ED0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68F7A9-2459-42D9-9DCE-130904B7A0D3}" type="slidenum">
              <a:rPr lang="tr-TR" smtClean="0"/>
              <a:t>‹#›</a:t>
            </a:fld>
            <a:endParaRPr lang="tr-TR"/>
          </a:p>
        </p:txBody>
      </p:sp>
    </p:spTree>
    <p:extLst>
      <p:ext uri="{BB962C8B-B14F-4D97-AF65-F5344CB8AC3E}">
        <p14:creationId xmlns:p14="http://schemas.microsoft.com/office/powerpoint/2010/main" val="620594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6BC47-99A4-4DA0-9E8B-90651DD0ED0E}"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8F7A9-2459-42D9-9DCE-130904B7A0D3}" type="slidenum">
              <a:rPr lang="tr-TR" smtClean="0"/>
              <a:t>‹#›</a:t>
            </a:fld>
            <a:endParaRPr lang="tr-TR"/>
          </a:p>
        </p:txBody>
      </p:sp>
    </p:spTree>
    <p:extLst>
      <p:ext uri="{BB962C8B-B14F-4D97-AF65-F5344CB8AC3E}">
        <p14:creationId xmlns:p14="http://schemas.microsoft.com/office/powerpoint/2010/main" val="72540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Rus Biçimciliği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34420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a:t>
            </a:r>
            <a:r>
              <a:rPr lang="tr-TR" dirty="0" smtClean="0"/>
              <a:t>us Biçimciliği, metin merkezli eleştiri yöntemlerinden biridir.</a:t>
            </a:r>
          </a:p>
          <a:p>
            <a:r>
              <a:rPr lang="tr-TR" dirty="0" smtClean="0"/>
              <a:t>1915-1930 yılları arasında bu anlayışa bağlı önemli yapıtlar yayımlanmıştır.  Sovyetler Birliği’ndeki resmî sanat anlayışıyla ters düştükleri için bu tarihten itibaren ya çalışmalarını kesmişler ya başka oluşumlar içinde yer almışlar ya da ülke değiştirerek çalışmalarını sürdürmüşlerdir.</a:t>
            </a:r>
          </a:p>
          <a:p>
            <a:r>
              <a:rPr lang="tr-TR" dirty="0" err="1" smtClean="0"/>
              <a:t>Boris</a:t>
            </a:r>
            <a:r>
              <a:rPr lang="tr-TR" dirty="0" smtClean="0"/>
              <a:t> </a:t>
            </a:r>
            <a:r>
              <a:rPr lang="tr-TR" dirty="0" err="1" smtClean="0"/>
              <a:t>Tomaşevski</a:t>
            </a:r>
            <a:r>
              <a:rPr lang="tr-TR" dirty="0" smtClean="0"/>
              <a:t>, </a:t>
            </a:r>
            <a:r>
              <a:rPr lang="tr-TR" dirty="0" err="1" smtClean="0"/>
              <a:t>Öiktor</a:t>
            </a:r>
            <a:r>
              <a:rPr lang="tr-TR" dirty="0" smtClean="0"/>
              <a:t> </a:t>
            </a:r>
            <a:r>
              <a:rPr lang="tr-TR" dirty="0" err="1" smtClean="0"/>
              <a:t>Şkolovski</a:t>
            </a:r>
            <a:r>
              <a:rPr lang="tr-TR" dirty="0" smtClean="0"/>
              <a:t>, </a:t>
            </a:r>
            <a:r>
              <a:rPr lang="tr-TR" dirty="0" err="1" smtClean="0"/>
              <a:t>Boris</a:t>
            </a:r>
            <a:r>
              <a:rPr lang="tr-TR" dirty="0" smtClean="0"/>
              <a:t> </a:t>
            </a:r>
            <a:r>
              <a:rPr lang="tr-TR" dirty="0" err="1" smtClean="0"/>
              <a:t>Eichanbaum</a:t>
            </a:r>
            <a:r>
              <a:rPr lang="tr-TR" dirty="0" smtClean="0"/>
              <a:t>, </a:t>
            </a:r>
            <a:r>
              <a:rPr lang="tr-TR" dirty="0" err="1" smtClean="0"/>
              <a:t>Yuri</a:t>
            </a:r>
            <a:r>
              <a:rPr lang="tr-TR" dirty="0" smtClean="0"/>
              <a:t> </a:t>
            </a:r>
            <a:r>
              <a:rPr lang="tr-TR" dirty="0" err="1" smtClean="0"/>
              <a:t>Tinyanov</a:t>
            </a:r>
            <a:r>
              <a:rPr lang="tr-TR" dirty="0" smtClean="0"/>
              <a:t>, Roman </a:t>
            </a:r>
            <a:r>
              <a:rPr lang="tr-TR" dirty="0" err="1" smtClean="0"/>
              <a:t>Jacobson</a:t>
            </a:r>
            <a:r>
              <a:rPr lang="tr-TR" dirty="0" smtClean="0"/>
              <a:t> gibi önemli isimlerin başlattığı bu eleştiri anlayışı, sonraki yıllarda ortaya çıkan ve daha etkili olan Yapısalcılığa da zemin yaratmıştır.  </a:t>
            </a:r>
            <a:endParaRPr lang="tr-TR" dirty="0"/>
          </a:p>
        </p:txBody>
      </p:sp>
    </p:spTree>
    <p:extLst>
      <p:ext uri="{BB962C8B-B14F-4D97-AF65-F5344CB8AC3E}">
        <p14:creationId xmlns:p14="http://schemas.microsoft.com/office/powerpoint/2010/main" val="1505134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Rus Biçimcilerine göre edebiyat yapıtlarının incelenmesi, başka yazılı metinlerin incelenmesinden farklı bir bakış açısı ve yöntemle yapılmalıdır.</a:t>
            </a:r>
          </a:p>
          <a:p>
            <a:r>
              <a:rPr lang="tr-TR" dirty="0" smtClean="0"/>
              <a:t>Edebiyat yapıtı, öncelikle ve özellikle onu başka yazılı metinlerden ayıran özellikleri yönünden ele alınmalıdır. Neden her yazılı metne edebî demeyip yalnızca belirli türden metinler için bu sıfatı kullanıyoruz? Bu soru </a:t>
            </a:r>
            <a:r>
              <a:rPr lang="tr-TR" dirty="0" err="1" smtClean="0"/>
              <a:t>dolayımında</a:t>
            </a:r>
            <a:r>
              <a:rPr lang="tr-TR" dirty="0" smtClean="0"/>
              <a:t> ortaya konulacak yanıtlar, edebî yapıta eleştirel yaklaşımda başvurulacak terim ve yöntemlerin belirlenmesini de beraberinde getirecektir.</a:t>
            </a:r>
            <a:endParaRPr lang="tr-TR" dirty="0"/>
          </a:p>
        </p:txBody>
      </p:sp>
    </p:spTree>
    <p:extLst>
      <p:ext uri="{BB962C8B-B14F-4D97-AF65-F5344CB8AC3E}">
        <p14:creationId xmlns:p14="http://schemas.microsoft.com/office/powerpoint/2010/main" val="739724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 yapıtı, okuru şaşırtan, onun ilgi ve merakını kamçılayan birtakım özelliklere sahiptir. Okur, daha önce karşılaşmadığı türden hayal edişlerle, bakış biçimleriyle ve sözcük bağdaştırmalarıyla karşılaşır. Başka yazılı metinlerden edebî metinlerin ayırt edilmesinde bu özellikler göz önünde bulundurulur. Okura yeni gelen zihinsel tasarımlar ve dil kullanımı, onun yapıtla kurduğu ilişkiye özel bir mahiyet kazandırır. Bu, genel olarak edebiyat yapıtlarında görülen bir özellik olduğu gibi tek tek yapıtlarda da değişik biçimlerde karşımıza çıkar. Metni özgün kılan da zaten bu edebî özelliklerdir. Eleştiri, metin dışı değer ölçütlerine başvurmayıp doğrudan metnin bu özellikleriyle biçimlenen terimlerden ve yöntemden hareket etmelidir.</a:t>
            </a:r>
          </a:p>
        </p:txBody>
      </p:sp>
    </p:spTree>
    <p:extLst>
      <p:ext uri="{BB962C8B-B14F-4D97-AF65-F5344CB8AC3E}">
        <p14:creationId xmlns:p14="http://schemas.microsoft.com/office/powerpoint/2010/main" val="3835879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Önemli olan, «</a:t>
            </a:r>
            <a:r>
              <a:rPr lang="tr-TR" dirty="0" err="1" smtClean="0"/>
              <a:t>edebîlik</a:t>
            </a:r>
            <a:r>
              <a:rPr lang="tr-TR" dirty="0" smtClean="0"/>
              <a:t>/</a:t>
            </a:r>
            <a:r>
              <a:rPr lang="tr-TR" dirty="0" err="1" smtClean="0"/>
              <a:t>yazınsallık»tır</a:t>
            </a:r>
            <a:r>
              <a:rPr lang="tr-TR" dirty="0" smtClean="0"/>
              <a:t>. Eleştirmen, bu </a:t>
            </a:r>
            <a:r>
              <a:rPr lang="tr-TR" dirty="0" err="1" smtClean="0"/>
              <a:t>yazınsallığın</a:t>
            </a:r>
            <a:r>
              <a:rPr lang="tr-TR" dirty="0" smtClean="0"/>
              <a:t> ardına düşmeli, onu yaratan etkenleri ortaya koymaya çalışmalıdır.</a:t>
            </a:r>
          </a:p>
          <a:p>
            <a:r>
              <a:rPr lang="tr-TR" dirty="0" smtClean="0"/>
              <a:t>Ebedî metinleri kendine </a:t>
            </a:r>
            <a:r>
              <a:rPr lang="tr-TR" dirty="0" err="1" smtClean="0"/>
              <a:t>özgüleştiren</a:t>
            </a:r>
            <a:r>
              <a:rPr lang="tr-TR" dirty="0" smtClean="0"/>
              <a:t>, onlara </a:t>
            </a:r>
            <a:r>
              <a:rPr lang="tr-TR" dirty="0" err="1" smtClean="0"/>
              <a:t>yazınsallık</a:t>
            </a:r>
            <a:r>
              <a:rPr lang="tr-TR" dirty="0" smtClean="0"/>
              <a:t> kazandıran temel özellik, «alışkanlığı </a:t>
            </a:r>
            <a:r>
              <a:rPr lang="tr-TR" dirty="0" err="1" smtClean="0"/>
              <a:t>kırma»dır</a:t>
            </a:r>
            <a:r>
              <a:rPr lang="tr-TR" dirty="0" smtClean="0"/>
              <a:t> (</a:t>
            </a:r>
            <a:r>
              <a:rPr lang="tr-TR" dirty="0" err="1" smtClean="0"/>
              <a:t>defamiliarization</a:t>
            </a:r>
            <a:r>
              <a:rPr lang="tr-TR" dirty="0" smtClean="0"/>
              <a:t>).</a:t>
            </a:r>
          </a:p>
          <a:p>
            <a:r>
              <a:rPr lang="tr-TR" dirty="0" smtClean="0"/>
              <a:t>Günlük yaşamda ve edebiyat dışı metinlerde kullanılan standart dil, aynı zamanda bir dil alışkanlığı da yaratır. Bu alışkanlığı kıracak öge ve özellikleri, metne </a:t>
            </a:r>
            <a:r>
              <a:rPr lang="tr-TR" dirty="0" err="1" smtClean="0"/>
              <a:t>yazınsallık</a:t>
            </a:r>
            <a:r>
              <a:rPr lang="tr-TR" dirty="0" smtClean="0"/>
              <a:t> kazandırır.  </a:t>
            </a:r>
            <a:endParaRPr lang="tr-TR" dirty="0"/>
          </a:p>
        </p:txBody>
      </p:sp>
    </p:spTree>
    <p:extLst>
      <p:ext uri="{BB962C8B-B14F-4D97-AF65-F5344CB8AC3E}">
        <p14:creationId xmlns:p14="http://schemas.microsoft.com/office/powerpoint/2010/main" val="887567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Şair/ yazar, bunu nasıl gerçekleştirmektedir?</a:t>
            </a:r>
          </a:p>
          <a:p>
            <a:r>
              <a:rPr lang="tr-TR" dirty="0" smtClean="0"/>
              <a:t>Sanatçının dil kullanımı, standarda bağlı değildir. Gerek sözcük seçiminde gerekse bunları bağdaştırmada tamamen öznel bir tasarruf sergiler. Kendince sözcükler de türetebilir. Mevcut dilbilgisi kurallarının dışına çıkabilir. Yazımda, noktalamada kendince yeni yollar izleyebilir. Sözdizimi kurallarını bozabilir. Sözcükleri </a:t>
            </a:r>
            <a:r>
              <a:rPr lang="tr-TR" dirty="0" err="1" smtClean="0"/>
              <a:t>biçimbilimsel</a:t>
            </a:r>
            <a:r>
              <a:rPr lang="tr-TR" dirty="0" smtClean="0"/>
              <a:t> açıdan deformasyonu uğratabilir. Bütün bunlar, anlatım açısından yetersizlik ya da sorun olarak değil; metne </a:t>
            </a:r>
            <a:r>
              <a:rPr lang="tr-TR" dirty="0" err="1" smtClean="0"/>
              <a:t>yazınsallık</a:t>
            </a:r>
            <a:r>
              <a:rPr lang="tr-TR" dirty="0" smtClean="0"/>
              <a:t> kazandıran göstergeler olarak değerlendirilmelidir. </a:t>
            </a:r>
            <a:endParaRPr lang="tr-TR" dirty="0"/>
          </a:p>
        </p:txBody>
      </p:sp>
    </p:spTree>
    <p:extLst>
      <p:ext uri="{BB962C8B-B14F-4D97-AF65-F5344CB8AC3E}">
        <p14:creationId xmlns:p14="http://schemas.microsoft.com/office/powerpoint/2010/main" val="2655343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Rus Biçimciliğinin en önemli temsilcilerinden biri olan Roman </a:t>
            </a:r>
            <a:r>
              <a:rPr lang="tr-TR" dirty="0" err="1"/>
              <a:t>J</a:t>
            </a:r>
            <a:r>
              <a:rPr lang="tr-TR" dirty="0" err="1" smtClean="0"/>
              <a:t>acobson’un</a:t>
            </a:r>
            <a:r>
              <a:rPr lang="tr-TR" dirty="0" smtClean="0"/>
              <a:t> bu bağlamda geliştirdiği «şiirsel işlev» kavramı çok önemlidir.</a:t>
            </a:r>
          </a:p>
          <a:p>
            <a:r>
              <a:rPr lang="tr-TR" dirty="0" err="1" smtClean="0"/>
              <a:t>Jacobson</a:t>
            </a:r>
            <a:r>
              <a:rPr lang="tr-TR" dirty="0" smtClean="0"/>
              <a:t>, metni </a:t>
            </a:r>
            <a:r>
              <a:rPr lang="tr-TR" dirty="0" err="1" smtClean="0"/>
              <a:t>yazınsallaştıran</a:t>
            </a:r>
            <a:r>
              <a:rPr lang="tr-TR" dirty="0" smtClean="0"/>
              <a:t> özelliği dilin şiirsel işlevle kullanılmasında görür.</a:t>
            </a:r>
          </a:p>
          <a:p>
            <a:r>
              <a:rPr lang="tr-TR" dirty="0" smtClean="0"/>
              <a:t>Ona göre her dilsel ilişki bir iletişim ortamı yaratır. Gerek sözlü gerekse yazılı yolla sağlanan bu ilişkiler, dilsel iletişimin niteliklerini belirler. Edebiyat yapıtları da dil ile meydana getirildiklerine göre yazarla okur arasında bir iletişim sağlar. Bu iletişimin öbürlerinden temel farkı, şiirsel işlevden kaynaklanır.</a:t>
            </a:r>
            <a:endParaRPr lang="tr-TR" dirty="0"/>
          </a:p>
        </p:txBody>
      </p:sp>
    </p:spTree>
    <p:extLst>
      <p:ext uri="{BB962C8B-B14F-4D97-AF65-F5344CB8AC3E}">
        <p14:creationId xmlns:p14="http://schemas.microsoft.com/office/powerpoint/2010/main" val="2884269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Roman </a:t>
            </a:r>
            <a:r>
              <a:rPr lang="tr-TR" dirty="0" err="1" smtClean="0"/>
              <a:t>Jacobson’unun</a:t>
            </a:r>
            <a:r>
              <a:rPr lang="tr-TR" dirty="0" smtClean="0"/>
              <a:t> iletişim konusundaki şeması, bunu açıklamaya yöneliktir. </a:t>
            </a:r>
          </a:p>
          <a:p>
            <a:r>
              <a:rPr lang="tr-TR" dirty="0" smtClean="0"/>
              <a:t>Ona göre bir iletişim eyleminde altı öge vardır:</a:t>
            </a:r>
          </a:p>
          <a:p>
            <a:r>
              <a:rPr lang="tr-TR" dirty="0" smtClean="0"/>
              <a:t>1. Gönderici,</a:t>
            </a:r>
          </a:p>
          <a:p>
            <a:r>
              <a:rPr lang="tr-TR" dirty="0" smtClean="0"/>
              <a:t>2. Alıcı,</a:t>
            </a:r>
          </a:p>
          <a:p>
            <a:r>
              <a:rPr lang="tr-TR" dirty="0" smtClean="0"/>
              <a:t>3. Bağlam (</a:t>
            </a:r>
            <a:r>
              <a:rPr lang="tr-TR" dirty="0" err="1" smtClean="0"/>
              <a:t>gönderge</a:t>
            </a:r>
            <a:r>
              <a:rPr lang="tr-TR" dirty="0" smtClean="0"/>
              <a:t>),</a:t>
            </a:r>
          </a:p>
          <a:p>
            <a:r>
              <a:rPr lang="tr-TR" dirty="0" smtClean="0"/>
              <a:t>4. Bildiri,</a:t>
            </a:r>
          </a:p>
          <a:p>
            <a:r>
              <a:rPr lang="tr-TR" dirty="0" smtClean="0"/>
              <a:t>5. Kanal (iletici),</a:t>
            </a:r>
          </a:p>
          <a:p>
            <a:r>
              <a:rPr lang="tr-TR" dirty="0" smtClean="0"/>
              <a:t>6. Kod. </a:t>
            </a:r>
            <a:endParaRPr lang="tr-TR" dirty="0"/>
          </a:p>
        </p:txBody>
      </p:sp>
    </p:spTree>
    <p:extLst>
      <p:ext uri="{BB962C8B-B14F-4D97-AF65-F5344CB8AC3E}">
        <p14:creationId xmlns:p14="http://schemas.microsoft.com/office/powerpoint/2010/main" val="424627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Eğer bir iletişimde bildiri öbür beş ögeden birine değil doğrudan bildirinin kendisine yönelikse dilde şiirsel işlev ortaya çıkar.</a:t>
            </a:r>
          </a:p>
          <a:p>
            <a:r>
              <a:rPr lang="tr-TR" dirty="0" smtClean="0"/>
              <a:t>Sözlü ve yazılı iletişimde genellikle bildiri kendisine yönelik değildir ve bu bir alışkanlık yaratır. Edebiyat yapıtlarında ise bildirinin doğrudan kendisine yönelik olması söz konusudur ve bu da metni yazınsal kılar.</a:t>
            </a:r>
          </a:p>
          <a:p>
            <a:r>
              <a:rPr lang="tr-TR" dirty="0" smtClean="0"/>
              <a:t>Rus Biçimcileri daha çok şiir üzerinde durmuşlardır; ama roman ve öyküde de </a:t>
            </a:r>
            <a:r>
              <a:rPr lang="tr-TR" dirty="0" err="1" smtClean="0"/>
              <a:t>yazınsallığı</a:t>
            </a:r>
            <a:r>
              <a:rPr lang="tr-TR" dirty="0" smtClean="0"/>
              <a:t> sağlayan etkeni belirlemeye çalışmışlardır. Onlara göre roman ve öykü gibi anlatı türlerinde </a:t>
            </a:r>
            <a:r>
              <a:rPr lang="tr-TR" dirty="0" err="1" smtClean="0"/>
              <a:t>yazınsallığı</a:t>
            </a:r>
            <a:r>
              <a:rPr lang="tr-TR" dirty="0" smtClean="0"/>
              <a:t> sağlayan, yazarın olay örgüsünü kendi tasarrufuna göre oluşturmasıdır. Anlatısına ortadan ya da sondan başlayabileceği gibi yer yer geri dönüş tekniği kullanarak da kronolojik düzenin dışına çıkar. Kronolojik sıralama noktasındaki kişisel seçimleri, roman ve öykü yazarının </a:t>
            </a:r>
            <a:r>
              <a:rPr lang="tr-TR" dirty="0" err="1" smtClean="0"/>
              <a:t>yazınsallığı</a:t>
            </a:r>
            <a:r>
              <a:rPr lang="tr-TR" dirty="0" smtClean="0"/>
              <a:t> </a:t>
            </a:r>
            <a:r>
              <a:rPr lang="tr-TR" smtClean="0"/>
              <a:t>yaratmasında etkili olur. </a:t>
            </a:r>
            <a:endParaRPr lang="tr-TR" dirty="0"/>
          </a:p>
        </p:txBody>
      </p:sp>
    </p:spTree>
    <p:extLst>
      <p:ext uri="{BB962C8B-B14F-4D97-AF65-F5344CB8AC3E}">
        <p14:creationId xmlns:p14="http://schemas.microsoft.com/office/powerpoint/2010/main" val="14704762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654</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Rus Biçimciliği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 Biçimciliği</dc:title>
  <dc:creator>pc</dc:creator>
  <cp:lastModifiedBy>pc</cp:lastModifiedBy>
  <cp:revision>4</cp:revision>
  <dcterms:created xsi:type="dcterms:W3CDTF">2020-05-03T22:24:28Z</dcterms:created>
  <dcterms:modified xsi:type="dcterms:W3CDTF">2020-05-03T23:09:35Z</dcterms:modified>
</cp:coreProperties>
</file>