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94590"/>
  </p:normalViewPr>
  <p:slideViewPr>
    <p:cSldViewPr>
      <p:cViewPr varScale="1">
        <p:scale>
          <a:sx n="92" d="100"/>
          <a:sy n="92" d="100"/>
        </p:scale>
        <p:origin x="16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Kısraklarda gebelik patolojileri</a:t>
            </a:r>
            <a:br>
              <a:rPr lang="tr-TR" dirty="0" smtClean="0"/>
            </a:br>
            <a:r>
              <a:rPr lang="tr-TR" dirty="0" smtClean="0"/>
              <a:t>riskli gebeliklerin belirlenmesi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</a:t>
            </a:r>
            <a:r>
              <a:rPr lang="tr-TR" smtClean="0"/>
              <a:t>Rıfat Vural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053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Yüksek riskli gebeliklere klinik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Fötüsün</a:t>
            </a:r>
            <a:r>
              <a:rPr lang="tr-TR" dirty="0" smtClean="0"/>
              <a:t> değerlendirilmesi :</a:t>
            </a:r>
          </a:p>
          <a:p>
            <a:pPr lvl="1"/>
            <a:r>
              <a:rPr lang="tr-TR" dirty="0" smtClean="0"/>
              <a:t>TRANSABDOMİNAL USG : 90 günden itibaren</a:t>
            </a:r>
          </a:p>
          <a:p>
            <a:pPr lvl="1"/>
            <a:r>
              <a:rPr lang="tr-TR" dirty="0" smtClean="0"/>
              <a:t>Erken dönem </a:t>
            </a:r>
            <a:r>
              <a:rPr lang="tr-TR" dirty="0" err="1" smtClean="0"/>
              <a:t>inguinal</a:t>
            </a:r>
            <a:r>
              <a:rPr lang="tr-TR" dirty="0" smtClean="0"/>
              <a:t> bölgede (2.5-3 MHZ </a:t>
            </a:r>
            <a:r>
              <a:rPr lang="tr-TR" dirty="0" err="1" smtClean="0"/>
              <a:t>prob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Kalp atımı / </a:t>
            </a:r>
            <a:r>
              <a:rPr lang="tr-TR" dirty="0" err="1" smtClean="0"/>
              <a:t>fötüs</a:t>
            </a:r>
            <a:r>
              <a:rPr lang="tr-TR" dirty="0" smtClean="0"/>
              <a:t> çapı /hareketliliği </a:t>
            </a:r>
          </a:p>
          <a:p>
            <a:pPr lvl="1"/>
            <a:r>
              <a:rPr lang="tr-TR" dirty="0" err="1" smtClean="0"/>
              <a:t>Amnion-allontois</a:t>
            </a:r>
            <a:r>
              <a:rPr lang="tr-TR" dirty="0" smtClean="0"/>
              <a:t> sıvı miktarı değerlendirilir.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5470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Fötal</a:t>
            </a:r>
            <a:r>
              <a:rPr lang="tr-TR" dirty="0" smtClean="0"/>
              <a:t> kalp atımı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644118"/>
              </p:ext>
            </p:extLst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 üncü ay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uncu ay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 inci ay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196 atım /dakika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75 atım /dakika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atım /dakika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437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Fötal</a:t>
            </a:r>
            <a:r>
              <a:rPr lang="tr-TR" dirty="0" smtClean="0"/>
              <a:t> Aorta çapı-yavru suları düzeyinin belirlenmesi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Aorta çapı 18,5 -27 mm aralığında olmalıdır. Aksinde </a:t>
            </a:r>
            <a:r>
              <a:rPr lang="tr-TR" dirty="0" err="1" smtClean="0"/>
              <a:t>anomalik</a:t>
            </a:r>
            <a:r>
              <a:rPr lang="tr-TR" dirty="0" smtClean="0"/>
              <a:t> yavru sorunu söz konusudur</a:t>
            </a:r>
          </a:p>
          <a:p>
            <a:r>
              <a:rPr lang="tr-TR" dirty="0" err="1" smtClean="0"/>
              <a:t>Allontois</a:t>
            </a:r>
            <a:r>
              <a:rPr lang="tr-TR" dirty="0" smtClean="0"/>
              <a:t> </a:t>
            </a:r>
            <a:r>
              <a:rPr lang="tr-TR" dirty="0" err="1" smtClean="0"/>
              <a:t>amnion</a:t>
            </a:r>
            <a:r>
              <a:rPr lang="tr-TR" dirty="0" smtClean="0"/>
              <a:t> kesesi sıvı derinliği ; dört noktadan alınan ölçüm </a:t>
            </a:r>
            <a:r>
              <a:rPr lang="tr-TR" dirty="0" err="1" smtClean="0"/>
              <a:t>ortalamalrı</a:t>
            </a:r>
            <a:r>
              <a:rPr lang="tr-TR" dirty="0" smtClean="0"/>
              <a:t> ile belirlenir.</a:t>
            </a:r>
          </a:p>
          <a:p>
            <a:pPr lvl="1"/>
            <a:r>
              <a:rPr lang="tr-TR" dirty="0" err="1" smtClean="0"/>
              <a:t>Allontois</a:t>
            </a:r>
            <a:r>
              <a:rPr lang="tr-TR" dirty="0" smtClean="0"/>
              <a:t> kesesi sıvı derinliği 	: 13.4 </a:t>
            </a:r>
            <a:r>
              <a:rPr lang="tr-TR" dirty="0" smtClean="0">
                <a:latin typeface="Times New Roman"/>
                <a:cs typeface="Times New Roman"/>
              </a:rPr>
              <a:t>±</a:t>
            </a:r>
            <a:r>
              <a:rPr lang="tr-TR" dirty="0"/>
              <a:t> </a:t>
            </a:r>
            <a:r>
              <a:rPr lang="tr-TR" dirty="0" smtClean="0"/>
              <a:t>4.4 cm </a:t>
            </a:r>
          </a:p>
          <a:p>
            <a:pPr lvl="1"/>
            <a:r>
              <a:rPr lang="tr-TR" dirty="0" err="1" smtClean="0"/>
              <a:t>Amnion</a:t>
            </a:r>
            <a:r>
              <a:rPr lang="tr-TR" dirty="0" smtClean="0"/>
              <a:t> kesesi sıvı derinliği 	: 7.9 </a:t>
            </a:r>
            <a:r>
              <a:rPr lang="tr-TR" dirty="0">
                <a:latin typeface="Times New Roman"/>
                <a:cs typeface="Times New Roman"/>
              </a:rPr>
              <a:t>±</a:t>
            </a:r>
            <a:r>
              <a:rPr lang="tr-TR" dirty="0"/>
              <a:t> </a:t>
            </a:r>
            <a:r>
              <a:rPr lang="tr-TR" dirty="0" smtClean="0"/>
              <a:t>3.5 </a:t>
            </a:r>
            <a:r>
              <a:rPr lang="tr-TR" dirty="0"/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507216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Normal plasenta-</a:t>
            </a:r>
            <a:r>
              <a:rPr lang="tr-TR" dirty="0" err="1" smtClean="0"/>
              <a:t>endometrium</a:t>
            </a:r>
            <a:r>
              <a:rPr lang="tr-TR" dirty="0" smtClean="0"/>
              <a:t> bağlantı kalınlığı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597371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Gebelik dönemi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Plasenta-</a:t>
                      </a:r>
                      <a:r>
                        <a:rPr lang="tr-TR" dirty="0" err="1" smtClean="0"/>
                        <a:t>endometrium</a:t>
                      </a:r>
                      <a:r>
                        <a:rPr lang="tr-TR" dirty="0" smtClean="0"/>
                        <a:t> kalınlığı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151-270 gün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≤ 7 mm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271-300 gün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≤ 8 mm</a:t>
                      </a:r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301-330 gün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≤ 10 mm</a:t>
                      </a:r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331 gün ve üzeri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≤ 12 mm</a:t>
                      </a:r>
                      <a:endParaRPr lang="tr-TR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11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Plasentitis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Premature</a:t>
            </a:r>
            <a:r>
              <a:rPr lang="tr-TR" dirty="0" smtClean="0"/>
              <a:t> </a:t>
            </a:r>
            <a:r>
              <a:rPr lang="tr-TR" dirty="0" err="1" smtClean="0"/>
              <a:t>laktasyon</a:t>
            </a:r>
            <a:r>
              <a:rPr lang="tr-TR" dirty="0" smtClean="0"/>
              <a:t> / </a:t>
            </a:r>
            <a:r>
              <a:rPr lang="tr-TR" dirty="0" err="1" smtClean="0"/>
              <a:t>vaginal</a:t>
            </a:r>
            <a:r>
              <a:rPr lang="tr-TR" dirty="0" smtClean="0"/>
              <a:t> akıntı / plasenta-</a:t>
            </a:r>
            <a:r>
              <a:rPr lang="tr-TR" dirty="0" err="1" smtClean="0"/>
              <a:t>endometrium</a:t>
            </a:r>
            <a:r>
              <a:rPr lang="tr-TR" dirty="0" smtClean="0"/>
              <a:t> kalınlığı</a:t>
            </a:r>
          </a:p>
          <a:p>
            <a:r>
              <a:rPr lang="tr-TR" dirty="0" smtClean="0"/>
              <a:t>Tedavi :</a:t>
            </a:r>
          </a:p>
          <a:p>
            <a:pPr lvl="1"/>
            <a:r>
              <a:rPr lang="tr-TR" dirty="0" smtClean="0"/>
              <a:t>Antibiyotik</a:t>
            </a:r>
          </a:p>
          <a:p>
            <a:pPr lvl="2"/>
            <a:r>
              <a:rPr lang="tr-TR" dirty="0" smtClean="0"/>
              <a:t>Penisilin : 22.000 IU/kg , 6 saatte bir uygulama</a:t>
            </a:r>
          </a:p>
          <a:p>
            <a:pPr lvl="2"/>
            <a:r>
              <a:rPr lang="tr-TR" dirty="0" err="1" smtClean="0"/>
              <a:t>Gentamisin</a:t>
            </a:r>
            <a:r>
              <a:rPr lang="tr-TR" dirty="0" smtClean="0"/>
              <a:t> : 6.6 mg/kg ; 24 saatte bir </a:t>
            </a:r>
          </a:p>
          <a:p>
            <a:pPr lvl="2"/>
            <a:r>
              <a:rPr lang="tr-TR" dirty="0" err="1" smtClean="0"/>
              <a:t>Trimethoprim</a:t>
            </a:r>
            <a:r>
              <a:rPr lang="tr-TR" dirty="0" smtClean="0"/>
              <a:t> sulfamethaxazole:30 mg/kg; 12 saatte bir </a:t>
            </a:r>
          </a:p>
          <a:p>
            <a:pPr lvl="1"/>
            <a:r>
              <a:rPr lang="tr-TR" dirty="0" smtClean="0"/>
              <a:t>P4 uygulaması : </a:t>
            </a:r>
          </a:p>
          <a:p>
            <a:pPr lvl="2"/>
            <a:r>
              <a:rPr lang="tr-TR" dirty="0" smtClean="0"/>
              <a:t>0.088mg/kg; günde bir uygulama </a:t>
            </a:r>
          </a:p>
          <a:p>
            <a:pPr lvl="1"/>
            <a:r>
              <a:rPr lang="tr-TR" dirty="0" err="1" smtClean="0"/>
              <a:t>Non-steroidal</a:t>
            </a:r>
            <a:r>
              <a:rPr lang="tr-TR" dirty="0" smtClean="0"/>
              <a:t> </a:t>
            </a:r>
            <a:r>
              <a:rPr lang="tr-TR" dirty="0" err="1" smtClean="0"/>
              <a:t>antiinflamatuar</a:t>
            </a:r>
            <a:r>
              <a:rPr lang="tr-TR" dirty="0" smtClean="0"/>
              <a:t> uygulamaları</a:t>
            </a:r>
          </a:p>
          <a:p>
            <a:pPr lvl="2"/>
            <a:r>
              <a:rPr lang="tr-TR" dirty="0" err="1" smtClean="0"/>
              <a:t>Flunixin</a:t>
            </a:r>
            <a:r>
              <a:rPr lang="tr-TR" dirty="0" smtClean="0"/>
              <a:t> </a:t>
            </a:r>
            <a:r>
              <a:rPr lang="tr-TR" dirty="0" err="1" smtClean="0"/>
              <a:t>meglumin</a:t>
            </a:r>
            <a:r>
              <a:rPr lang="tr-TR" dirty="0" smtClean="0"/>
              <a:t> : 1.1 mg/kg; 12 saatte bir</a:t>
            </a:r>
          </a:p>
          <a:p>
            <a:pPr lvl="2"/>
            <a:r>
              <a:rPr lang="tr-TR" dirty="0" err="1" smtClean="0"/>
              <a:t>Pentoxifylline</a:t>
            </a:r>
            <a:r>
              <a:rPr lang="tr-TR" dirty="0" smtClean="0"/>
              <a:t> : 8.4 mg /kg ; 12 saatte bir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318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Gebelik kayıplarının nedenleri</a:t>
            </a:r>
            <a:br>
              <a:rPr lang="tr-TR" dirty="0" smtClean="0"/>
            </a:br>
            <a:r>
              <a:rPr lang="tr-TR" dirty="0" err="1" smtClean="0"/>
              <a:t>ovulasyonu</a:t>
            </a:r>
            <a:r>
              <a:rPr lang="tr-TR" dirty="0" smtClean="0"/>
              <a:t> izleyen 10-45 gün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Uterus</a:t>
            </a:r>
            <a:r>
              <a:rPr lang="tr-TR" dirty="0" smtClean="0"/>
              <a:t> yangıları-</a:t>
            </a:r>
            <a:r>
              <a:rPr lang="tr-TR" dirty="0" err="1" smtClean="0"/>
              <a:t>uterus</a:t>
            </a:r>
            <a:r>
              <a:rPr lang="tr-TR" dirty="0" smtClean="0"/>
              <a:t> sıvıları;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kistleri :1 cm üzerinde 5 den fazla ise;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bezlerinin  </a:t>
            </a:r>
            <a:r>
              <a:rPr lang="tr-TR" dirty="0" err="1" smtClean="0"/>
              <a:t>fibrosisi</a:t>
            </a:r>
            <a:r>
              <a:rPr lang="tr-TR" dirty="0" smtClean="0"/>
              <a:t>;</a:t>
            </a:r>
          </a:p>
          <a:p>
            <a:r>
              <a:rPr lang="tr-TR" dirty="0" smtClean="0"/>
              <a:t>Kolik : </a:t>
            </a:r>
            <a:r>
              <a:rPr lang="tr-TR" dirty="0" err="1" smtClean="0"/>
              <a:t>endotoksin</a:t>
            </a:r>
            <a:r>
              <a:rPr lang="tr-TR" dirty="0" smtClean="0"/>
              <a:t> =PGF2 alfa salınımı artışı</a:t>
            </a:r>
          </a:p>
          <a:p>
            <a:r>
              <a:rPr lang="tr-TR" dirty="0" err="1" smtClean="0"/>
              <a:t>hCG</a:t>
            </a:r>
            <a:r>
              <a:rPr lang="tr-TR" dirty="0" smtClean="0"/>
              <a:t> enjeksiyonları : </a:t>
            </a:r>
            <a:r>
              <a:rPr lang="tr-TR" dirty="0" err="1" smtClean="0"/>
              <a:t>luteal</a:t>
            </a:r>
            <a:r>
              <a:rPr lang="tr-TR" dirty="0" smtClean="0"/>
              <a:t> yetmezlik oluşturur.</a:t>
            </a:r>
          </a:p>
          <a:p>
            <a:r>
              <a:rPr lang="tr-TR" dirty="0" smtClean="0"/>
              <a:t>Erkek </a:t>
            </a:r>
            <a:r>
              <a:rPr lang="tr-TR" dirty="0" err="1" smtClean="0"/>
              <a:t>infertilite</a:t>
            </a:r>
            <a:r>
              <a:rPr lang="tr-TR" dirty="0" smtClean="0"/>
              <a:t>: genetik </a:t>
            </a:r>
            <a:r>
              <a:rPr lang="tr-TR" dirty="0" err="1" smtClean="0"/>
              <a:t>defermasyon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!!! </a:t>
            </a:r>
            <a:r>
              <a:rPr lang="tr-TR" i="1" dirty="0" smtClean="0"/>
              <a:t>Embriyonun anne tarafından tanınması ile birlikte 20 inci günden sonraki </a:t>
            </a:r>
            <a:r>
              <a:rPr lang="tr-TR" i="1" dirty="0" err="1" smtClean="0"/>
              <a:t>embriyonik</a:t>
            </a:r>
            <a:r>
              <a:rPr lang="tr-TR" i="1" dirty="0" smtClean="0"/>
              <a:t> ölümlerde </a:t>
            </a:r>
            <a:r>
              <a:rPr lang="tr-TR" dirty="0" smtClean="0">
                <a:solidFill>
                  <a:srgbClr val="FF0000"/>
                </a:solidFill>
              </a:rPr>
              <a:t>60 gün YALANCI GEBELİK</a:t>
            </a:r>
            <a:r>
              <a:rPr lang="tr-TR" dirty="0" smtClean="0"/>
              <a:t> izlenir.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472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Gebelik kayıplarının nedenleri</a:t>
            </a:r>
            <a:br>
              <a:rPr lang="tr-TR" dirty="0"/>
            </a:br>
            <a:r>
              <a:rPr lang="tr-TR" dirty="0" smtClean="0"/>
              <a:t>orta –ileri gebelik dönemi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İkizlik</a:t>
            </a:r>
          </a:p>
          <a:p>
            <a:r>
              <a:rPr lang="tr-TR" dirty="0" smtClean="0"/>
              <a:t>Enfeksiyon</a:t>
            </a:r>
          </a:p>
          <a:p>
            <a:pPr lvl="1"/>
            <a:r>
              <a:rPr lang="tr-TR" dirty="0" err="1" smtClean="0"/>
              <a:t>Viral</a:t>
            </a:r>
            <a:r>
              <a:rPr lang="tr-TR" dirty="0" smtClean="0"/>
              <a:t> : </a:t>
            </a:r>
          </a:p>
          <a:p>
            <a:pPr lvl="2"/>
            <a:r>
              <a:rPr lang="tr-TR" dirty="0" smtClean="0"/>
              <a:t>EHV (kısrak </a:t>
            </a:r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); </a:t>
            </a:r>
          </a:p>
          <a:p>
            <a:pPr lvl="2"/>
            <a:r>
              <a:rPr lang="tr-TR" dirty="0" smtClean="0"/>
              <a:t>EVA(</a:t>
            </a:r>
            <a:r>
              <a:rPr lang="tr-TR" dirty="0" err="1" smtClean="0"/>
              <a:t>Viral</a:t>
            </a:r>
            <a:r>
              <a:rPr lang="tr-TR" dirty="0" smtClean="0"/>
              <a:t> arterit)</a:t>
            </a:r>
          </a:p>
          <a:p>
            <a:pPr lvl="1"/>
            <a:r>
              <a:rPr lang="tr-TR" dirty="0" smtClean="0"/>
              <a:t>Bakteriyel : </a:t>
            </a:r>
          </a:p>
          <a:p>
            <a:pPr lvl="2"/>
            <a:r>
              <a:rPr lang="tr-TR" dirty="0" err="1" smtClean="0"/>
              <a:t>Str</a:t>
            </a:r>
            <a:r>
              <a:rPr lang="tr-TR" dirty="0" smtClean="0"/>
              <a:t> </a:t>
            </a:r>
            <a:r>
              <a:rPr lang="tr-TR" dirty="0" err="1" smtClean="0"/>
              <a:t>zooepidemicus</a:t>
            </a:r>
            <a:r>
              <a:rPr lang="tr-TR" dirty="0" smtClean="0"/>
              <a:t> / E </a:t>
            </a:r>
            <a:r>
              <a:rPr lang="tr-TR" dirty="0" err="1" smtClean="0"/>
              <a:t>coli</a:t>
            </a:r>
            <a:r>
              <a:rPr lang="tr-TR" dirty="0" smtClean="0"/>
              <a:t> /</a:t>
            </a:r>
            <a:r>
              <a:rPr lang="tr-TR" dirty="0" err="1" smtClean="0"/>
              <a:t>Klebsiella</a:t>
            </a:r>
            <a:r>
              <a:rPr lang="tr-TR" dirty="0" smtClean="0"/>
              <a:t>/ S </a:t>
            </a:r>
            <a:r>
              <a:rPr lang="tr-TR" dirty="0" err="1" smtClean="0"/>
              <a:t>aureus</a:t>
            </a:r>
            <a:endParaRPr lang="tr-TR" dirty="0" smtClean="0"/>
          </a:p>
          <a:p>
            <a:pPr lvl="2"/>
            <a:r>
              <a:rPr lang="tr-TR" dirty="0" err="1" smtClean="0"/>
              <a:t>Nocardiaform</a:t>
            </a:r>
            <a:r>
              <a:rPr lang="tr-TR" dirty="0" smtClean="0"/>
              <a:t> </a:t>
            </a:r>
            <a:r>
              <a:rPr lang="tr-TR" dirty="0" err="1" smtClean="0"/>
              <a:t>actinomycte</a:t>
            </a:r>
            <a:r>
              <a:rPr lang="tr-TR" dirty="0" smtClean="0"/>
              <a:t> </a:t>
            </a:r>
          </a:p>
          <a:p>
            <a:pPr lvl="2"/>
            <a:r>
              <a:rPr lang="tr-TR" dirty="0" err="1" smtClean="0"/>
              <a:t>Leptospira</a:t>
            </a:r>
            <a:r>
              <a:rPr lang="tr-TR" dirty="0" smtClean="0"/>
              <a:t> </a:t>
            </a:r>
          </a:p>
          <a:p>
            <a:pPr lvl="2"/>
            <a:r>
              <a:rPr lang="tr-TR" dirty="0" err="1" smtClean="0"/>
              <a:t>Taylorella</a:t>
            </a:r>
            <a:r>
              <a:rPr lang="tr-TR" dirty="0" smtClean="0"/>
              <a:t> </a:t>
            </a:r>
            <a:r>
              <a:rPr lang="tr-TR" dirty="0" err="1" smtClean="0"/>
              <a:t>equigenitalis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5229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Gebelik kayıplarının nedenleri</a:t>
            </a:r>
            <a:br>
              <a:rPr lang="tr-TR" dirty="0"/>
            </a:br>
            <a:r>
              <a:rPr lang="tr-TR" dirty="0"/>
              <a:t>orta –ileri gebelik </a:t>
            </a:r>
            <a:r>
              <a:rPr lang="tr-TR" dirty="0" smtClean="0"/>
              <a:t>dönemi-2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Beslenme</a:t>
            </a:r>
          </a:p>
          <a:p>
            <a:pPr lvl="1"/>
            <a:r>
              <a:rPr lang="tr-TR" dirty="0" smtClean="0"/>
              <a:t>Aşırı beslenme –</a:t>
            </a:r>
            <a:r>
              <a:rPr lang="tr-TR" dirty="0" err="1" smtClean="0"/>
              <a:t>obezite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Aşırı </a:t>
            </a:r>
            <a:r>
              <a:rPr lang="tr-TR" dirty="0" err="1" smtClean="0"/>
              <a:t>fertil</a:t>
            </a:r>
            <a:r>
              <a:rPr lang="tr-TR" dirty="0" smtClean="0"/>
              <a:t> mera koşulları –</a:t>
            </a:r>
            <a:r>
              <a:rPr lang="tr-TR" dirty="0" err="1" smtClean="0"/>
              <a:t>serviks</a:t>
            </a:r>
            <a:r>
              <a:rPr lang="tr-TR" dirty="0" smtClean="0"/>
              <a:t> gevşemesi</a:t>
            </a:r>
          </a:p>
          <a:p>
            <a:pPr lvl="1"/>
            <a:r>
              <a:rPr lang="tr-TR" dirty="0" smtClean="0"/>
              <a:t>24-30 saat süren açlık </a:t>
            </a:r>
            <a:endParaRPr lang="tr-TR" dirty="0"/>
          </a:p>
          <a:p>
            <a:r>
              <a:rPr lang="tr-TR" dirty="0" smtClean="0"/>
              <a:t>Kolik : gebeliğin son 60 günü risk oluşturur</a:t>
            </a:r>
          </a:p>
          <a:p>
            <a:r>
              <a:rPr lang="tr-TR" dirty="0" smtClean="0"/>
              <a:t>Cerrahi uygulama : anestezi –hipotansiyon- </a:t>
            </a:r>
            <a:r>
              <a:rPr lang="tr-TR" dirty="0" err="1" smtClean="0"/>
              <a:t>plasental</a:t>
            </a:r>
            <a:r>
              <a:rPr lang="tr-TR" dirty="0" smtClean="0"/>
              <a:t> dolaşım yetmezliği</a:t>
            </a:r>
          </a:p>
          <a:p>
            <a:r>
              <a:rPr lang="tr-TR" dirty="0" smtClean="0"/>
              <a:t>Göbek kordonu : kısa veya uzun </a:t>
            </a:r>
            <a:r>
              <a:rPr lang="tr-TR" dirty="0" smtClean="0">
                <a:latin typeface="Times New Roman"/>
                <a:cs typeface="Times New Roman"/>
              </a:rPr>
              <a:t>&lt;</a:t>
            </a:r>
            <a:r>
              <a:rPr lang="tr-TR" dirty="0" smtClean="0"/>
              <a:t>35-80</a:t>
            </a:r>
            <a:r>
              <a:rPr lang="tr-TR" dirty="0"/>
              <a:t>cm</a:t>
            </a:r>
            <a:r>
              <a:rPr lang="tr-TR" dirty="0" smtClean="0">
                <a:latin typeface="Times New Roman"/>
                <a:cs typeface="Times New Roman"/>
              </a:rPr>
              <a:t>&lt;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980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Gebelik kayıplarının nedenleri</a:t>
            </a:r>
            <a:br>
              <a:rPr lang="tr-TR" dirty="0"/>
            </a:br>
            <a:r>
              <a:rPr lang="tr-TR" dirty="0"/>
              <a:t>orta –ileri gebelik </a:t>
            </a:r>
            <a:r>
              <a:rPr lang="tr-TR" dirty="0" smtClean="0"/>
              <a:t>dönemi-3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Toksik</a:t>
            </a:r>
            <a:r>
              <a:rPr lang="tr-TR" dirty="0"/>
              <a:t> bitkiler</a:t>
            </a:r>
          </a:p>
          <a:p>
            <a:pPr lvl="1"/>
            <a:r>
              <a:rPr lang="tr-TR" i="1" dirty="0" err="1"/>
              <a:t>Acremonium</a:t>
            </a:r>
            <a:r>
              <a:rPr lang="tr-TR" i="1" dirty="0"/>
              <a:t> </a:t>
            </a:r>
            <a:r>
              <a:rPr lang="tr-TR" i="1" dirty="0" err="1"/>
              <a:t>coenophialum</a:t>
            </a:r>
            <a:r>
              <a:rPr lang="tr-TR" i="1" dirty="0"/>
              <a:t> </a:t>
            </a:r>
            <a:r>
              <a:rPr lang="tr-TR" dirty="0"/>
              <a:t>mantar </a:t>
            </a:r>
            <a:r>
              <a:rPr lang="tr-TR" dirty="0" err="1"/>
              <a:t>endofit</a:t>
            </a:r>
            <a:r>
              <a:rPr lang="tr-TR" i="1" dirty="0"/>
              <a:t>  </a:t>
            </a:r>
            <a:r>
              <a:rPr lang="tr-TR" dirty="0"/>
              <a:t>ile </a:t>
            </a:r>
            <a:r>
              <a:rPr lang="tr-TR" dirty="0" err="1"/>
              <a:t>enfekte</a:t>
            </a:r>
            <a:r>
              <a:rPr lang="tr-TR" i="1" dirty="0"/>
              <a:t> </a:t>
            </a:r>
            <a:r>
              <a:rPr lang="tr-TR" dirty="0"/>
              <a:t>çayır otları : </a:t>
            </a:r>
            <a:r>
              <a:rPr lang="tr-TR" dirty="0" err="1"/>
              <a:t>ergot</a:t>
            </a:r>
            <a:r>
              <a:rPr lang="tr-TR" dirty="0"/>
              <a:t> </a:t>
            </a:r>
            <a:r>
              <a:rPr lang="tr-TR" dirty="0" err="1"/>
              <a:t>alkoloidi</a:t>
            </a:r>
            <a:r>
              <a:rPr lang="tr-TR" dirty="0"/>
              <a:t> üretir</a:t>
            </a:r>
          </a:p>
          <a:p>
            <a:pPr lvl="2"/>
            <a:r>
              <a:rPr lang="tr-TR" dirty="0"/>
              <a:t>Plasenta kalınlaşması</a:t>
            </a:r>
          </a:p>
          <a:p>
            <a:pPr lvl="2"/>
            <a:r>
              <a:rPr lang="tr-TR" dirty="0"/>
              <a:t>P4 artışı-</a:t>
            </a:r>
            <a:r>
              <a:rPr lang="tr-TR" dirty="0" err="1"/>
              <a:t>fötal</a:t>
            </a:r>
            <a:r>
              <a:rPr lang="tr-TR" dirty="0"/>
              <a:t> ACTH baskılanması-gebelik süresinin uzaması</a:t>
            </a:r>
          </a:p>
          <a:p>
            <a:pPr lvl="2"/>
            <a:r>
              <a:rPr lang="tr-TR" dirty="0" err="1"/>
              <a:t>Agalaksi</a:t>
            </a:r>
            <a:r>
              <a:rPr lang="tr-TR" dirty="0"/>
              <a:t>- meme bezinin gelişmemesi(</a:t>
            </a:r>
            <a:r>
              <a:rPr lang="tr-TR" dirty="0" err="1"/>
              <a:t>prolaktin</a:t>
            </a:r>
            <a:r>
              <a:rPr lang="tr-TR" dirty="0"/>
              <a:t> azlığı)</a:t>
            </a:r>
          </a:p>
          <a:p>
            <a:pPr lvl="1"/>
            <a:r>
              <a:rPr lang="tr-TR" dirty="0"/>
              <a:t>Sudan otu : </a:t>
            </a:r>
            <a:r>
              <a:rPr lang="tr-TR" dirty="0" err="1"/>
              <a:t>fötal</a:t>
            </a:r>
            <a:r>
              <a:rPr lang="tr-TR" dirty="0"/>
              <a:t> anomalilere neden olur. Ankiloz, nörolojik bozukluklar, </a:t>
            </a:r>
            <a:r>
              <a:rPr lang="tr-TR" dirty="0" err="1"/>
              <a:t>ataksi</a:t>
            </a:r>
            <a:r>
              <a:rPr lang="tr-TR" dirty="0"/>
              <a:t>, v </a:t>
            </a:r>
            <a:r>
              <a:rPr lang="tr-TR" dirty="0" err="1"/>
              <a:t>urinaria</a:t>
            </a:r>
            <a:r>
              <a:rPr lang="tr-TR" dirty="0"/>
              <a:t> </a:t>
            </a:r>
            <a:r>
              <a:rPr lang="tr-TR" dirty="0" err="1"/>
              <a:t>sfinkter</a:t>
            </a:r>
            <a:r>
              <a:rPr lang="tr-TR" dirty="0"/>
              <a:t> kontrol kaybı</a:t>
            </a:r>
          </a:p>
          <a:p>
            <a:pPr lvl="1"/>
            <a:r>
              <a:rPr lang="tr-TR" dirty="0"/>
              <a:t>Çadır tırtılları ile </a:t>
            </a:r>
            <a:r>
              <a:rPr lang="tr-TR" dirty="0" err="1"/>
              <a:t>enfekte</a:t>
            </a:r>
            <a:r>
              <a:rPr lang="tr-TR" dirty="0"/>
              <a:t> otlar  erken ve geç dönem gebelik kayıp</a:t>
            </a:r>
          </a:p>
        </p:txBody>
      </p:sp>
    </p:spTree>
    <p:extLst>
      <p:ext uri="{BB962C8B-B14F-4D97-AF65-F5344CB8AC3E}">
        <p14:creationId xmlns:p14="http://schemas.microsoft.com/office/powerpoint/2010/main" val="417302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 patolojileri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Plasenta </a:t>
            </a:r>
            <a:r>
              <a:rPr lang="tr-TR" dirty="0" err="1" smtClean="0"/>
              <a:t>hidropsu</a:t>
            </a:r>
            <a:endParaRPr lang="tr-TR" dirty="0" smtClean="0"/>
          </a:p>
          <a:p>
            <a:r>
              <a:rPr lang="tr-TR" dirty="0" err="1" smtClean="0"/>
              <a:t>Mumifiye</a:t>
            </a:r>
            <a:r>
              <a:rPr lang="tr-TR" dirty="0" smtClean="0"/>
              <a:t> </a:t>
            </a:r>
            <a:r>
              <a:rPr lang="tr-TR" dirty="0" err="1" smtClean="0"/>
              <a:t>fötüs-maserasyon</a:t>
            </a:r>
            <a:endParaRPr lang="tr-TR" dirty="0" smtClean="0"/>
          </a:p>
          <a:p>
            <a:r>
              <a:rPr lang="tr-TR" dirty="0" err="1" smtClean="0"/>
              <a:t>Fötal</a:t>
            </a:r>
            <a:r>
              <a:rPr lang="tr-TR" dirty="0" smtClean="0"/>
              <a:t> </a:t>
            </a:r>
            <a:r>
              <a:rPr lang="tr-TR" dirty="0" err="1" smtClean="0"/>
              <a:t>acaibatlar</a:t>
            </a:r>
            <a:r>
              <a:rPr lang="tr-TR" dirty="0" smtClean="0"/>
              <a:t>: %3-7 oranındadır</a:t>
            </a:r>
          </a:p>
          <a:p>
            <a:pPr lvl="1"/>
            <a:r>
              <a:rPr lang="tr-TR" dirty="0" err="1"/>
              <a:t>Shistosoma</a:t>
            </a:r>
            <a:r>
              <a:rPr lang="tr-TR" dirty="0"/>
              <a:t> </a:t>
            </a:r>
            <a:r>
              <a:rPr lang="tr-TR" dirty="0" err="1"/>
              <a:t>refleksum</a:t>
            </a:r>
            <a:endParaRPr lang="tr-TR" dirty="0"/>
          </a:p>
          <a:p>
            <a:pPr lvl="1"/>
            <a:r>
              <a:rPr lang="tr-TR" dirty="0" err="1"/>
              <a:t>Torticollis</a:t>
            </a:r>
            <a:r>
              <a:rPr lang="tr-TR" dirty="0"/>
              <a:t>-eklem ankilozları (</a:t>
            </a:r>
            <a:r>
              <a:rPr lang="tr-TR" dirty="0" err="1"/>
              <a:t>posterior</a:t>
            </a:r>
            <a:r>
              <a:rPr lang="tr-TR" dirty="0"/>
              <a:t> </a:t>
            </a:r>
            <a:r>
              <a:rPr lang="tr-TR" dirty="0" err="1"/>
              <a:t>presentasyonlu</a:t>
            </a:r>
            <a:r>
              <a:rPr lang="tr-TR" dirty="0"/>
              <a:t> kısraklarda sıklıkla görülür</a:t>
            </a:r>
            <a:r>
              <a:rPr lang="tr-TR" dirty="0" smtClean="0"/>
              <a:t>)</a:t>
            </a:r>
          </a:p>
          <a:p>
            <a:r>
              <a:rPr lang="tr-TR" dirty="0" smtClean="0"/>
              <a:t>Uzayan gebelikler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PLASENTİTİS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0308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Gebeliğin son döneminde kolik benzeri sancılar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A.uteri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 – A </a:t>
            </a:r>
            <a:r>
              <a:rPr lang="tr-TR" dirty="0" err="1" smtClean="0"/>
              <a:t>iliaca</a:t>
            </a:r>
            <a:r>
              <a:rPr lang="tr-TR" dirty="0" smtClean="0"/>
              <a:t> </a:t>
            </a:r>
            <a:r>
              <a:rPr lang="tr-TR" dirty="0" err="1" smtClean="0"/>
              <a:t>rupturu-hemoraji</a:t>
            </a:r>
            <a:endParaRPr lang="tr-TR" dirty="0" smtClean="0"/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BAKIR </a:t>
            </a:r>
            <a:r>
              <a:rPr lang="tr-TR" dirty="0" smtClean="0"/>
              <a:t>Yetmezliği; ileri yaş</a:t>
            </a:r>
          </a:p>
          <a:p>
            <a:pPr lvl="1"/>
            <a:r>
              <a:rPr lang="tr-TR" dirty="0" smtClean="0"/>
              <a:t>PCV : </a:t>
            </a:r>
            <a:r>
              <a:rPr lang="tr-TR" dirty="0">
                <a:latin typeface="Times New Roman"/>
                <a:cs typeface="Times New Roman"/>
              </a:rPr>
              <a:t>&lt; </a:t>
            </a:r>
            <a:r>
              <a:rPr lang="tr-TR" dirty="0" smtClean="0"/>
              <a:t>%20</a:t>
            </a:r>
          </a:p>
          <a:p>
            <a:r>
              <a:rPr lang="tr-TR" dirty="0" err="1" smtClean="0"/>
              <a:t>Pre-pubik</a:t>
            </a:r>
            <a:r>
              <a:rPr lang="tr-TR" dirty="0" smtClean="0"/>
              <a:t> </a:t>
            </a:r>
            <a:r>
              <a:rPr lang="tr-TR" dirty="0" err="1" smtClean="0"/>
              <a:t>tendo</a:t>
            </a:r>
            <a:r>
              <a:rPr lang="tr-TR" dirty="0" smtClean="0"/>
              <a:t> </a:t>
            </a:r>
            <a:r>
              <a:rPr lang="tr-TR" dirty="0" err="1" smtClean="0"/>
              <a:t>rupturu</a:t>
            </a:r>
            <a:endParaRPr lang="tr-TR" dirty="0" smtClean="0"/>
          </a:p>
          <a:p>
            <a:pPr lvl="1"/>
            <a:r>
              <a:rPr lang="tr-TR" dirty="0" err="1" smtClean="0"/>
              <a:t>Ventral</a:t>
            </a:r>
            <a:r>
              <a:rPr lang="tr-TR" dirty="0" smtClean="0"/>
              <a:t> ödem /</a:t>
            </a:r>
            <a:r>
              <a:rPr lang="tr-TR" dirty="0" err="1" smtClean="0"/>
              <a:t>ventral</a:t>
            </a:r>
            <a:r>
              <a:rPr lang="tr-TR" dirty="0" smtClean="0"/>
              <a:t> </a:t>
            </a:r>
            <a:r>
              <a:rPr lang="tr-TR" dirty="0" err="1" smtClean="0"/>
              <a:t>deviasyon</a:t>
            </a:r>
            <a:endParaRPr lang="tr-TR" dirty="0" smtClean="0"/>
          </a:p>
          <a:p>
            <a:pPr lvl="1"/>
            <a:r>
              <a:rPr lang="tr-TR" dirty="0" err="1" smtClean="0"/>
              <a:t>Tuber</a:t>
            </a:r>
            <a:r>
              <a:rPr lang="tr-TR" dirty="0" smtClean="0"/>
              <a:t> </a:t>
            </a:r>
            <a:r>
              <a:rPr lang="tr-TR" dirty="0" err="1" smtClean="0"/>
              <a:t>coxae</a:t>
            </a:r>
            <a:r>
              <a:rPr lang="tr-TR" dirty="0" smtClean="0"/>
              <a:t> yukarı / </a:t>
            </a:r>
            <a:r>
              <a:rPr lang="tr-TR" dirty="0" err="1" smtClean="0"/>
              <a:t>tuber</a:t>
            </a:r>
            <a:r>
              <a:rPr lang="tr-TR" dirty="0" smtClean="0"/>
              <a:t> </a:t>
            </a:r>
            <a:r>
              <a:rPr lang="tr-TR" dirty="0" err="1" smtClean="0"/>
              <a:t>ischii</a:t>
            </a:r>
            <a:r>
              <a:rPr lang="tr-TR" dirty="0" smtClean="0"/>
              <a:t> </a:t>
            </a:r>
            <a:r>
              <a:rPr lang="tr-TR" dirty="0" err="1" smtClean="0"/>
              <a:t>ventrale</a:t>
            </a:r>
            <a:r>
              <a:rPr lang="tr-TR" dirty="0" smtClean="0"/>
              <a:t> yön değiştirir.</a:t>
            </a:r>
          </a:p>
          <a:p>
            <a:pPr lvl="1"/>
            <a:r>
              <a:rPr lang="tr-TR" dirty="0" smtClean="0"/>
              <a:t>Meme bezi </a:t>
            </a:r>
            <a:r>
              <a:rPr lang="tr-TR" smtClean="0"/>
              <a:t>yer değiştirir. </a:t>
            </a:r>
            <a:endParaRPr lang="tr-TR" dirty="0" smtClean="0"/>
          </a:p>
          <a:p>
            <a:r>
              <a:rPr lang="tr-TR" dirty="0" err="1" smtClean="0"/>
              <a:t>Torsio-uteri</a:t>
            </a:r>
            <a:r>
              <a:rPr lang="tr-TR" dirty="0" smtClean="0"/>
              <a:t> : 8-9.6 ay arası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Saat yönünde rotasyon</a:t>
            </a:r>
            <a:r>
              <a:rPr lang="tr-TR" dirty="0" smtClean="0"/>
              <a:t>: sol </a:t>
            </a:r>
            <a:r>
              <a:rPr lang="tr-TR" dirty="0" err="1" smtClean="0"/>
              <a:t>ligament</a:t>
            </a:r>
            <a:r>
              <a:rPr lang="tr-TR" dirty="0" smtClean="0"/>
              <a:t> </a:t>
            </a:r>
            <a:r>
              <a:rPr lang="tr-TR" dirty="0" err="1" smtClean="0"/>
              <a:t>uterus</a:t>
            </a:r>
            <a:r>
              <a:rPr lang="tr-TR" dirty="0" smtClean="0"/>
              <a:t> üzerinde /sağ </a:t>
            </a:r>
            <a:r>
              <a:rPr lang="tr-TR" dirty="0" err="1" smtClean="0"/>
              <a:t>ligament</a:t>
            </a:r>
            <a:r>
              <a:rPr lang="tr-TR" dirty="0" smtClean="0"/>
              <a:t> </a:t>
            </a:r>
            <a:r>
              <a:rPr lang="tr-TR" dirty="0" err="1" smtClean="0"/>
              <a:t>uterus</a:t>
            </a:r>
            <a:r>
              <a:rPr lang="tr-TR" dirty="0" smtClean="0"/>
              <a:t> altında sola kayar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Saat </a:t>
            </a:r>
            <a:r>
              <a:rPr lang="tr-TR" dirty="0" err="1" smtClean="0">
                <a:solidFill>
                  <a:srgbClr val="FF0000"/>
                </a:solidFill>
              </a:rPr>
              <a:t>yönününün</a:t>
            </a:r>
            <a:r>
              <a:rPr lang="tr-TR" dirty="0" smtClean="0">
                <a:solidFill>
                  <a:srgbClr val="FF0000"/>
                </a:solidFill>
              </a:rPr>
              <a:t> tersi rotasyon </a:t>
            </a:r>
            <a:r>
              <a:rPr lang="tr-TR" dirty="0" smtClean="0"/>
              <a:t>: </a:t>
            </a:r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uteri</a:t>
            </a:r>
            <a:r>
              <a:rPr lang="tr-TR" dirty="0" smtClean="0"/>
              <a:t> rotasyon yapar. </a:t>
            </a:r>
            <a:r>
              <a:rPr lang="tr-TR" dirty="0" err="1" smtClean="0"/>
              <a:t>Korpus</a:t>
            </a:r>
            <a:r>
              <a:rPr lang="tr-TR" dirty="0" smtClean="0"/>
              <a:t> önünde yavru belirlenir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rupturu-hernia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274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Pre-mature</a:t>
            </a:r>
            <a:r>
              <a:rPr lang="tr-TR" dirty="0" smtClean="0"/>
              <a:t> </a:t>
            </a:r>
            <a:r>
              <a:rPr lang="tr-TR" dirty="0" err="1" smtClean="0"/>
              <a:t>laktasyon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PLASENTİTİS</a:t>
            </a:r>
          </a:p>
          <a:p>
            <a:r>
              <a:rPr lang="tr-TR" dirty="0" smtClean="0"/>
              <a:t>Plasentanın ayrılması</a:t>
            </a:r>
          </a:p>
          <a:p>
            <a:r>
              <a:rPr lang="tr-TR" dirty="0" err="1" smtClean="0"/>
              <a:t>Abortus</a:t>
            </a:r>
            <a:r>
              <a:rPr lang="tr-TR" dirty="0" smtClean="0"/>
              <a:t> başlangıcı</a:t>
            </a:r>
          </a:p>
          <a:p>
            <a:r>
              <a:rPr lang="tr-TR" dirty="0" smtClean="0"/>
              <a:t>Nedeni bilinmeyen gebeliğin fizyolojik devam ettiği olgular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4425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Yüksek riskli gebeliklerin nedenleri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465131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Plasental</a:t>
                      </a:r>
                      <a:r>
                        <a:rPr lang="tr-TR" dirty="0" smtClean="0"/>
                        <a:t> nedenler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Fötal</a:t>
                      </a:r>
                      <a:r>
                        <a:rPr lang="tr-TR" dirty="0" smtClean="0"/>
                        <a:t> nedenler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Maternal</a:t>
                      </a:r>
                      <a:r>
                        <a:rPr lang="tr-TR" dirty="0" smtClean="0"/>
                        <a:t> nedenler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Plasentitis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İkizlik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Kolik-</a:t>
                      </a:r>
                      <a:r>
                        <a:rPr lang="tr-TR" dirty="0" err="1" smtClean="0"/>
                        <a:t>endotoksemi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Göbek kordonu rotasyonu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Anomaliler-</a:t>
                      </a:r>
                      <a:r>
                        <a:rPr lang="tr-TR" dirty="0" err="1" smtClean="0"/>
                        <a:t>mumifikasyon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Pre-pubik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tendo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rupturu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Çayır otu </a:t>
                      </a:r>
                      <a:r>
                        <a:rPr lang="tr-TR" dirty="0" err="1" smtClean="0"/>
                        <a:t>tokiskasyonu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Hidrops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Uterus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torsionu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 smtClean="0"/>
                        <a:t>A </a:t>
                      </a:r>
                      <a:r>
                        <a:rPr lang="tr-TR" i="1" dirty="0" err="1" smtClean="0"/>
                        <a:t>uterina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rupturu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810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554</Words>
  <Application>Microsoft Macintosh PowerPoint</Application>
  <PresentationFormat>Ekran Gösterisi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Kısraklarda gebelik patolojileri riskli gebeliklerin belirlenmesi</vt:lpstr>
      <vt:lpstr>Gebelik kayıplarının nedenleri ovulasyonu izleyen 10-45 gün</vt:lpstr>
      <vt:lpstr>Gebelik kayıplarının nedenleri orta –ileri gebelik dönemi</vt:lpstr>
      <vt:lpstr>Gebelik kayıplarının nedenleri orta –ileri gebelik dönemi-2</vt:lpstr>
      <vt:lpstr>Gebelik kayıplarının nedenleri orta –ileri gebelik dönemi-3</vt:lpstr>
      <vt:lpstr>Gebelik patolojileri</vt:lpstr>
      <vt:lpstr>Gebeliğin son döneminde kolik benzeri sancılar </vt:lpstr>
      <vt:lpstr>Pre-mature laktasyon</vt:lpstr>
      <vt:lpstr>Yüksek riskli gebeliklerin nedenleri</vt:lpstr>
      <vt:lpstr>Yüksek riskli gebeliklere klinik yaklaşım</vt:lpstr>
      <vt:lpstr>Fötal kalp atımı</vt:lpstr>
      <vt:lpstr>Fötal Aorta çapı-yavru suları düzeyinin belirlenmesi</vt:lpstr>
      <vt:lpstr>Normal plasenta-endometrium bağlantı kalınlığı</vt:lpstr>
      <vt:lpstr>Plasentitis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Kısraklarda gebelik patolojileri riskli gebeliklerin belirlenmesi</dc:title>
  <dc:creator>Sony</dc:creator>
  <cp:lastModifiedBy>Microsoft Office Kullanıcısı</cp:lastModifiedBy>
  <cp:revision>21</cp:revision>
  <dcterms:created xsi:type="dcterms:W3CDTF">2006-08-16T00:00:00Z</dcterms:created>
  <dcterms:modified xsi:type="dcterms:W3CDTF">2018-01-22T09:12:08Z</dcterms:modified>
</cp:coreProperties>
</file>