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4009868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2177575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1913260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1470947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3774992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152310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3267127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145022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2262687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1423431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5CB1E6A-1C83-462F-AC71-FDFA9118B724}" type="datetimeFigureOut">
              <a:rPr lang="tr-TR" smtClean="0"/>
              <a:pPr/>
              <a:t>19.11.2019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6520E1-CE49-43AC-9469-3A3B9DD4154D}" type="slidenum">
              <a:rPr lang="tr-TR" smtClean="0"/>
              <a:pPr/>
              <a:t>‹#›</a:t>
            </a:fld>
            <a:endParaRPr lang="tr-TR"/>
          </a:p>
        </p:txBody>
      </p:sp>
    </p:spTree>
    <p:extLst>
      <p:ext uri="{BB962C8B-B14F-4D97-AF65-F5344CB8AC3E}">
        <p14:creationId xmlns:p14="http://schemas.microsoft.com/office/powerpoint/2010/main" val="3064980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CB1E6A-1C83-462F-AC71-FDFA9118B724}" type="datetimeFigureOut">
              <a:rPr lang="tr-TR" smtClean="0"/>
              <a:pPr/>
              <a:t>19.11.2019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520E1-CE49-43AC-9469-3A3B9DD4154D}" type="slidenum">
              <a:rPr lang="tr-TR" smtClean="0"/>
              <a:pPr/>
              <a:t>‹#›</a:t>
            </a:fld>
            <a:endParaRPr lang="tr-TR"/>
          </a:p>
        </p:txBody>
      </p:sp>
    </p:spTree>
    <p:extLst>
      <p:ext uri="{BB962C8B-B14F-4D97-AF65-F5344CB8AC3E}">
        <p14:creationId xmlns:p14="http://schemas.microsoft.com/office/powerpoint/2010/main" val="2897804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9817"/>
            <a:ext cx="9144000" cy="1492728"/>
          </a:xfrm>
        </p:spPr>
        <p:txBody>
          <a:bodyPr>
            <a:normAutofit fontScale="90000"/>
          </a:bodyPr>
          <a:lstStyle/>
          <a:p>
            <a:r>
              <a:rPr lang="tr-TR" dirty="0" smtClean="0"/>
              <a:t>Vergiden kaçınma ve vergi kaçakçılığı</a:t>
            </a:r>
            <a:endParaRPr lang="tr-TR" dirty="0"/>
          </a:p>
        </p:txBody>
      </p:sp>
      <p:sp>
        <p:nvSpPr>
          <p:cNvPr id="3" name="Alt Başlık 2"/>
          <p:cNvSpPr>
            <a:spLocks noGrp="1"/>
          </p:cNvSpPr>
          <p:nvPr>
            <p:ph type="subTitle" idx="1"/>
          </p:nvPr>
        </p:nvSpPr>
        <p:spPr>
          <a:xfrm>
            <a:off x="1524000" y="1662545"/>
            <a:ext cx="9144000" cy="4516186"/>
          </a:xfrm>
        </p:spPr>
        <p:txBody>
          <a:bodyPr/>
          <a:lstStyle/>
          <a:p>
            <a:pPr algn="l"/>
            <a:r>
              <a:rPr lang="tr-TR" dirty="0" smtClean="0"/>
              <a:t>Bir kimse vergi konusu olan bir malı almaz ise örneğin; araba kullanmazsa MTV vergisi vermez. Bu durumda, kişi vergiden kaçınmış olacaktır.</a:t>
            </a:r>
          </a:p>
          <a:p>
            <a:pPr algn="l"/>
            <a:endParaRPr lang="tr-TR" dirty="0" smtClean="0"/>
          </a:p>
          <a:p>
            <a:pPr algn="l"/>
            <a:r>
              <a:rPr lang="tr-TR" dirty="0" smtClean="0"/>
              <a:t>Vergi borcu doğmuş ancak vergi kanunlarına aykırı hareket ederek verginin bir kısmının veya tamamının ödenmemesi haline </a:t>
            </a:r>
            <a:r>
              <a:rPr lang="tr-TR" b="1" dirty="0" smtClean="0"/>
              <a:t>vergi kaçakçılığı</a:t>
            </a:r>
            <a:r>
              <a:rPr lang="tr-TR" dirty="0" smtClean="0"/>
              <a:t> denir.</a:t>
            </a:r>
          </a:p>
          <a:p>
            <a:pPr algn="l"/>
            <a:endParaRPr lang="tr-TR" dirty="0" smtClean="0"/>
          </a:p>
          <a:p>
            <a:pPr algn="l"/>
            <a:r>
              <a:rPr lang="tr-TR" b="1" dirty="0" smtClean="0"/>
              <a:t>Vergi suçu </a:t>
            </a:r>
            <a:r>
              <a:rPr lang="tr-TR" dirty="0" smtClean="0"/>
              <a:t>ise, vergi kanunlarına aykırı hareket ederek vergi ödememek için bilerek yapılan fiil ve hareketlere denir.</a:t>
            </a:r>
            <a:endParaRPr lang="tr-TR" dirty="0"/>
          </a:p>
        </p:txBody>
      </p:sp>
    </p:spTree>
    <p:extLst>
      <p:ext uri="{BB962C8B-B14F-4D97-AF65-F5344CB8AC3E}">
        <p14:creationId xmlns:p14="http://schemas.microsoft.com/office/powerpoint/2010/main" val="169798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935037"/>
          </a:xfrm>
        </p:spPr>
        <p:txBody>
          <a:bodyPr/>
          <a:lstStyle/>
          <a:p>
            <a:r>
              <a:rPr lang="tr-TR" dirty="0" smtClean="0"/>
              <a:t>Vergi kaçakçılık halleri</a:t>
            </a:r>
            <a:endParaRPr lang="tr-TR" dirty="0"/>
          </a:p>
        </p:txBody>
      </p:sp>
      <p:sp>
        <p:nvSpPr>
          <p:cNvPr id="3" name="Alt Başlık 2"/>
          <p:cNvSpPr>
            <a:spLocks noGrp="1"/>
          </p:cNvSpPr>
          <p:nvPr>
            <p:ph type="subTitle" idx="1"/>
          </p:nvPr>
        </p:nvSpPr>
        <p:spPr>
          <a:xfrm>
            <a:off x="1524000" y="2161309"/>
            <a:ext cx="9144000" cy="3096491"/>
          </a:xfrm>
        </p:spPr>
        <p:txBody>
          <a:bodyPr/>
          <a:lstStyle/>
          <a:p>
            <a:pPr marL="457200" indent="-457200" algn="l">
              <a:buAutoNum type="arabicPeriod"/>
            </a:pPr>
            <a:r>
              <a:rPr lang="tr-TR" dirty="0" smtClean="0"/>
              <a:t>KDV’de kaçakçılık</a:t>
            </a:r>
          </a:p>
          <a:p>
            <a:pPr marL="457200" indent="-457200" algn="l">
              <a:buAutoNum type="arabicPeriod"/>
            </a:pPr>
            <a:r>
              <a:rPr lang="tr-TR" dirty="0" smtClean="0"/>
              <a:t>Gümrük vergisinde kaçakçılık</a:t>
            </a:r>
          </a:p>
          <a:p>
            <a:pPr marL="457200" indent="-457200" algn="l">
              <a:buAutoNum type="arabicPeriod"/>
            </a:pPr>
            <a:r>
              <a:rPr lang="tr-TR" dirty="0" smtClean="0"/>
              <a:t>Gelir vergisinde kaçakçılık</a:t>
            </a:r>
          </a:p>
          <a:p>
            <a:endParaRPr lang="tr-TR" dirty="0"/>
          </a:p>
        </p:txBody>
      </p:sp>
    </p:spTree>
    <p:extLst>
      <p:ext uri="{BB962C8B-B14F-4D97-AF65-F5344CB8AC3E}">
        <p14:creationId xmlns:p14="http://schemas.microsoft.com/office/powerpoint/2010/main" val="2939454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68782"/>
          </a:xfrm>
        </p:spPr>
        <p:txBody>
          <a:bodyPr>
            <a:normAutofit fontScale="90000"/>
          </a:bodyPr>
          <a:lstStyle/>
          <a:p>
            <a:r>
              <a:rPr lang="tr-TR" dirty="0" smtClean="0"/>
              <a:t>Çifte vergi</a:t>
            </a:r>
            <a:endParaRPr lang="tr-TR" dirty="0"/>
          </a:p>
        </p:txBody>
      </p:sp>
      <p:sp>
        <p:nvSpPr>
          <p:cNvPr id="3" name="Alt Başlık 2"/>
          <p:cNvSpPr>
            <a:spLocks noGrp="1"/>
          </p:cNvSpPr>
          <p:nvPr>
            <p:ph type="subTitle" idx="1"/>
          </p:nvPr>
        </p:nvSpPr>
        <p:spPr>
          <a:xfrm>
            <a:off x="1524000" y="1891145"/>
            <a:ext cx="9144000" cy="3366655"/>
          </a:xfrm>
        </p:spPr>
        <p:txBody>
          <a:bodyPr/>
          <a:lstStyle/>
          <a:p>
            <a:pPr algn="l"/>
            <a:r>
              <a:rPr lang="tr-TR" dirty="0" smtClean="0"/>
              <a:t>Aynı bir vergi konusunun birden fazla vergilendirilmesi veya aynı yetkinin bir kaç defa kullanılması sonucunda birden fazla defalar vergi alınması halinde ortaya çifte vergi durumu çıkar.</a:t>
            </a:r>
            <a:endParaRPr lang="tr-TR" dirty="0"/>
          </a:p>
        </p:txBody>
      </p:sp>
    </p:spTree>
    <p:extLst>
      <p:ext uri="{BB962C8B-B14F-4D97-AF65-F5344CB8AC3E}">
        <p14:creationId xmlns:p14="http://schemas.microsoft.com/office/powerpoint/2010/main" val="2415633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58392"/>
          </a:xfrm>
        </p:spPr>
        <p:txBody>
          <a:bodyPr>
            <a:normAutofit fontScale="90000"/>
          </a:bodyPr>
          <a:lstStyle/>
          <a:p>
            <a:r>
              <a:rPr lang="tr-TR" dirty="0" smtClean="0"/>
              <a:t>BÜTÇE ESASLARI </a:t>
            </a:r>
            <a:endParaRPr lang="tr-TR" dirty="0"/>
          </a:p>
        </p:txBody>
      </p:sp>
      <p:sp>
        <p:nvSpPr>
          <p:cNvPr id="3" name="Alt Başlık 2"/>
          <p:cNvSpPr>
            <a:spLocks noGrp="1"/>
          </p:cNvSpPr>
          <p:nvPr>
            <p:ph type="subTitle" idx="1"/>
          </p:nvPr>
        </p:nvSpPr>
        <p:spPr>
          <a:xfrm>
            <a:off x="1524000" y="1880755"/>
            <a:ext cx="9144000" cy="4052454"/>
          </a:xfrm>
        </p:spPr>
        <p:txBody>
          <a:bodyPr/>
          <a:lstStyle/>
          <a:p>
            <a:pPr algn="l"/>
            <a:r>
              <a:rPr lang="tr-TR" dirty="0" smtClean="0"/>
              <a:t>Bütçe bilançodan farklıdır. Bilanço, geçmiş bir devrenin aktif ve pasiflerinin sonucunu ortaya çıkarır.</a:t>
            </a:r>
          </a:p>
          <a:p>
            <a:pPr algn="l"/>
            <a:endParaRPr lang="tr-TR" dirty="0" smtClean="0"/>
          </a:p>
          <a:p>
            <a:pPr algn="l"/>
            <a:r>
              <a:rPr lang="tr-TR" dirty="0" smtClean="0"/>
              <a:t>Bütçe ise, gelecek bir yıl içinde elde edileceği tahmin edilen gelir ve o yıl içinde yapılması düşünülen giderleri içerir.</a:t>
            </a:r>
          </a:p>
          <a:p>
            <a:pPr algn="l"/>
            <a:endParaRPr lang="tr-TR" dirty="0" smtClean="0"/>
          </a:p>
          <a:p>
            <a:pPr algn="l"/>
            <a:r>
              <a:rPr lang="tr-TR" dirty="0" smtClean="0"/>
              <a:t>Devlet bütçesi, devletin gelir ve giderlerinin karşılıklı olarak gösterildiği bir belge olarak tarif edilir.</a:t>
            </a:r>
            <a:endParaRPr lang="tr-TR" dirty="0"/>
          </a:p>
        </p:txBody>
      </p:sp>
    </p:spTree>
    <p:extLst>
      <p:ext uri="{BB962C8B-B14F-4D97-AF65-F5344CB8AC3E}">
        <p14:creationId xmlns:p14="http://schemas.microsoft.com/office/powerpoint/2010/main" val="259505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76128"/>
            <a:ext cx="9144000" cy="485720"/>
          </a:xfrm>
        </p:spPr>
        <p:txBody>
          <a:bodyPr>
            <a:noAutofit/>
          </a:bodyPr>
          <a:lstStyle/>
          <a:p>
            <a:pPr algn="r"/>
            <a:r>
              <a:rPr lang="tr-TR" sz="4000" dirty="0" smtClean="0"/>
              <a:t>(Devam)</a:t>
            </a:r>
            <a:endParaRPr lang="tr-TR" sz="4000" dirty="0"/>
          </a:p>
        </p:txBody>
      </p:sp>
      <p:sp>
        <p:nvSpPr>
          <p:cNvPr id="3" name="Alt Başlık 2"/>
          <p:cNvSpPr>
            <a:spLocks noGrp="1"/>
          </p:cNvSpPr>
          <p:nvPr>
            <p:ph type="subTitle" idx="1"/>
          </p:nvPr>
        </p:nvSpPr>
        <p:spPr>
          <a:xfrm>
            <a:off x="1524000" y="1156138"/>
            <a:ext cx="9144000" cy="5234151"/>
          </a:xfrm>
        </p:spPr>
        <p:txBody>
          <a:bodyPr/>
          <a:lstStyle/>
          <a:p>
            <a:pPr algn="just"/>
            <a:r>
              <a:rPr lang="tr-TR" dirty="0" smtClean="0"/>
              <a:t>Bütçe, plandan da farklıdır. Planda genellikle özel ve kamu sektörünü kapsayacak şekilde bütün bir milli ekonominin harcamaları ve bunlar için kamu ve özel sektör yatırımları, </a:t>
            </a:r>
            <a:r>
              <a:rPr lang="tr-TR" dirty="0" err="1" smtClean="0"/>
              <a:t>tasnifli</a:t>
            </a:r>
            <a:r>
              <a:rPr lang="tr-TR" dirty="0" smtClean="0"/>
              <a:t> bir şekilde belirtilir. </a:t>
            </a:r>
          </a:p>
          <a:p>
            <a:pPr algn="just"/>
            <a:r>
              <a:rPr lang="tr-TR" dirty="0" smtClean="0"/>
              <a:t>Kalkınma planları, 4-5 yıllık olup milli ekonominin gelişmesini sağlayacak tedbirleri belirtmektedir. Bütçe, prensip olarak kamu hizmetlerinin karşılanması için gerekli harcamalara izin verir ve bir yıllıktır.</a:t>
            </a:r>
          </a:p>
          <a:p>
            <a:pPr algn="just"/>
            <a:r>
              <a:rPr lang="tr-TR" dirty="0" smtClean="0"/>
              <a:t>Bütçe, prensip olarak kamu hizmetlerinin karşılanması için gerekli harcamalara izin verir ve bir yıllıktır.</a:t>
            </a:r>
          </a:p>
          <a:p>
            <a:pPr algn="just"/>
            <a:r>
              <a:rPr lang="tr-TR" dirty="0" smtClean="0"/>
              <a:t>Daha hukuki ve teknik bir terimle bütçe, devlet veya diğer bir kamu kuruluşunun yıllık gider ve gelirlerini gösteren ve bunların uygulanmasına izin ve yetki veren bir kanundur.</a:t>
            </a:r>
          </a:p>
          <a:p>
            <a:pPr algn="just"/>
            <a:r>
              <a:rPr lang="tr-TR" dirty="0" smtClean="0"/>
              <a:t>Bütçe, </a:t>
            </a:r>
            <a:r>
              <a:rPr lang="tr-TR" dirty="0" err="1" smtClean="0"/>
              <a:t>herşeyden</a:t>
            </a:r>
            <a:r>
              <a:rPr lang="tr-TR" dirty="0" smtClean="0"/>
              <a:t> önce bir yasama belgesi yani bir kanundur.</a:t>
            </a:r>
            <a:endParaRPr lang="tr-TR" dirty="0"/>
          </a:p>
        </p:txBody>
      </p:sp>
    </p:spTree>
    <p:extLst>
      <p:ext uri="{BB962C8B-B14F-4D97-AF65-F5344CB8AC3E}">
        <p14:creationId xmlns:p14="http://schemas.microsoft.com/office/powerpoint/2010/main" val="256091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91742"/>
            <a:ext cx="9144000" cy="391127"/>
          </a:xfrm>
        </p:spPr>
        <p:txBody>
          <a:bodyPr>
            <a:normAutofit fontScale="90000"/>
          </a:bodyPr>
          <a:lstStyle/>
          <a:p>
            <a:pPr algn="r"/>
            <a:r>
              <a:rPr lang="tr-TR" dirty="0"/>
              <a:t>(Devam)</a:t>
            </a:r>
          </a:p>
        </p:txBody>
      </p:sp>
      <p:sp>
        <p:nvSpPr>
          <p:cNvPr id="3" name="Alt Başlık 2"/>
          <p:cNvSpPr>
            <a:spLocks noGrp="1"/>
          </p:cNvSpPr>
          <p:nvPr>
            <p:ph type="subTitle" idx="1"/>
          </p:nvPr>
        </p:nvSpPr>
        <p:spPr>
          <a:xfrm>
            <a:off x="1524000" y="966953"/>
            <a:ext cx="9144000" cy="4855778"/>
          </a:xfrm>
        </p:spPr>
        <p:txBody>
          <a:bodyPr/>
          <a:lstStyle/>
          <a:p>
            <a:pPr algn="just"/>
            <a:r>
              <a:rPr lang="tr-TR" dirty="0" smtClean="0"/>
              <a:t>Bütçe deyimi, esas itibariyle devlet için kullanılır. Sebebi ise, yalnızca devlet egemenlik hakkına sahiptir. Yalnız devlet halktan para toplamaya yetkilidir. Yalnız, devlet bütün toplum ihtiyaçlarını </a:t>
            </a:r>
            <a:r>
              <a:rPr lang="tr-TR" dirty="0" err="1" smtClean="0"/>
              <a:t>gözönünde</a:t>
            </a:r>
            <a:r>
              <a:rPr lang="tr-TR" dirty="0" smtClean="0"/>
              <a:t> tutar.</a:t>
            </a:r>
          </a:p>
          <a:p>
            <a:pPr algn="just"/>
            <a:r>
              <a:rPr lang="tr-TR" dirty="0" smtClean="0"/>
              <a:t>Üniversiteler, DSİ, PTT gibi kurumlarında bütçeleri vardır. Fakat bunlar sınırlı ve belirli bir hizmet çeşidine ilişkindir. Devlet bütçesi ise, bütün toplumu içeren sosyal ve askeri giderleri ile birlikte ülkenin kaderine nasıl bir yön verilmek istendiğini göstermektedir. </a:t>
            </a:r>
          </a:p>
          <a:p>
            <a:pPr algn="just"/>
            <a:endParaRPr lang="tr-TR" dirty="0"/>
          </a:p>
        </p:txBody>
      </p:sp>
    </p:spTree>
    <p:extLst>
      <p:ext uri="{BB962C8B-B14F-4D97-AF65-F5344CB8AC3E}">
        <p14:creationId xmlns:p14="http://schemas.microsoft.com/office/powerpoint/2010/main" val="2849984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33168"/>
          </a:xfrm>
        </p:spPr>
        <p:txBody>
          <a:bodyPr>
            <a:noAutofit/>
          </a:bodyPr>
          <a:lstStyle/>
          <a:p>
            <a:pPr algn="l"/>
            <a:r>
              <a:rPr lang="tr-TR" sz="3600" dirty="0" smtClean="0"/>
              <a:t>Bütçe tanımları</a:t>
            </a:r>
            <a:endParaRPr lang="tr-TR" sz="3600" dirty="0"/>
          </a:p>
        </p:txBody>
      </p:sp>
      <p:sp>
        <p:nvSpPr>
          <p:cNvPr id="3" name="Alt Başlık 2"/>
          <p:cNvSpPr>
            <a:spLocks noGrp="1"/>
          </p:cNvSpPr>
          <p:nvPr>
            <p:ph type="subTitle" idx="1"/>
          </p:nvPr>
        </p:nvSpPr>
        <p:spPr>
          <a:xfrm>
            <a:off x="1524000" y="1555531"/>
            <a:ext cx="9144000" cy="4309241"/>
          </a:xfrm>
        </p:spPr>
        <p:txBody>
          <a:bodyPr/>
          <a:lstStyle/>
          <a:p>
            <a:pPr algn="just"/>
            <a:r>
              <a:rPr lang="tr-TR" dirty="0" smtClean="0"/>
              <a:t>*Bütçe, devletin gelecek muayyen bir devre içindeki gelir ve giderlerini tahmin eden ve bunların yürütülüp uygulanmasına izin veren bir hukuki tasarruftur.</a:t>
            </a:r>
          </a:p>
          <a:p>
            <a:pPr algn="just"/>
            <a:r>
              <a:rPr lang="tr-TR" dirty="0" smtClean="0"/>
              <a:t>*Bütçe, evvela muayyen bir devre zarfında toplanacak gelirlerle yapılacak giderlerin tahmini ve mukayeseli bir cetveli, ikinci dereceden yetkili makamlar tarafından bu giderlerin yapılması ve o gelirlerin toplanması için verilen bir müsaadedir.</a:t>
            </a:r>
          </a:p>
          <a:p>
            <a:pPr algn="just"/>
            <a:r>
              <a:rPr lang="tr-TR" dirty="0" smtClean="0"/>
              <a:t>*Bütçe, devletin gelir ve giderlerini muayyen bir devre için tahmin eden ve bunlara müsaade veren bir tasarruftur.</a:t>
            </a:r>
          </a:p>
          <a:p>
            <a:pPr algn="just"/>
            <a:r>
              <a:rPr lang="tr-TR" dirty="0" smtClean="0"/>
              <a:t>*Bütçe, kamu gelirleri ile giderlerinin önceden verilmiş mezuniyetini ihtiva eden bir tasarruf olarak tarif etmiştir.</a:t>
            </a:r>
            <a:endParaRPr lang="tr-TR" dirty="0"/>
          </a:p>
        </p:txBody>
      </p:sp>
    </p:spTree>
    <p:extLst>
      <p:ext uri="{BB962C8B-B14F-4D97-AF65-F5344CB8AC3E}">
        <p14:creationId xmlns:p14="http://schemas.microsoft.com/office/powerpoint/2010/main" val="1675880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091191"/>
            <a:ext cx="9144000" cy="592136"/>
          </a:xfrm>
        </p:spPr>
        <p:txBody>
          <a:bodyPr>
            <a:normAutofit fontScale="90000"/>
          </a:bodyPr>
          <a:lstStyle/>
          <a:p>
            <a:r>
              <a:rPr lang="tr-TR" dirty="0" smtClean="0"/>
              <a:t>Bütçenin temel unsurları</a:t>
            </a:r>
            <a:endParaRPr lang="tr-TR" dirty="0"/>
          </a:p>
        </p:txBody>
      </p:sp>
      <p:sp>
        <p:nvSpPr>
          <p:cNvPr id="3" name="Alt Başlık 2"/>
          <p:cNvSpPr>
            <a:spLocks noGrp="1"/>
          </p:cNvSpPr>
          <p:nvPr>
            <p:ph type="subTitle" idx="1"/>
          </p:nvPr>
        </p:nvSpPr>
        <p:spPr>
          <a:xfrm>
            <a:off x="1524000" y="1776845"/>
            <a:ext cx="9144000" cy="3480955"/>
          </a:xfrm>
        </p:spPr>
        <p:txBody>
          <a:bodyPr/>
          <a:lstStyle/>
          <a:p>
            <a:pPr marL="457200" indent="-457200" algn="l">
              <a:buAutoNum type="arabicPeriod"/>
            </a:pPr>
            <a:r>
              <a:rPr lang="tr-TR" dirty="0" smtClean="0"/>
              <a:t>Devlete ait olacak,</a:t>
            </a:r>
          </a:p>
          <a:p>
            <a:pPr marL="457200" indent="-457200" algn="l">
              <a:buAutoNum type="arabicPeriod"/>
            </a:pPr>
            <a:r>
              <a:rPr lang="tr-TR" dirty="0" smtClean="0"/>
              <a:t>Belirli bir devreyi (muayyen) kapsayacak,</a:t>
            </a:r>
          </a:p>
          <a:p>
            <a:pPr marL="457200" indent="-457200" algn="l">
              <a:buAutoNum type="arabicPeriod"/>
            </a:pPr>
            <a:r>
              <a:rPr lang="tr-TR" dirty="0" smtClean="0"/>
              <a:t>Gelir-gider tahmini ve mukayesesi olacak,</a:t>
            </a:r>
          </a:p>
          <a:p>
            <a:pPr marL="457200" indent="-457200" algn="l">
              <a:buAutoNum type="arabicPeriod"/>
            </a:pPr>
            <a:r>
              <a:rPr lang="tr-TR" dirty="0" smtClean="0"/>
              <a:t>Yasama organı izni ya da müsaadesi olacak,</a:t>
            </a:r>
          </a:p>
          <a:p>
            <a:pPr marL="457200" indent="-457200" algn="l">
              <a:buAutoNum type="arabicPeriod"/>
            </a:pPr>
            <a:r>
              <a:rPr lang="tr-TR" dirty="0" smtClean="0"/>
              <a:t>Hukuki bir tasarruf olarak unsurları ortaya konur.</a:t>
            </a:r>
            <a:endParaRPr lang="tr-TR" dirty="0"/>
          </a:p>
        </p:txBody>
      </p:sp>
    </p:spTree>
    <p:extLst>
      <p:ext uri="{BB962C8B-B14F-4D97-AF65-F5344CB8AC3E}">
        <p14:creationId xmlns:p14="http://schemas.microsoft.com/office/powerpoint/2010/main" val="271232809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500</Words>
  <Application>Microsoft Office PowerPoint</Application>
  <PresentationFormat>Geniş ekran</PresentationFormat>
  <Paragraphs>38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Vergiden kaçınma ve vergi kaçakçılığı</vt:lpstr>
      <vt:lpstr>Vergi kaçakçılık halleri</vt:lpstr>
      <vt:lpstr>Çifte vergi</vt:lpstr>
      <vt:lpstr>BÜTÇE ESASLARI </vt:lpstr>
      <vt:lpstr>(Devam)</vt:lpstr>
      <vt:lpstr>(Devam)</vt:lpstr>
      <vt:lpstr>Bütçe tanımları</vt:lpstr>
      <vt:lpstr>Bütçenin temel unsurları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13</cp:revision>
  <dcterms:created xsi:type="dcterms:W3CDTF">2018-01-08T14:10:26Z</dcterms:created>
  <dcterms:modified xsi:type="dcterms:W3CDTF">2019-11-19T09:11:10Z</dcterms:modified>
</cp:coreProperties>
</file>