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44"/>
  </p:notesMasterIdLst>
  <p:sldIdLst>
    <p:sldId id="457" r:id="rId2"/>
    <p:sldId id="456" r:id="rId3"/>
    <p:sldId id="404" r:id="rId4"/>
    <p:sldId id="256" r:id="rId5"/>
    <p:sldId id="320" r:id="rId6"/>
    <p:sldId id="417" r:id="rId7"/>
    <p:sldId id="321" r:id="rId8"/>
    <p:sldId id="405" r:id="rId9"/>
    <p:sldId id="462" r:id="rId10"/>
    <p:sldId id="264" r:id="rId11"/>
    <p:sldId id="322" r:id="rId12"/>
    <p:sldId id="284" r:id="rId13"/>
    <p:sldId id="323" r:id="rId14"/>
    <p:sldId id="324" r:id="rId15"/>
    <p:sldId id="271" r:id="rId16"/>
    <p:sldId id="420" r:id="rId17"/>
    <p:sldId id="329" r:id="rId18"/>
    <p:sldId id="334" r:id="rId19"/>
    <p:sldId id="333" r:id="rId20"/>
    <p:sldId id="335" r:id="rId21"/>
    <p:sldId id="330" r:id="rId22"/>
    <p:sldId id="336" r:id="rId23"/>
    <p:sldId id="331" r:id="rId24"/>
    <p:sldId id="332" r:id="rId25"/>
    <p:sldId id="289" r:id="rId26"/>
    <p:sldId id="274" r:id="rId27"/>
    <p:sldId id="342" r:id="rId28"/>
    <p:sldId id="273" r:id="rId29"/>
    <p:sldId id="337" r:id="rId30"/>
    <p:sldId id="338" r:id="rId31"/>
    <p:sldId id="418" r:id="rId32"/>
    <p:sldId id="281" r:id="rId33"/>
    <p:sldId id="339" r:id="rId34"/>
    <p:sldId id="343" r:id="rId35"/>
    <p:sldId id="344" r:id="rId36"/>
    <p:sldId id="272" r:id="rId37"/>
    <p:sldId id="290" r:id="rId38"/>
    <p:sldId id="291" r:id="rId39"/>
    <p:sldId id="296" r:id="rId40"/>
    <p:sldId id="350" r:id="rId41"/>
    <p:sldId id="351" r:id="rId42"/>
    <p:sldId id="349" r:id="rId43"/>
    <p:sldId id="295" r:id="rId44"/>
    <p:sldId id="292" r:id="rId45"/>
    <p:sldId id="293" r:id="rId46"/>
    <p:sldId id="419" r:id="rId47"/>
    <p:sldId id="294" r:id="rId48"/>
    <p:sldId id="345" r:id="rId49"/>
    <p:sldId id="348" r:id="rId50"/>
    <p:sldId id="346" r:id="rId51"/>
    <p:sldId id="347" r:id="rId52"/>
    <p:sldId id="352" r:id="rId53"/>
    <p:sldId id="297" r:id="rId54"/>
    <p:sldId id="406" r:id="rId55"/>
    <p:sldId id="421" r:id="rId56"/>
    <p:sldId id="394" r:id="rId57"/>
    <p:sldId id="307" r:id="rId58"/>
    <p:sldId id="422" r:id="rId59"/>
    <p:sldId id="427" r:id="rId60"/>
    <p:sldId id="423" r:id="rId61"/>
    <p:sldId id="308" r:id="rId62"/>
    <p:sldId id="424" r:id="rId63"/>
    <p:sldId id="428" r:id="rId64"/>
    <p:sldId id="425" r:id="rId65"/>
    <p:sldId id="429" r:id="rId66"/>
    <p:sldId id="426" r:id="rId67"/>
    <p:sldId id="393" r:id="rId68"/>
    <p:sldId id="310" r:id="rId69"/>
    <p:sldId id="407" r:id="rId70"/>
    <p:sldId id="408" r:id="rId71"/>
    <p:sldId id="311" r:id="rId72"/>
    <p:sldId id="430" r:id="rId73"/>
    <p:sldId id="431" r:id="rId74"/>
    <p:sldId id="414" r:id="rId75"/>
    <p:sldId id="415" r:id="rId76"/>
    <p:sldId id="416" r:id="rId77"/>
    <p:sldId id="432" r:id="rId78"/>
    <p:sldId id="433" r:id="rId79"/>
    <p:sldId id="313" r:id="rId80"/>
    <p:sldId id="434" r:id="rId81"/>
    <p:sldId id="315" r:id="rId82"/>
    <p:sldId id="435" r:id="rId83"/>
    <p:sldId id="410" r:id="rId84"/>
    <p:sldId id="411" r:id="rId85"/>
    <p:sldId id="409" r:id="rId86"/>
    <p:sldId id="436" r:id="rId87"/>
    <p:sldId id="437" r:id="rId88"/>
    <p:sldId id="316" r:id="rId89"/>
    <p:sldId id="412" r:id="rId90"/>
    <p:sldId id="413" r:id="rId91"/>
    <p:sldId id="353" r:id="rId92"/>
    <p:sldId id="442" r:id="rId93"/>
    <p:sldId id="441" r:id="rId94"/>
    <p:sldId id="443" r:id="rId95"/>
    <p:sldId id="444" r:id="rId96"/>
    <p:sldId id="314" r:id="rId97"/>
    <p:sldId id="438" r:id="rId98"/>
    <p:sldId id="440" r:id="rId99"/>
    <p:sldId id="319" r:id="rId100"/>
    <p:sldId id="357" r:id="rId101"/>
    <p:sldId id="359" r:id="rId102"/>
    <p:sldId id="373" r:id="rId103"/>
    <p:sldId id="368" r:id="rId104"/>
    <p:sldId id="395" r:id="rId105"/>
    <p:sldId id="396" r:id="rId106"/>
    <p:sldId id="360" r:id="rId107"/>
    <p:sldId id="397" r:id="rId108"/>
    <p:sldId id="398" r:id="rId109"/>
    <p:sldId id="361" r:id="rId110"/>
    <p:sldId id="362" r:id="rId111"/>
    <p:sldId id="363" r:id="rId112"/>
    <p:sldId id="374" r:id="rId113"/>
    <p:sldId id="365" r:id="rId114"/>
    <p:sldId id="366" r:id="rId115"/>
    <p:sldId id="399" r:id="rId116"/>
    <p:sldId id="400" r:id="rId117"/>
    <p:sldId id="401" r:id="rId118"/>
    <p:sldId id="364" r:id="rId119"/>
    <p:sldId id="402" r:id="rId120"/>
    <p:sldId id="403" r:id="rId121"/>
    <p:sldId id="367" r:id="rId122"/>
    <p:sldId id="446" r:id="rId123"/>
    <p:sldId id="447" r:id="rId124"/>
    <p:sldId id="448" r:id="rId125"/>
    <p:sldId id="449" r:id="rId126"/>
    <p:sldId id="445" r:id="rId127"/>
    <p:sldId id="450" r:id="rId128"/>
    <p:sldId id="376" r:id="rId129"/>
    <p:sldId id="451" r:id="rId130"/>
    <p:sldId id="452" r:id="rId131"/>
    <p:sldId id="453" r:id="rId132"/>
    <p:sldId id="454" r:id="rId133"/>
    <p:sldId id="455" r:id="rId134"/>
    <p:sldId id="386" r:id="rId135"/>
    <p:sldId id="377" r:id="rId136"/>
    <p:sldId id="387" r:id="rId137"/>
    <p:sldId id="460" r:id="rId138"/>
    <p:sldId id="461" r:id="rId139"/>
    <p:sldId id="378" r:id="rId140"/>
    <p:sldId id="388" r:id="rId141"/>
    <p:sldId id="389" r:id="rId142"/>
    <p:sldId id="390" r:id="rId1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582" autoAdjust="0"/>
  </p:normalViewPr>
  <p:slideViewPr>
    <p:cSldViewPr>
      <p:cViewPr varScale="1">
        <p:scale>
          <a:sx n="76" d="100"/>
          <a:sy n="76" d="100"/>
        </p:scale>
        <p:origin x="9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B55FF-BE16-4586-A3C9-96A0710E9651}" type="datetimeFigureOut">
              <a:rPr lang="tr-TR" smtClean="0"/>
              <a:pPr/>
              <a:t>13.2.2017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B24B7-F901-46F9-B913-4EDB3F583704}" type="slidenum">
              <a:rPr lang="tr-TR" smtClean="0"/>
              <a:pPr/>
              <a:t>‹#›</a:t>
            </a:fld>
            <a:endParaRPr lang="tr-TR"/>
          </a:p>
        </p:txBody>
      </p:sp>
    </p:spTree>
    <p:extLst>
      <p:ext uri="{BB962C8B-B14F-4D97-AF65-F5344CB8AC3E}">
        <p14:creationId xmlns:p14="http://schemas.microsoft.com/office/powerpoint/2010/main" val="124328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8EB24B7-F901-46F9-B913-4EDB3F583704}" type="slidenum">
              <a:rPr lang="tr-TR" smtClean="0"/>
              <a:pPr/>
              <a:t>43</a:t>
            </a:fld>
            <a:endParaRPr lang="tr-TR"/>
          </a:p>
        </p:txBody>
      </p:sp>
    </p:spTree>
    <p:extLst>
      <p:ext uri="{BB962C8B-B14F-4D97-AF65-F5344CB8AC3E}">
        <p14:creationId xmlns:p14="http://schemas.microsoft.com/office/powerpoint/2010/main" val="56534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8EB24B7-F901-46F9-B913-4EDB3F583704}" type="slidenum">
              <a:rPr lang="tr-TR" smtClean="0"/>
              <a:pPr/>
              <a:t>72</a:t>
            </a:fld>
            <a:endParaRPr lang="tr-TR"/>
          </a:p>
        </p:txBody>
      </p:sp>
    </p:spTree>
    <p:extLst>
      <p:ext uri="{BB962C8B-B14F-4D97-AF65-F5344CB8AC3E}">
        <p14:creationId xmlns:p14="http://schemas.microsoft.com/office/powerpoint/2010/main" val="108780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03E8A-150E-45F3-A3A1-0B45B318CB2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AD86E7F-E2BE-4D88-9317-1AC32E94BE16}" type="datetimeFigureOut">
              <a:rPr lang="tr-TR" smtClean="0"/>
              <a:pPr/>
              <a:t>13.2.2017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C0E03E8A-150E-45F3-A3A1-0B45B318CB20}"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D86E7F-E2BE-4D88-9317-1AC32E94BE16}" type="datetimeFigureOut">
              <a:rPr lang="tr-TR" smtClean="0"/>
              <a:pPr/>
              <a:t>13.2.2017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E03E8A-150E-45F3-A3A1-0B45B318CB20}"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ce\Pictures\DSC025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980728"/>
            <a:ext cx="8229600" cy="1143000"/>
          </a:xfrm>
        </p:spPr>
        <p:txBody>
          <a:bodyPr>
            <a:normAutofit fontScale="90000"/>
          </a:bodyPr>
          <a:lstStyle/>
          <a:p>
            <a:r>
              <a:rPr lang="tr-TR" dirty="0" smtClean="0"/>
              <a:t>ETİMOLOJİ</a:t>
            </a:r>
            <a:br>
              <a:rPr lang="tr-TR" dirty="0" smtClean="0"/>
            </a:br>
            <a:endParaRPr lang="tr-TR" dirty="0"/>
          </a:p>
        </p:txBody>
      </p:sp>
      <p:sp>
        <p:nvSpPr>
          <p:cNvPr id="3" name="2 İçerik Yer Tutucusu"/>
          <p:cNvSpPr>
            <a:spLocks noGrp="1"/>
          </p:cNvSpPr>
          <p:nvPr>
            <p:ph idx="1"/>
          </p:nvPr>
        </p:nvSpPr>
        <p:spPr>
          <a:xfrm>
            <a:off x="323528" y="1772816"/>
            <a:ext cx="8229600" cy="4389120"/>
          </a:xfrm>
        </p:spPr>
        <p:txBody>
          <a:bodyPr>
            <a:normAutofit/>
          </a:bodyPr>
          <a:lstStyle/>
          <a:p>
            <a:r>
              <a:rPr lang="tr-TR" sz="2400">
                <a:latin typeface="+mj-lt"/>
              </a:rPr>
              <a:t>E</a:t>
            </a:r>
            <a:r>
              <a:rPr lang="tr-TR" sz="2400" smtClean="0">
                <a:latin typeface="+mj-lt"/>
              </a:rPr>
              <a:t>bru </a:t>
            </a:r>
            <a:r>
              <a:rPr lang="tr-TR" sz="2400" dirty="0" smtClean="0">
                <a:latin typeface="+mj-lt"/>
              </a:rPr>
              <a:t>kelimesi Çağatay’ca bir kelime olup bize “ebre” kelimesinden geçmiştir.Ebru bir Çağatay bölgesi olan Buhara’da doğmuş, İran’a ulaşmış,oradan Anadolu’ya gelmiştir. Ebre yerine ebri’nin kullanılması ise Farsça’nın  Osmanlı Türkçe’sini meydana getiren iki dilden biri olmasından olsa gerektir.  </a:t>
            </a:r>
            <a:endParaRPr lang="tr-TR" sz="2400" dirty="0">
              <a:latin typeface="+mj-lt"/>
            </a:endParaRP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55776" y="5157192"/>
            <a:ext cx="3600400" cy="638944"/>
          </a:xfrm>
        </p:spPr>
        <p:txBody>
          <a:bodyPr>
            <a:normAutofit fontScale="90000"/>
          </a:bodyPr>
          <a:lstStyle/>
          <a:p>
            <a:r>
              <a:rPr lang="tr-TR" sz="2400" i="1" dirty="0" smtClean="0">
                <a:solidFill>
                  <a:schemeClr val="tx1"/>
                </a:solidFill>
              </a:rPr>
              <a:t> Tertib-i Risale-i Ebri</a:t>
            </a:r>
            <a:br>
              <a:rPr lang="tr-TR" sz="2400" i="1" dirty="0" smtClean="0">
                <a:solidFill>
                  <a:schemeClr val="tx1"/>
                </a:solidFill>
              </a:rPr>
            </a:br>
            <a:r>
              <a:rPr lang="tr-TR" sz="2400" i="1" dirty="0" smtClean="0">
                <a:solidFill>
                  <a:schemeClr val="tx1"/>
                </a:solidFill>
              </a:rPr>
              <a:t>(Uğur Derman koleksiyonu)</a:t>
            </a:r>
            <a:endParaRPr lang="tr-TR" sz="2200" dirty="0">
              <a:solidFill>
                <a:schemeClr val="tx1"/>
              </a:solidFill>
            </a:endParaRPr>
          </a:p>
        </p:txBody>
      </p:sp>
      <p:pic>
        <p:nvPicPr>
          <p:cNvPr id="4" name="3 İçerik Yer Tutucusu" descr="atre.jpg"/>
          <p:cNvPicPr>
            <a:picLocks noGrp="1" noChangeAspect="1"/>
          </p:cNvPicPr>
          <p:nvPr>
            <p:ph idx="1"/>
          </p:nvPr>
        </p:nvPicPr>
        <p:blipFill>
          <a:blip r:embed="rId2" cstate="print"/>
          <a:stretch>
            <a:fillRect/>
          </a:stretch>
        </p:blipFill>
        <p:spPr>
          <a:xfrm>
            <a:off x="0" y="935892"/>
            <a:ext cx="8534867" cy="3427128"/>
          </a:xfrm>
        </p:spPr>
      </p:pic>
    </p:spTree>
  </p:cSld>
  <p:clrMapOvr>
    <a:masterClrMapping/>
  </p:clrMapOvr>
  <p:transition>
    <p:wedg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36912"/>
            <a:ext cx="8305800" cy="1143000"/>
          </a:xfrm>
        </p:spPr>
        <p:txBody>
          <a:bodyPr>
            <a:normAutofit fontScale="90000"/>
          </a:bodyPr>
          <a:lstStyle/>
          <a:p>
            <a:pPr>
              <a:buFont typeface="Arial" pitchFamily="34" charset="0"/>
              <a:buChar char="•"/>
            </a:pPr>
            <a:r>
              <a:rPr lang="tr-TR" sz="2400" b="1" dirty="0" smtClean="0">
                <a:solidFill>
                  <a:schemeClr val="tx1"/>
                </a:solidFill>
              </a:rPr>
              <a:t>Şeyh Sadık Efendi</a:t>
            </a:r>
            <a:r>
              <a:rPr lang="tr-TR" sz="2400" dirty="0" smtClean="0">
                <a:solidFill>
                  <a:schemeClr val="tx1"/>
                </a:solidFill>
              </a:rPr>
              <a:t/>
            </a:r>
            <a:br>
              <a:rPr lang="tr-TR" sz="2400" dirty="0" smtClean="0">
                <a:solidFill>
                  <a:schemeClr val="tx1"/>
                </a:solidFill>
              </a:rPr>
            </a:br>
            <a:r>
              <a:rPr lang="tr-TR" sz="2400" dirty="0" err="1" smtClean="0">
                <a:solidFill>
                  <a:schemeClr val="tx1"/>
                </a:solidFill>
              </a:rPr>
              <a:t>Buhara’nın</a:t>
            </a:r>
            <a:r>
              <a:rPr lang="tr-TR" sz="2400" dirty="0" smtClean="0">
                <a:solidFill>
                  <a:schemeClr val="tx1"/>
                </a:solidFill>
              </a:rPr>
              <a:t> </a:t>
            </a:r>
            <a:r>
              <a:rPr lang="tr-TR" sz="2400" dirty="0" err="1" smtClean="0">
                <a:solidFill>
                  <a:schemeClr val="tx1"/>
                </a:solidFill>
              </a:rPr>
              <a:t>Vabakne</a:t>
            </a:r>
            <a:r>
              <a:rPr lang="tr-TR" sz="2400" dirty="0" smtClean="0">
                <a:solidFill>
                  <a:schemeClr val="tx1"/>
                </a:solidFill>
              </a:rPr>
              <a:t> şehrinde doğan ve Üsküdar </a:t>
            </a:r>
            <a:r>
              <a:rPr lang="tr-TR" sz="2400" dirty="0" err="1" smtClean="0">
                <a:solidFill>
                  <a:schemeClr val="tx1"/>
                </a:solidFill>
              </a:rPr>
              <a:t>Sultantepesi’nde</a:t>
            </a:r>
            <a:r>
              <a:rPr lang="tr-TR" sz="2400" dirty="0" smtClean="0">
                <a:solidFill>
                  <a:schemeClr val="tx1"/>
                </a:solidFill>
              </a:rPr>
              <a:t> Özbekler Dergahı şeyhliğinde bulunan Sadık Efendi’nin hayatı hakkında fazla bilgimiz yoktur. Ebruculuğu Buhara’da iken öğrendiği ve iki oğluna (Edhem ve Nafiz efendiler) da öğrettiği bilgimiz dahilindedir. Dergahtaki kabir kitabesinden 11 Temmuz 1846 yılında vefat ettiği anlaşılmaktadır.</a:t>
            </a:r>
            <a:br>
              <a:rPr lang="tr-TR" sz="2400" dirty="0" smtClean="0">
                <a:solidFill>
                  <a:schemeClr val="tx1"/>
                </a:solidFill>
              </a:rPr>
            </a:br>
            <a:endParaRPr lang="tr-TR" sz="2200" dirty="0">
              <a:solidFill>
                <a:schemeClr val="tx1"/>
              </a:solidFill>
            </a:endParaRPr>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2947" name="Picture 3" descr="C:\Users\oce\Pictures\seyhsadik01xv9.jpg"/>
          <p:cNvPicPr>
            <a:picLocks noChangeAspect="1" noChangeArrowheads="1"/>
          </p:cNvPicPr>
          <p:nvPr/>
        </p:nvPicPr>
        <p:blipFill>
          <a:blip r:embed="rId2" cstate="print"/>
          <a:srcRect/>
          <a:stretch>
            <a:fillRect/>
          </a:stretch>
        </p:blipFill>
        <p:spPr bwMode="auto">
          <a:xfrm>
            <a:off x="0" y="0"/>
            <a:ext cx="9219051" cy="6858000"/>
          </a:xfrm>
          <a:prstGeom prst="rect">
            <a:avLst/>
          </a:prstGeom>
          <a:noFill/>
        </p:spPr>
      </p:pic>
    </p:spTree>
  </p:cSld>
  <p:clrMapOvr>
    <a:masterClrMapping/>
  </p:clrMapOvr>
  <p:transition>
    <p:wedg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3789040"/>
            <a:ext cx="8305800" cy="1143000"/>
          </a:xfrm>
        </p:spPr>
        <p:txBody>
          <a:bodyPr>
            <a:normAutofit fontScale="90000"/>
          </a:bodyPr>
          <a:lstStyle/>
          <a:p>
            <a:r>
              <a:rPr lang="tr-TR" sz="2400" b="1" dirty="0" smtClean="0">
                <a:solidFill>
                  <a:schemeClr val="tx1"/>
                </a:solidFill>
              </a:rPr>
              <a:t>Hatib Efendi</a:t>
            </a:r>
            <a:r>
              <a:rPr lang="tr-TR" sz="2400" dirty="0" smtClean="0">
                <a:solidFill>
                  <a:schemeClr val="tx1"/>
                </a:solidFill>
              </a:rPr>
              <a:t/>
            </a:r>
            <a:br>
              <a:rPr lang="tr-TR" sz="2400" dirty="0" smtClean="0">
                <a:solidFill>
                  <a:schemeClr val="tx1"/>
                </a:solidFill>
              </a:rPr>
            </a:br>
            <a:r>
              <a:rPr lang="tr-TR" sz="2400" dirty="0" smtClean="0">
                <a:solidFill>
                  <a:schemeClr val="tx1"/>
                </a:solidFill>
              </a:rPr>
              <a:t>Ayasofya Camii’nin hatibi olması sebebiyle Ayasofya hatibi veya sadece Hatip diye anılan Mehmed Efendi’nin doğum tarihi bilinmiyor. Nisan 1773 tarihinde vefat etmiştir. Bu büyük sanatkarın ebruları o devirde yapılan işlerde daima kullanılmıştır, renklerinden ve üslubundan hemen tanınır. Hatip Mehmed Efendi Hatip Ebrusu diye anılan ebru tarzının mucididir. </a:t>
            </a:r>
            <a:r>
              <a:rPr lang="tr-TR" sz="2400" dirty="0" err="1" smtClean="0">
                <a:solidFill>
                  <a:schemeClr val="tx1"/>
                </a:solidFill>
              </a:rPr>
              <a:t>Hocapaşa’daki</a:t>
            </a:r>
            <a:r>
              <a:rPr lang="tr-TR" sz="2400" dirty="0" smtClean="0">
                <a:solidFill>
                  <a:schemeClr val="tx1"/>
                </a:solidFill>
              </a:rPr>
              <a:t> evinde çıkan yangında, eserlerini kurtarmak isterken kendisi de beraber yanmıştır. Sanat tarihimizde Hatip Ebrusu denilmekle onun buluşu olan ebru tarzı anlaşılır. Hatip’in ebrusu denilirse hangi tarzda olursa olsun onun tarafından yapılan, onun elinden çıkan ebru kağıdı anlatılmak istenir. </a:t>
            </a:r>
            <a:endParaRPr lang="tr-TR" sz="22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ce\Pictures\adsız.jpg"/>
          <p:cNvPicPr>
            <a:picLocks noChangeAspect="1" noChangeArrowheads="1"/>
          </p:cNvPicPr>
          <p:nvPr/>
        </p:nvPicPr>
        <p:blipFill>
          <a:blip r:embed="rId2" cstate="print"/>
          <a:srcRect/>
          <a:stretch>
            <a:fillRect/>
          </a:stretch>
        </p:blipFill>
        <p:spPr bwMode="auto">
          <a:xfrm>
            <a:off x="0" y="0"/>
            <a:ext cx="9161714"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ce\Pictures\mehhatip.jpg"/>
          <p:cNvPicPr>
            <a:picLocks noChangeAspect="1" noChangeArrowheads="1"/>
          </p:cNvPicPr>
          <p:nvPr/>
        </p:nvPicPr>
        <p:blipFill>
          <a:blip r:embed="rId2" cstate="print"/>
          <a:srcRect/>
          <a:stretch>
            <a:fillRect/>
          </a:stretch>
        </p:blipFill>
        <p:spPr bwMode="auto">
          <a:xfrm>
            <a:off x="0" y="-387424"/>
            <a:ext cx="9144000" cy="7245424"/>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4221088"/>
            <a:ext cx="8305800" cy="1143000"/>
          </a:xfrm>
        </p:spPr>
        <p:txBody>
          <a:bodyPr>
            <a:normAutofit fontScale="90000"/>
          </a:bodyPr>
          <a:lstStyle/>
          <a:p>
            <a:r>
              <a:rPr lang="tr-TR" sz="2400" dirty="0" smtClean="0">
                <a:solidFill>
                  <a:schemeClr val="tx1"/>
                </a:solidFill>
              </a:rPr>
              <a:t/>
            </a:r>
            <a:br>
              <a:rPr lang="tr-TR" sz="2400" dirty="0" smtClean="0">
                <a:solidFill>
                  <a:schemeClr val="tx1"/>
                </a:solidFill>
              </a:rPr>
            </a:br>
            <a:r>
              <a:rPr lang="tr-TR" sz="2400" dirty="0" smtClean="0">
                <a:solidFill>
                  <a:schemeClr val="tx1"/>
                </a:solidFill>
              </a:rPr>
              <a:t>Ebruculuğu babasından öğrenen Edhem Efendi’nin tekkenin ihtiyaçlarını karşılamak için yaptığı ebru kağıtları denkler halinde gönderildiği Beyazıt’taki kağıtçılar çarşısında pek beğenilerek aranır, satın alınırdı. Sultan Abdülaziz de onun ebrularını görüp beğendikten sonra, şahsen tanımak istemiş, huzuruna kabul ederek kendi pehlivan cüssesinin yanında Efendi’nin pek ufak tefek kaldığını görünce “bunları bu adam mı yapıyor? Sözleriyle hayretini gizleyememiştir. </a:t>
            </a:r>
            <a:br>
              <a:rPr lang="tr-TR" sz="2400" dirty="0" smtClean="0">
                <a:solidFill>
                  <a:schemeClr val="tx1"/>
                </a:solidFill>
              </a:rPr>
            </a:br>
            <a:r>
              <a:rPr lang="tr-TR" sz="2400" dirty="0" smtClean="0">
                <a:solidFill>
                  <a:schemeClr val="tx1"/>
                </a:solidFill>
              </a:rPr>
              <a:t>Eserlerinden elde kalan pek az bir kısmı, bugün torun çocuklarının oturduğu ve Vakıflar İdaresi’nin malı olan Üsküdar Özbekler Dergahı’nda muhafaza edilmektedir</a:t>
            </a:r>
            <a:r>
              <a:rPr lang="tr-TR" sz="2400" dirty="0" smtClean="0"/>
              <a:t/>
            </a:r>
            <a:br>
              <a:rPr lang="tr-TR" sz="2400" dirty="0" smtClean="0"/>
            </a:br>
            <a:endParaRPr lang="tr-TR" sz="2200" dirty="0"/>
          </a:p>
        </p:txBody>
      </p:sp>
      <p:sp>
        <p:nvSpPr>
          <p:cNvPr id="3" name="2 Dikdörtgen"/>
          <p:cNvSpPr/>
          <p:nvPr/>
        </p:nvSpPr>
        <p:spPr>
          <a:xfrm>
            <a:off x="683568" y="1124744"/>
            <a:ext cx="3440494" cy="461665"/>
          </a:xfrm>
          <a:prstGeom prst="rect">
            <a:avLst/>
          </a:prstGeom>
        </p:spPr>
        <p:txBody>
          <a:bodyPr wrap="none">
            <a:spAutoFit/>
          </a:bodyPr>
          <a:lstStyle/>
          <a:p>
            <a:r>
              <a:rPr lang="tr-TR" sz="2400" b="1" dirty="0" err="1" smtClean="0">
                <a:latin typeface="+mj-lt"/>
              </a:rPr>
              <a:t>Hezarfen</a:t>
            </a:r>
            <a:r>
              <a:rPr lang="tr-TR" sz="2400" b="1" dirty="0" smtClean="0"/>
              <a:t> Edhem Efendi</a:t>
            </a:r>
            <a:endParaRPr lang="tr-TR" sz="2400" b="1" dirty="0"/>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oce\Pictures\hazede_2.jpg"/>
          <p:cNvPicPr>
            <a:picLocks noChangeAspect="1" noChangeArrowheads="1"/>
          </p:cNvPicPr>
          <p:nvPr/>
        </p:nvPicPr>
        <p:blipFill>
          <a:blip r:embed="rId2" cstate="print"/>
          <a:srcRect/>
          <a:stretch>
            <a:fillRect/>
          </a:stretch>
        </p:blipFill>
        <p:spPr bwMode="auto">
          <a:xfrm>
            <a:off x="0" y="0"/>
            <a:ext cx="9186307"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oce\Pictures\hazede_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013176"/>
            <a:ext cx="8305800" cy="1143000"/>
          </a:xfrm>
        </p:spPr>
        <p:txBody>
          <a:bodyPr>
            <a:normAutofit fontScale="90000"/>
          </a:bodyPr>
          <a:lstStyle/>
          <a:p>
            <a:r>
              <a:rPr lang="tr-TR" sz="2400" b="1" dirty="0" smtClean="0">
                <a:solidFill>
                  <a:schemeClr val="tx1"/>
                </a:solidFill>
              </a:rPr>
              <a:t>Nafiz Efendi</a:t>
            </a:r>
            <a:br>
              <a:rPr lang="tr-TR" sz="2400" b="1" dirty="0" smtClean="0">
                <a:solidFill>
                  <a:schemeClr val="tx1"/>
                </a:solidFill>
              </a:rPr>
            </a:br>
            <a:r>
              <a:rPr lang="tr-TR" sz="2400" dirty="0" err="1" smtClean="0">
                <a:solidFill>
                  <a:schemeClr val="tx1"/>
                </a:solidFill>
              </a:rPr>
              <a:t>Hazerfen</a:t>
            </a:r>
            <a:r>
              <a:rPr lang="tr-TR" sz="2400" dirty="0" smtClean="0">
                <a:solidFill>
                  <a:schemeClr val="tx1"/>
                </a:solidFill>
              </a:rPr>
              <a:t> Edhem Efendi’nin kardeşi olan Nafiz Efendi ebruculuğu babasından öğrenmiştir. Elimizde eseri yoktur.</a:t>
            </a:r>
            <a:r>
              <a:rPr lang="tr-TR" sz="2400" b="1" dirty="0" smtClean="0">
                <a:solidFill>
                  <a:schemeClr val="tx1"/>
                </a:solidFill>
              </a:rPr>
              <a:t/>
            </a:r>
            <a:br>
              <a:rPr lang="tr-TR" sz="2400" b="1" dirty="0" smtClean="0">
                <a:solidFill>
                  <a:schemeClr val="tx1"/>
                </a:solidFill>
              </a:rPr>
            </a:br>
            <a:r>
              <a:rPr lang="tr-TR" sz="2400" b="1" dirty="0" smtClean="0">
                <a:solidFill>
                  <a:schemeClr val="tx1"/>
                </a:solidFill>
              </a:rPr>
              <a:t>Sami Efendi</a:t>
            </a:r>
            <a:r>
              <a:rPr lang="tr-TR" sz="2400" dirty="0" smtClean="0">
                <a:solidFill>
                  <a:schemeClr val="tx1"/>
                </a:solidFill>
              </a:rPr>
              <a:t/>
            </a:r>
            <a:br>
              <a:rPr lang="tr-TR" sz="2400" dirty="0" smtClean="0">
                <a:solidFill>
                  <a:schemeClr val="tx1"/>
                </a:solidFill>
              </a:rPr>
            </a:br>
            <a:r>
              <a:rPr lang="tr-TR" sz="2400" dirty="0" smtClean="0">
                <a:solidFill>
                  <a:schemeClr val="tx1"/>
                </a:solidFill>
              </a:rPr>
              <a:t>Zamanının en maruf hat </a:t>
            </a:r>
            <a:r>
              <a:rPr lang="tr-TR" sz="2400" dirty="0" err="1" smtClean="0">
                <a:solidFill>
                  <a:schemeClr val="tx1"/>
                </a:solidFill>
              </a:rPr>
              <a:t>üstadlarından</a:t>
            </a:r>
            <a:r>
              <a:rPr lang="tr-TR" sz="2400" dirty="0" smtClean="0">
                <a:solidFill>
                  <a:schemeClr val="tx1"/>
                </a:solidFill>
              </a:rPr>
              <a:t> biri olan Sami Efendi (1838 – 1912) </a:t>
            </a:r>
            <a:r>
              <a:rPr lang="tr-TR" sz="2400" dirty="0" err="1" smtClean="0">
                <a:solidFill>
                  <a:schemeClr val="tx1"/>
                </a:solidFill>
              </a:rPr>
              <a:t>Hezarfen</a:t>
            </a:r>
            <a:r>
              <a:rPr lang="tr-TR" sz="2400" dirty="0" smtClean="0">
                <a:solidFill>
                  <a:schemeClr val="tx1"/>
                </a:solidFill>
              </a:rPr>
              <a:t> Edhem Efendi’nin yakın arkadaşı olması sebebiyle ebruculuğu ondan öğrenmiş, fakat meslek edinmemiştir. Hattat Şevki Efendi’nin (1829 – 1887), en güzide öğrencisi Bakkal Arif Efendi (1830 –1909) için yazdığı Sülüs-Nesih meşk </a:t>
            </a:r>
            <a:r>
              <a:rPr lang="tr-TR" sz="2400" dirty="0" err="1" smtClean="0">
                <a:solidFill>
                  <a:schemeClr val="tx1"/>
                </a:solidFill>
              </a:rPr>
              <a:t>murakkaı’nın</a:t>
            </a:r>
            <a:r>
              <a:rPr lang="tr-TR" sz="2400" dirty="0" smtClean="0">
                <a:solidFill>
                  <a:schemeClr val="tx1"/>
                </a:solidFill>
              </a:rPr>
              <a:t> (hocanın hattı öğrenmesi için öğrenciye yazdığı yazıların albümü) etrafını süsleyen ebrular Sami Efendi eli ile yazılmıştır.</a:t>
            </a:r>
            <a:br>
              <a:rPr lang="tr-TR" sz="2400" dirty="0" smtClean="0">
                <a:solidFill>
                  <a:schemeClr val="tx1"/>
                </a:solidFill>
              </a:rPr>
            </a:br>
            <a:r>
              <a:rPr lang="tr-TR" sz="2400" b="1" dirty="0" smtClean="0">
                <a:solidFill>
                  <a:schemeClr val="tx1"/>
                </a:solidFill>
              </a:rPr>
              <a:t>Aziz Efendi</a:t>
            </a:r>
            <a:r>
              <a:rPr lang="tr-TR" sz="2400" dirty="0" smtClean="0">
                <a:solidFill>
                  <a:schemeClr val="tx1"/>
                </a:solidFill>
              </a:rPr>
              <a:t/>
            </a:r>
            <a:br>
              <a:rPr lang="tr-TR" sz="2400" dirty="0" smtClean="0">
                <a:solidFill>
                  <a:schemeClr val="tx1"/>
                </a:solidFill>
              </a:rPr>
            </a:br>
            <a:r>
              <a:rPr lang="tr-TR" sz="2400" dirty="0" smtClean="0">
                <a:solidFill>
                  <a:schemeClr val="tx1"/>
                </a:solidFill>
              </a:rPr>
              <a:t>Sülüs-Nesih yazılarında Bakkal Arif Efendi’nin en önde gelen öğrencisi olan Şeyh Aziz Efendi de (1871 – 1934) Özbekler Dergahı’na devamı sırasında Edhem Efendi’den ebruculuk öğrenmiş ve amatör zevk ile bu sanata karşı ilgisini sürdürmüştür.</a:t>
            </a:r>
            <a:r>
              <a:rPr lang="tr-TR" sz="2000" dirty="0" smtClean="0"/>
              <a:t/>
            </a:r>
            <a:br>
              <a:rPr lang="tr-TR" sz="2000" dirty="0" smtClean="0"/>
            </a:br>
            <a:endParaRPr lang="tr-TR" sz="2200" dirty="0">
              <a:solidFill>
                <a:schemeClr val="tx1"/>
              </a:solidFil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124744"/>
            <a:ext cx="7776864" cy="3785652"/>
          </a:xfrm>
          <a:prstGeom prst="rect">
            <a:avLst/>
          </a:prstGeom>
        </p:spPr>
        <p:txBody>
          <a:bodyPr wrap="square">
            <a:spAutoFit/>
          </a:bodyPr>
          <a:lstStyle/>
          <a:p>
            <a:r>
              <a:rPr lang="tr-TR" sz="2400" dirty="0" smtClean="0">
                <a:latin typeface="+mj-lt"/>
              </a:rPr>
              <a:t>Ebruya benzer kelimeler:</a:t>
            </a:r>
          </a:p>
          <a:p>
            <a:pPr>
              <a:buNone/>
            </a:pPr>
            <a:r>
              <a:rPr lang="tr-TR" sz="2400" dirty="0" smtClean="0">
                <a:latin typeface="+mj-lt"/>
              </a:rPr>
              <a:t>  1-Ebre:Çağatayca bir kelime olup ”Hare gibi dalgalı veya damarlı (kumaş, kağıt vs.)cüz ve defter kabı yapmak için kullanılan renkli kağıt”</a:t>
            </a:r>
          </a:p>
          <a:p>
            <a:pPr>
              <a:buNone/>
            </a:pPr>
            <a:r>
              <a:rPr lang="tr-TR" sz="2400" dirty="0" smtClean="0">
                <a:latin typeface="+mj-lt"/>
              </a:rPr>
              <a:t>  2-</a:t>
            </a:r>
            <a:r>
              <a:rPr lang="tr-TR" sz="2400" dirty="0" err="1" smtClean="0">
                <a:latin typeface="+mj-lt"/>
              </a:rPr>
              <a:t>Ebri</a:t>
            </a:r>
            <a:r>
              <a:rPr lang="tr-TR" sz="2400" dirty="0" smtClean="0">
                <a:latin typeface="+mj-lt"/>
              </a:rPr>
              <a:t>: Farsça bir kelime olan “</a:t>
            </a:r>
            <a:r>
              <a:rPr lang="tr-TR" sz="2400" dirty="0" err="1" smtClean="0">
                <a:latin typeface="+mj-lt"/>
              </a:rPr>
              <a:t>ebr</a:t>
            </a:r>
            <a:r>
              <a:rPr lang="tr-TR" sz="2400" dirty="0" smtClean="0">
                <a:latin typeface="+mj-lt"/>
              </a:rPr>
              <a:t>” den türemiş olan; “bulut gibi” ve “bulutumsu” manalarını taşımaktadır.</a:t>
            </a:r>
          </a:p>
          <a:p>
            <a:pPr>
              <a:buNone/>
            </a:pPr>
            <a:r>
              <a:rPr lang="tr-TR" sz="2400" dirty="0" smtClean="0">
                <a:latin typeface="+mj-lt"/>
              </a:rPr>
              <a:t>  3-Ebru:Farsça kaş manasına gelmektedir.</a:t>
            </a:r>
          </a:p>
          <a:p>
            <a:pPr>
              <a:buNone/>
            </a:pPr>
            <a:r>
              <a:rPr lang="tr-TR" sz="2400" dirty="0" smtClean="0">
                <a:latin typeface="+mj-lt"/>
              </a:rPr>
              <a:t>  4-Ab-</a:t>
            </a:r>
            <a:r>
              <a:rPr lang="tr-TR" sz="2400" dirty="0" err="1" smtClean="0">
                <a:latin typeface="+mj-lt"/>
              </a:rPr>
              <a:t>ru</a:t>
            </a:r>
            <a:r>
              <a:rPr lang="tr-TR" sz="2400" dirty="0" smtClean="0">
                <a:latin typeface="+mj-lt"/>
              </a:rPr>
              <a:t>: Farsça isim tamlaması “yüz suyu” demektir. Ancak, sıfat tamlaması karşılığı “su yüzü” demektir.</a:t>
            </a:r>
          </a:p>
          <a:p>
            <a:pPr>
              <a:buNone/>
            </a:pPr>
            <a:r>
              <a:rPr lang="tr-TR" sz="2400" dirty="0" smtClean="0">
                <a:latin typeface="+mj-lt"/>
              </a:rPr>
              <a:t>   5-</a:t>
            </a:r>
            <a:r>
              <a:rPr lang="tr-TR" sz="2400" dirty="0" err="1" smtClean="0">
                <a:latin typeface="+mj-lt"/>
              </a:rPr>
              <a:t>Abar</a:t>
            </a:r>
            <a:r>
              <a:rPr lang="tr-TR" sz="2400" dirty="0" smtClean="0">
                <a:latin typeface="+mj-lt"/>
              </a:rPr>
              <a:t>: Hintçe bir kelime olup, Hindistan’da kullanılır.</a:t>
            </a:r>
            <a:endParaRPr lang="tr-TR" sz="2400" dirty="0">
              <a:latin typeface="+mj-lt"/>
            </a:endParaRPr>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149080"/>
            <a:ext cx="8305800" cy="1143000"/>
          </a:xfrm>
        </p:spPr>
        <p:txBody>
          <a:bodyPr>
            <a:normAutofit fontScale="90000"/>
          </a:bodyPr>
          <a:lstStyle/>
          <a:p>
            <a:r>
              <a:rPr lang="tr-TR" sz="2400" dirty="0" smtClean="0">
                <a:solidFill>
                  <a:schemeClr val="tx1"/>
                </a:solidFill>
              </a:rPr>
              <a:t>….23 Mayıs 1916 da </a:t>
            </a:r>
            <a:r>
              <a:rPr lang="tr-TR" sz="2400" dirty="0" err="1" smtClean="0">
                <a:solidFill>
                  <a:schemeClr val="tx1"/>
                </a:solidFill>
              </a:rPr>
              <a:t>Medresetü’l</a:t>
            </a:r>
            <a:r>
              <a:rPr lang="tr-TR" sz="2400" dirty="0" smtClean="0">
                <a:solidFill>
                  <a:schemeClr val="tx1"/>
                </a:solidFill>
              </a:rPr>
              <a:t> </a:t>
            </a:r>
            <a:r>
              <a:rPr lang="tr-TR" sz="2400" dirty="0" err="1" smtClean="0">
                <a:solidFill>
                  <a:schemeClr val="tx1"/>
                </a:solidFill>
              </a:rPr>
              <a:t>Hattatin’de</a:t>
            </a:r>
            <a:r>
              <a:rPr lang="tr-TR" sz="2400" dirty="0" smtClean="0">
                <a:solidFill>
                  <a:schemeClr val="tx1"/>
                </a:solidFill>
              </a:rPr>
              <a:t> başlayıp, 29 Ocak 1948 de akademide sona eren ebru hocalığım sırasında tekneyi kurup, nasıl yapıldığını öğrenciye gösterirdim, isteyenler de tekne başına oturup yaparlardı. Fakat insan kendisi tekne kurup ebru yapmadıkça, zorluğunu anlamadıkça “ebrucu” sayılır mı bilmem. Bu işi oğullarım Sami merhum ile </a:t>
            </a:r>
            <a:r>
              <a:rPr lang="tr-TR" sz="2400" dirty="0" err="1" smtClean="0">
                <a:solidFill>
                  <a:schemeClr val="tx1"/>
                </a:solidFill>
              </a:rPr>
              <a:t>Sacid’im</a:t>
            </a:r>
            <a:r>
              <a:rPr lang="tr-TR" sz="2400" dirty="0" smtClean="0">
                <a:solidFill>
                  <a:schemeClr val="tx1"/>
                </a:solidFill>
              </a:rPr>
              <a:t> ve yeğenim Mustafa (Düzgünman) yürüttüler.”</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a:t>
            </a:r>
            <a:r>
              <a:rPr lang="tr-TR" sz="2400" b="1" dirty="0" err="1" smtClean="0">
                <a:solidFill>
                  <a:schemeClr val="tx1"/>
                </a:solidFill>
              </a:rPr>
              <a:t>Abdülkadir</a:t>
            </a:r>
            <a:r>
              <a:rPr lang="tr-TR" sz="2400" b="1" dirty="0" smtClean="0">
                <a:solidFill>
                  <a:schemeClr val="tx1"/>
                </a:solidFill>
              </a:rPr>
              <a:t> Kadri Efendi</a:t>
            </a:r>
            <a:r>
              <a:rPr lang="tr-TR" sz="2400" dirty="0" smtClean="0">
                <a:solidFill>
                  <a:schemeClr val="tx1"/>
                </a:solidFill>
              </a:rPr>
              <a:t/>
            </a:r>
            <a:br>
              <a:rPr lang="tr-TR" sz="2400" dirty="0" smtClean="0">
                <a:solidFill>
                  <a:schemeClr val="tx1"/>
                </a:solidFill>
              </a:rPr>
            </a:br>
            <a:r>
              <a:rPr lang="tr-TR" sz="2400" dirty="0" smtClean="0">
                <a:solidFill>
                  <a:schemeClr val="tx1"/>
                </a:solidFill>
              </a:rPr>
              <a:t>Kadıköy </a:t>
            </a:r>
            <a:r>
              <a:rPr lang="tr-TR" sz="2400" dirty="0" err="1" smtClean="0">
                <a:solidFill>
                  <a:schemeClr val="tx1"/>
                </a:solidFill>
              </a:rPr>
              <a:t>Osmanağa</a:t>
            </a:r>
            <a:r>
              <a:rPr lang="tr-TR" sz="2400" dirty="0" smtClean="0">
                <a:solidFill>
                  <a:schemeClr val="tx1"/>
                </a:solidFill>
              </a:rPr>
              <a:t> Camii imam ve hatibi olan </a:t>
            </a:r>
            <a:r>
              <a:rPr lang="tr-TR" sz="2400" dirty="0" err="1" smtClean="0">
                <a:solidFill>
                  <a:schemeClr val="tx1"/>
                </a:solidFill>
              </a:rPr>
              <a:t>Abdülkadir</a:t>
            </a:r>
            <a:r>
              <a:rPr lang="tr-TR" sz="2400" dirty="0" smtClean="0">
                <a:solidFill>
                  <a:schemeClr val="tx1"/>
                </a:solidFill>
              </a:rPr>
              <a:t> Kadri Efendi de (1875 – 1942), Edhem Efendi’den ebruculuk öğrenenlerdendir. Fakat bu işi meslek edinmemiştir.</a:t>
            </a:r>
            <a:r>
              <a:rPr lang="tr-TR" sz="2000" b="1" dirty="0" smtClean="0"/>
              <a:t/>
            </a:r>
            <a:br>
              <a:rPr lang="tr-TR" sz="2000" b="1" dirty="0" smtClean="0"/>
            </a:br>
            <a:endParaRPr lang="tr-TR" sz="2200" dirty="0">
              <a:solidFill>
                <a:schemeClr val="tx1"/>
              </a:solidFill>
            </a:endParaRPr>
          </a:p>
        </p:txBody>
      </p:sp>
      <p:sp>
        <p:nvSpPr>
          <p:cNvPr id="3" name="2 Dikdörtgen"/>
          <p:cNvSpPr/>
          <p:nvPr/>
        </p:nvSpPr>
        <p:spPr>
          <a:xfrm>
            <a:off x="611560" y="764704"/>
            <a:ext cx="2310504" cy="430887"/>
          </a:xfrm>
          <a:prstGeom prst="rect">
            <a:avLst/>
          </a:prstGeom>
        </p:spPr>
        <p:txBody>
          <a:bodyPr wrap="none">
            <a:spAutoFit/>
          </a:bodyPr>
          <a:lstStyle/>
          <a:p>
            <a:r>
              <a:rPr lang="tr-TR" sz="2200" b="1" dirty="0" smtClean="0">
                <a:latin typeface="+mj-lt"/>
              </a:rPr>
              <a:t>Necmeddin</a:t>
            </a:r>
            <a:r>
              <a:rPr lang="tr-TR" sz="2200" dirty="0" smtClean="0">
                <a:latin typeface="+mj-lt"/>
              </a:rPr>
              <a:t> </a:t>
            </a:r>
            <a:r>
              <a:rPr lang="tr-TR" sz="2200" b="1" dirty="0" err="1" smtClean="0">
                <a:latin typeface="+mj-lt"/>
              </a:rPr>
              <a:t>Okyay</a:t>
            </a:r>
            <a:endParaRPr lang="tr-TR" sz="2200" b="1" dirty="0">
              <a:latin typeface="+mj-lt"/>
            </a:endParaRPr>
          </a:p>
        </p:txBody>
      </p:sp>
    </p:spTree>
  </p:cSld>
  <p:clrMapOvr>
    <a:masterClrMapping/>
  </p:clrMapOvr>
  <p:transition>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869160"/>
            <a:ext cx="8305800" cy="1143000"/>
          </a:xfrm>
        </p:spPr>
        <p:txBody>
          <a:bodyPr>
            <a:normAutofit fontScale="90000"/>
          </a:bodyPr>
          <a:lstStyle/>
          <a:p>
            <a:r>
              <a:rPr lang="tr-TR" sz="2400" dirty="0" smtClean="0"/>
              <a:t/>
            </a:r>
            <a:br>
              <a:rPr lang="tr-TR" sz="2400" dirty="0" smtClean="0"/>
            </a:br>
            <a:r>
              <a:rPr lang="tr-TR" sz="2400" dirty="0" smtClean="0">
                <a:solidFill>
                  <a:schemeClr val="tx1"/>
                </a:solidFill>
              </a:rPr>
              <a:t>Necmeddin </a:t>
            </a:r>
            <a:r>
              <a:rPr lang="tr-TR" sz="2400" dirty="0" err="1" smtClean="0">
                <a:solidFill>
                  <a:schemeClr val="tx1"/>
                </a:solidFill>
              </a:rPr>
              <a:t>Okyay’ın</a:t>
            </a:r>
            <a:r>
              <a:rPr lang="tr-TR" sz="2400" dirty="0" smtClean="0">
                <a:solidFill>
                  <a:schemeClr val="tx1"/>
                </a:solidFill>
              </a:rPr>
              <a:t> ortanca oğlu Sami Bey 1910!da Üsküdar’da doğmuş, bu sanatı babasından öğrenerek çığır açacak eserler vermiştir. Aynı zamanda ince bir </a:t>
            </a:r>
            <a:r>
              <a:rPr lang="tr-TR" sz="2400" dirty="0" err="1" smtClean="0">
                <a:solidFill>
                  <a:schemeClr val="tx1"/>
                </a:solidFill>
              </a:rPr>
              <a:t>tezhib</a:t>
            </a:r>
            <a:r>
              <a:rPr lang="tr-TR" sz="2400" dirty="0" smtClean="0">
                <a:solidFill>
                  <a:schemeClr val="tx1"/>
                </a:solidFill>
              </a:rPr>
              <a:t>, hak (oyma), lake (rugan) ve şemse tarzı cilt sanatkarı olan merhum Sami </a:t>
            </a:r>
            <a:r>
              <a:rPr lang="tr-TR" sz="2400" dirty="0" err="1" smtClean="0">
                <a:solidFill>
                  <a:schemeClr val="tx1"/>
                </a:solidFill>
              </a:rPr>
              <a:t>Okyay</a:t>
            </a:r>
            <a:r>
              <a:rPr lang="tr-TR" sz="2400" dirty="0" smtClean="0">
                <a:solidFill>
                  <a:schemeClr val="tx1"/>
                </a:solidFill>
              </a:rPr>
              <a:t>  Şark Tezyini Sanatlar Mektebi’nde  öğretmenken yakalandığı </a:t>
            </a:r>
            <a:r>
              <a:rPr lang="tr-TR" sz="2400" dirty="0" err="1" smtClean="0">
                <a:solidFill>
                  <a:schemeClr val="tx1"/>
                </a:solidFill>
              </a:rPr>
              <a:t>peritnoitten</a:t>
            </a:r>
            <a:r>
              <a:rPr lang="tr-TR" sz="2400" dirty="0" smtClean="0">
                <a:solidFill>
                  <a:schemeClr val="tx1"/>
                </a:solidFill>
              </a:rPr>
              <a:t> 12 Haziran 1933 yılında vefat etmeseydi meşgul olduğu sanat dallarına muhakkak ki başka yenilikler de getirecekti. Yirmi üç yıllık kısa ömründen geri kalanla şaheserleri bu sözlerimizin en kudretli şahitleridir.</a:t>
            </a:r>
            <a:br>
              <a:rPr lang="tr-TR" sz="2400" dirty="0" smtClean="0">
                <a:solidFill>
                  <a:schemeClr val="tx1"/>
                </a:solidFill>
              </a:rPr>
            </a:br>
            <a:r>
              <a:rPr lang="tr-TR" sz="2400" b="1" dirty="0" err="1" smtClean="0">
                <a:solidFill>
                  <a:schemeClr val="tx1"/>
                </a:solidFill>
              </a:rPr>
              <a:t>Sacid</a:t>
            </a:r>
            <a:r>
              <a:rPr lang="tr-TR" sz="2400" b="1" dirty="0" smtClean="0">
                <a:solidFill>
                  <a:schemeClr val="tx1"/>
                </a:solidFill>
              </a:rPr>
              <a:t> </a:t>
            </a:r>
            <a:r>
              <a:rPr lang="tr-TR" sz="2400" b="1" dirty="0" err="1" smtClean="0">
                <a:solidFill>
                  <a:schemeClr val="tx1"/>
                </a:solidFill>
              </a:rPr>
              <a:t>Okyay</a:t>
            </a:r>
            <a:r>
              <a:rPr lang="tr-TR" sz="2400" b="1" dirty="0" smtClean="0">
                <a:solidFill>
                  <a:schemeClr val="tx1"/>
                </a:solidFill>
              </a:rPr>
              <a:t/>
            </a:r>
            <a:br>
              <a:rPr lang="tr-TR" sz="2400" b="1" dirty="0" smtClean="0">
                <a:solidFill>
                  <a:schemeClr val="tx1"/>
                </a:solidFill>
              </a:rPr>
            </a:br>
            <a:r>
              <a:rPr lang="tr-TR" sz="2400" dirty="0" smtClean="0">
                <a:solidFill>
                  <a:schemeClr val="tx1"/>
                </a:solidFill>
              </a:rPr>
              <a:t>Necmeddin </a:t>
            </a:r>
            <a:r>
              <a:rPr lang="tr-TR" sz="2400" dirty="0" err="1" smtClean="0">
                <a:solidFill>
                  <a:schemeClr val="tx1"/>
                </a:solidFill>
              </a:rPr>
              <a:t>Okyay’ın</a:t>
            </a:r>
            <a:r>
              <a:rPr lang="tr-TR" sz="2400" dirty="0" smtClean="0">
                <a:solidFill>
                  <a:schemeClr val="tx1"/>
                </a:solidFill>
              </a:rPr>
              <a:t> küçük oğlu olan </a:t>
            </a:r>
            <a:r>
              <a:rPr lang="tr-TR" sz="2400" dirty="0" err="1" smtClean="0">
                <a:solidFill>
                  <a:schemeClr val="tx1"/>
                </a:solidFill>
              </a:rPr>
              <a:t>Sacid</a:t>
            </a:r>
            <a:r>
              <a:rPr lang="tr-TR" sz="2400" dirty="0" smtClean="0">
                <a:solidFill>
                  <a:schemeClr val="tx1"/>
                </a:solidFill>
              </a:rPr>
              <a:t> </a:t>
            </a:r>
            <a:r>
              <a:rPr lang="tr-TR" sz="2400" dirty="0" err="1" smtClean="0">
                <a:solidFill>
                  <a:schemeClr val="tx1"/>
                </a:solidFill>
              </a:rPr>
              <a:t>Okyay</a:t>
            </a:r>
            <a:r>
              <a:rPr lang="tr-TR" sz="2400" dirty="0" smtClean="0">
                <a:solidFill>
                  <a:schemeClr val="tx1"/>
                </a:solidFill>
              </a:rPr>
              <a:t> (doğ. 1915 - Üsküdar) 1936 yılında Devlet Güzel Sanatlar Akademisi’nde, Şark Tezyini Sanatlar Şubesinin açılışından  1973 yılında emekliye ayrılmasına kadar geçen zaman içinde ebruculuk ve eski tarz cilt hocası olarak vazife görmüş başarılı eserler vermiştir. </a:t>
            </a:r>
            <a:endParaRPr lang="tr-TR" sz="2400" b="1" dirty="0">
              <a:solidFill>
                <a:schemeClr val="tx1"/>
              </a:solidFill>
            </a:endParaRPr>
          </a:p>
        </p:txBody>
      </p:sp>
      <p:sp>
        <p:nvSpPr>
          <p:cNvPr id="3" name="2 Dikdörtgen"/>
          <p:cNvSpPr/>
          <p:nvPr/>
        </p:nvSpPr>
        <p:spPr>
          <a:xfrm>
            <a:off x="539552" y="836712"/>
            <a:ext cx="1541063" cy="430887"/>
          </a:xfrm>
          <a:prstGeom prst="rect">
            <a:avLst/>
          </a:prstGeom>
        </p:spPr>
        <p:txBody>
          <a:bodyPr wrap="none">
            <a:spAutoFit/>
          </a:bodyPr>
          <a:lstStyle/>
          <a:p>
            <a:r>
              <a:rPr lang="tr-TR" sz="2200" b="1" dirty="0" smtClean="0">
                <a:latin typeface="+mj-lt"/>
              </a:rPr>
              <a:t>Sami </a:t>
            </a:r>
            <a:r>
              <a:rPr lang="tr-TR" sz="2200" b="1" dirty="0" err="1" smtClean="0">
                <a:latin typeface="+mj-lt"/>
              </a:rPr>
              <a:t>Okyay</a:t>
            </a:r>
            <a:endParaRPr lang="tr-TR" sz="2200" b="1" dirty="0">
              <a:latin typeface="+mj-lt"/>
            </a:endParaRPr>
          </a:p>
        </p:txBody>
      </p:sp>
    </p:spTree>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87824" y="6381328"/>
            <a:ext cx="2664296" cy="476672"/>
          </a:xfrm>
        </p:spPr>
        <p:txBody>
          <a:bodyPr>
            <a:normAutofit/>
          </a:bodyPr>
          <a:lstStyle/>
          <a:p>
            <a:r>
              <a:rPr lang="tr-TR" sz="2200" dirty="0" smtClean="0">
                <a:solidFill>
                  <a:schemeClr val="tx1"/>
                </a:solidFill>
              </a:rPr>
              <a:t>SAMİ </a:t>
            </a:r>
            <a:r>
              <a:rPr lang="tr-TR" sz="2200" dirty="0" err="1" smtClean="0">
                <a:solidFill>
                  <a:schemeClr val="tx1"/>
                </a:solidFill>
              </a:rPr>
              <a:t>OKYAY’ın</a:t>
            </a:r>
            <a:r>
              <a:rPr lang="tr-TR" sz="2200" dirty="0" smtClean="0">
                <a:solidFill>
                  <a:schemeClr val="tx1"/>
                </a:solidFill>
              </a:rPr>
              <a:t> ESERİ</a:t>
            </a:r>
            <a:endParaRPr lang="tr-TR" sz="2200" dirty="0">
              <a:solidFill>
                <a:schemeClr val="tx1"/>
              </a:solidFill>
            </a:endParaRPr>
          </a:p>
        </p:txBody>
      </p:sp>
      <p:pic>
        <p:nvPicPr>
          <p:cNvPr id="83970" name="Picture 2" descr="C:\Users\oce\Pictures\asami01d.jpg"/>
          <p:cNvPicPr>
            <a:picLocks noChangeAspect="1" noChangeArrowheads="1"/>
          </p:cNvPicPr>
          <p:nvPr/>
        </p:nvPicPr>
        <p:blipFill>
          <a:blip r:embed="rId2" cstate="print"/>
          <a:srcRect/>
          <a:stretch>
            <a:fillRect/>
          </a:stretch>
        </p:blipFill>
        <p:spPr bwMode="auto">
          <a:xfrm>
            <a:off x="0" y="0"/>
            <a:ext cx="9144000" cy="6309320"/>
          </a:xfrm>
          <a:prstGeom prst="rect">
            <a:avLst/>
          </a:prstGeom>
          <a:noFill/>
        </p:spPr>
      </p:pic>
    </p:spTree>
  </p:cSld>
  <p:clrMapOvr>
    <a:masterClrMapping/>
  </p:clrMapOvr>
  <p:transition>
    <p:wedg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653136"/>
            <a:ext cx="7272808" cy="1431032"/>
          </a:xfrm>
        </p:spPr>
        <p:txBody>
          <a:bodyPr>
            <a:normAutofit fontScale="90000"/>
          </a:bodyPr>
          <a:lstStyle/>
          <a:p>
            <a:r>
              <a:rPr lang="tr-TR" sz="2400" dirty="0" smtClean="0">
                <a:solidFill>
                  <a:schemeClr val="tx1"/>
                </a:solidFill>
              </a:rPr>
              <a:t>Necmeddin Okyay'dan eski tarz cilt ve ebru öğrenerek kısa zamanda kabiliyetiyle dikkati çekti, diğer kıymetli hocalardan da faydalandı. Çeşitli konularda yeniliğe açık olduğu halde ebru sanatında klasik anlayışa sımsıkı bağlı kalan ve bu hususta modern uygulamalara iltifat etmeyen Düzgünman, ebruculukta kendisini geçtiğini söyleyen hocası Necmeddin </a:t>
            </a:r>
            <a:r>
              <a:rPr lang="tr-TR" sz="2400" dirty="0" err="1" smtClean="0">
                <a:solidFill>
                  <a:schemeClr val="tx1"/>
                </a:solidFill>
              </a:rPr>
              <a:t>Okyay'ın</a:t>
            </a:r>
            <a:r>
              <a:rPr lang="tr-TR" sz="2400" dirty="0" smtClean="0">
                <a:solidFill>
                  <a:schemeClr val="tx1"/>
                </a:solidFill>
              </a:rPr>
              <a:t> bu sanata kazandırdığı çiçekli ebru çeşitlerine papatyayı eklemiş, ayrıca çiçek şekillerini de ıslah etmiştir. 1940'ta başlayıp ölümüne kadar elli yıl süren ebruculuğu sırasında, 1967'den itibaren çeşitli sergiler açan ve bazı sergilere katılan Düzgünman, hem eserleriyle hem de yetiştirdiği öğrencileriyle bu sanatın tanınmasına ve yayılmasına hizmet ederek son </a:t>
            </a:r>
            <a:r>
              <a:rPr lang="tr-TR" sz="2400" dirty="0" err="1" smtClean="0">
                <a:solidFill>
                  <a:schemeClr val="tx1"/>
                </a:solidFill>
              </a:rPr>
              <a:t>otuzbeş</a:t>
            </a:r>
            <a:r>
              <a:rPr lang="tr-TR" sz="2400" dirty="0" smtClean="0">
                <a:solidFill>
                  <a:schemeClr val="tx1"/>
                </a:solidFill>
              </a:rPr>
              <a:t> yılın ebruculuğuna adeta damgasını vurmuş bir sanatkardır.</a:t>
            </a:r>
            <a:r>
              <a:rPr lang="tr-TR" sz="2000" b="1" dirty="0" smtClean="0"/>
              <a:t/>
            </a:r>
            <a:br>
              <a:rPr lang="tr-TR" sz="2000" b="1" dirty="0" smtClean="0"/>
            </a:br>
            <a:r>
              <a:rPr lang="tr-TR" sz="2400" b="1" dirty="0" smtClean="0"/>
              <a:t/>
            </a:r>
            <a:br>
              <a:rPr lang="tr-TR" sz="2400" b="1" dirty="0" smtClean="0"/>
            </a:br>
            <a:endParaRPr lang="tr-TR" sz="2200" dirty="0"/>
          </a:p>
        </p:txBody>
      </p:sp>
      <p:sp>
        <p:nvSpPr>
          <p:cNvPr id="3" name="2 Dikdörtgen"/>
          <p:cNvSpPr/>
          <p:nvPr/>
        </p:nvSpPr>
        <p:spPr>
          <a:xfrm>
            <a:off x="755576" y="692696"/>
            <a:ext cx="2606098" cy="430887"/>
          </a:xfrm>
          <a:prstGeom prst="rect">
            <a:avLst/>
          </a:prstGeom>
        </p:spPr>
        <p:txBody>
          <a:bodyPr wrap="none">
            <a:spAutoFit/>
          </a:bodyPr>
          <a:lstStyle/>
          <a:p>
            <a:r>
              <a:rPr lang="tr-TR" sz="2200" b="1" dirty="0" smtClean="0">
                <a:latin typeface="+mj-lt"/>
              </a:rPr>
              <a:t>Mustafa Düzgünman</a:t>
            </a:r>
            <a:endParaRPr lang="tr-TR" sz="2200" b="1" dirty="0">
              <a:latin typeface="+mj-lt"/>
            </a:endParaRPr>
          </a:p>
        </p:txBody>
      </p:sp>
    </p:spTree>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oce\Pictures\mdüzgünman.JPG"/>
          <p:cNvPicPr>
            <a:picLocks noChangeAspect="1" noChangeArrowheads="1"/>
          </p:cNvPicPr>
          <p:nvPr/>
        </p:nvPicPr>
        <p:blipFill>
          <a:blip r:embed="rId2" cstate="print"/>
          <a:srcRect/>
          <a:stretch>
            <a:fillRect/>
          </a:stretch>
        </p:blipFill>
        <p:spPr bwMode="auto">
          <a:xfrm>
            <a:off x="228600" y="171450"/>
            <a:ext cx="8686800" cy="6515100"/>
          </a:xfrm>
          <a:prstGeom prst="rect">
            <a:avLst/>
          </a:prstGeom>
          <a:noFill/>
        </p:spPr>
      </p:pic>
    </p:spTree>
  </p:cSld>
  <p:clrMapOvr>
    <a:masterClrMapping/>
  </p:clrMapOvr>
  <p:transition>
    <p:wedg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ce\Pictures\buket.jpg"/>
          <p:cNvPicPr>
            <a:picLocks noChangeAspect="1" noChangeArrowheads="1"/>
          </p:cNvPicPr>
          <p:nvPr/>
        </p:nvPicPr>
        <p:blipFill>
          <a:blip r:embed="rId2" cstate="print"/>
          <a:srcRect/>
          <a:stretch>
            <a:fillRect/>
          </a:stretch>
        </p:blipFill>
        <p:spPr bwMode="auto">
          <a:xfrm>
            <a:off x="-1" y="0"/>
            <a:ext cx="9184479" cy="6858000"/>
          </a:xfrm>
          <a:prstGeom prst="rect">
            <a:avLst/>
          </a:prstGeom>
          <a:noFill/>
        </p:spPr>
      </p:pic>
    </p:spTree>
  </p:cSld>
  <p:clrMapOvr>
    <a:masterClrMapping/>
  </p:clrMapOvr>
  <p:transition>
    <p:wedg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ce\Pictures\HATIP9.jpg"/>
          <p:cNvPicPr>
            <a:picLocks noChangeAspect="1" noChangeArrowheads="1"/>
          </p:cNvPicPr>
          <p:nvPr/>
        </p:nvPicPr>
        <p:blipFill>
          <a:blip r:embed="rId2" cstate="print"/>
          <a:srcRect/>
          <a:stretch>
            <a:fillRect/>
          </a:stretch>
        </p:blipFill>
        <p:spPr bwMode="auto">
          <a:xfrm>
            <a:off x="0" y="0"/>
            <a:ext cx="9180354" cy="6858000"/>
          </a:xfrm>
          <a:prstGeom prst="rect">
            <a:avLst/>
          </a:prstGeom>
          <a:noFill/>
        </p:spPr>
      </p:pic>
    </p:spTree>
  </p:cSld>
  <p:clrMapOvr>
    <a:masterClrMapping/>
  </p:clrMapOvr>
  <p:transition>
    <p:wedg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ce\Pictures\SUMBUL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97152"/>
            <a:ext cx="8305800" cy="1143000"/>
          </a:xfrm>
        </p:spPr>
        <p:txBody>
          <a:bodyPr>
            <a:normAutofit fontScale="90000"/>
          </a:bodyPr>
          <a:lstStyle/>
          <a:p>
            <a:r>
              <a:rPr lang="tr-TR" sz="2400" dirty="0" smtClean="0"/>
              <a:t>.</a:t>
            </a:r>
            <a:br>
              <a:rPr lang="tr-TR" sz="2400" dirty="0" smtClean="0"/>
            </a:br>
            <a:r>
              <a:rPr lang="tr-TR" sz="2400" dirty="0" smtClean="0"/>
              <a:t/>
            </a:r>
            <a:br>
              <a:rPr lang="tr-TR" sz="2400" dirty="0" smtClean="0"/>
            </a:br>
            <a:r>
              <a:rPr lang="tr-TR" sz="2400" dirty="0" smtClean="0"/>
              <a:t/>
            </a:r>
            <a:br>
              <a:rPr lang="tr-TR" sz="2400" dirty="0" smtClean="0"/>
            </a:br>
            <a:r>
              <a:rPr lang="tr-TR" sz="2400" b="1" dirty="0" smtClean="0">
                <a:solidFill>
                  <a:schemeClr val="tx1"/>
                </a:solidFill>
              </a:rPr>
              <a:t>Fuat Başar</a:t>
            </a:r>
            <a:r>
              <a:rPr lang="tr-TR" sz="2400" dirty="0" smtClean="0">
                <a:solidFill>
                  <a:schemeClr val="tx1"/>
                </a:solidFill>
              </a:rPr>
              <a:t/>
            </a:r>
            <a:br>
              <a:rPr lang="tr-TR" sz="2400" dirty="0" smtClean="0">
                <a:solidFill>
                  <a:schemeClr val="tx1"/>
                </a:solidFill>
              </a:rPr>
            </a:br>
            <a:r>
              <a:rPr lang="tr-TR" sz="2400" dirty="0" smtClean="0">
                <a:solidFill>
                  <a:schemeClr val="tx1"/>
                </a:solidFill>
              </a:rPr>
              <a:t>1977 yılında ebru sanatına ilgi duyarak Mustafa Düzgünman ile mektuplaştı. 1980’de İstanbul’a yerleşerek Hattat Hamit Aytaç’tan yazı icazeti, 1989’da Mustafa </a:t>
            </a:r>
            <a:r>
              <a:rPr lang="tr-TR" sz="2400" dirty="0" err="1" smtClean="0">
                <a:solidFill>
                  <a:schemeClr val="tx1"/>
                </a:solidFill>
              </a:rPr>
              <a:t>Düzgünman’dan</a:t>
            </a:r>
            <a:r>
              <a:rPr lang="tr-TR" sz="2400" dirty="0" smtClean="0">
                <a:solidFill>
                  <a:schemeClr val="tx1"/>
                </a:solidFill>
              </a:rPr>
              <a:t> ebru icazeti aldı.Profesyonel Ebrucu ve Hattat olarak yaşamını sürdürmektedir.</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İlk hocası olan Mustafa </a:t>
            </a:r>
            <a:r>
              <a:rPr lang="tr-TR" sz="2400" dirty="0" err="1" smtClean="0">
                <a:solidFill>
                  <a:schemeClr val="tx1"/>
                </a:solidFill>
              </a:rPr>
              <a:t>Düzgünman’dan</a:t>
            </a:r>
            <a:r>
              <a:rPr lang="tr-TR" sz="2400" dirty="0" smtClean="0">
                <a:solidFill>
                  <a:schemeClr val="tx1"/>
                </a:solidFill>
              </a:rPr>
              <a:t> ebruculuğu öğrenmiş ve kendi ifadesiyle ebrunun yirmi beş çeşidini yapmış, ayrıca Mehmet Efendi’nin sırrını yıllarca gizlediği (?) ebruyu da başarmıştır. (bkz Hayat Mecmuası, 25-1976). Ancak, bu iddiaları taşıyan ebrularını sanat aleminde henüz sergilemediği ve sırlarını açıklamadığı için, sadece haberiyle yetiniyoruz </a:t>
            </a:r>
            <a:br>
              <a:rPr lang="tr-TR" sz="2400" dirty="0" smtClean="0">
                <a:solidFill>
                  <a:schemeClr val="tx1"/>
                </a:solidFill>
              </a:rPr>
            </a:br>
            <a:endParaRPr lang="tr-TR" sz="2400" dirty="0">
              <a:solidFill>
                <a:schemeClr val="tx1"/>
              </a:solidFill>
            </a:endParaRPr>
          </a:p>
        </p:txBody>
      </p:sp>
      <p:sp>
        <p:nvSpPr>
          <p:cNvPr id="3" name="2 Dikdörtgen"/>
          <p:cNvSpPr/>
          <p:nvPr/>
        </p:nvSpPr>
        <p:spPr>
          <a:xfrm>
            <a:off x="251520" y="3429000"/>
            <a:ext cx="1573123" cy="430887"/>
          </a:xfrm>
          <a:prstGeom prst="rect">
            <a:avLst/>
          </a:prstGeom>
        </p:spPr>
        <p:txBody>
          <a:bodyPr wrap="none">
            <a:spAutoFit/>
          </a:bodyPr>
          <a:lstStyle/>
          <a:p>
            <a:r>
              <a:rPr lang="tr-TR" sz="2200" b="1" dirty="0" smtClean="0">
                <a:latin typeface="+mj-lt"/>
              </a:rPr>
              <a:t>Niyazi Sayın</a:t>
            </a:r>
            <a:endParaRPr lang="tr-TR" sz="2200" b="1" dirty="0">
              <a:latin typeface="+mj-lt"/>
            </a:endParaRP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ce\Pictures\nsayın.jpg"/>
          <p:cNvPicPr>
            <a:picLocks noChangeAspect="1" noChangeArrowheads="1"/>
          </p:cNvPicPr>
          <p:nvPr/>
        </p:nvPicPr>
        <p:blipFill>
          <a:blip r:embed="rId2" cstate="print"/>
          <a:srcRect/>
          <a:stretch>
            <a:fillRect/>
          </a:stretch>
        </p:blipFill>
        <p:spPr bwMode="auto">
          <a:xfrm>
            <a:off x="0" y="0"/>
            <a:ext cx="9144000" cy="6871433"/>
          </a:xfrm>
          <a:prstGeom prst="rect">
            <a:avLst/>
          </a:prstGeom>
          <a:noFill/>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4941168"/>
            <a:ext cx="5616624" cy="1152128"/>
          </a:xfrm>
        </p:spPr>
        <p:txBody>
          <a:bodyPr>
            <a:normAutofit/>
          </a:bodyPr>
          <a:lstStyle/>
          <a:p>
            <a:r>
              <a:rPr lang="tr-TR" sz="2400" i="1" dirty="0" smtClean="0"/>
              <a:t>Ebru kağıdında bulut (</a:t>
            </a:r>
            <a:r>
              <a:rPr lang="tr-TR" sz="2400" i="1" dirty="0" err="1" smtClean="0"/>
              <a:t>ebr</a:t>
            </a:r>
            <a:r>
              <a:rPr lang="tr-TR" sz="2400" i="1" dirty="0" smtClean="0"/>
              <a:t>) ve kaş (ebru) gibi görünen şekiller</a:t>
            </a:r>
            <a:endParaRPr lang="tr-TR" sz="2400" dirty="0"/>
          </a:p>
        </p:txBody>
      </p:sp>
      <p:pic>
        <p:nvPicPr>
          <p:cNvPr id="4" name="3 İçerik Yer Tutucusu" descr="akaş.jpg"/>
          <p:cNvPicPr>
            <a:picLocks noGrp="1" noChangeAspect="1"/>
          </p:cNvPicPr>
          <p:nvPr>
            <p:ph idx="1"/>
          </p:nvPr>
        </p:nvPicPr>
        <p:blipFill>
          <a:blip r:embed="rId2" cstate="print"/>
          <a:stretch>
            <a:fillRect/>
          </a:stretch>
        </p:blipFill>
        <p:spPr>
          <a:xfrm>
            <a:off x="2267744" y="764704"/>
            <a:ext cx="4320480" cy="4523797"/>
          </a:xfrm>
        </p:spPr>
      </p:pic>
    </p:spTree>
  </p:cSld>
  <p:clrMapOvr>
    <a:masterClrMapping/>
  </p:clrMapOvr>
  <p:transition>
    <p:wedg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oce\Pictures\nsayınebru1.jpg"/>
          <p:cNvPicPr>
            <a:picLocks noChangeAspect="1" noChangeArrowheads="1"/>
          </p:cNvPicPr>
          <p:nvPr/>
        </p:nvPicPr>
        <p:blipFill>
          <a:blip r:embed="rId2" cstate="print"/>
          <a:srcRect/>
          <a:stretch>
            <a:fillRect/>
          </a:stretch>
        </p:blipFill>
        <p:spPr bwMode="auto">
          <a:xfrm>
            <a:off x="0" y="-57150"/>
            <a:ext cx="9143999" cy="6972300"/>
          </a:xfrm>
          <a:prstGeom prst="rect">
            <a:avLst/>
          </a:prstGeom>
          <a:noFill/>
        </p:spPr>
      </p:pic>
    </p:spTree>
  </p:cSld>
  <p:clrMapOvr>
    <a:masterClrMapping/>
  </p:clrMapOvr>
  <p:transition>
    <p:wipe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573016"/>
            <a:ext cx="8305800" cy="1143000"/>
          </a:xfrm>
        </p:spPr>
        <p:txBody>
          <a:bodyPr>
            <a:normAutofit fontScale="90000"/>
          </a:bodyPr>
          <a:lstStyle/>
          <a:p>
            <a:r>
              <a:rPr lang="tr-TR" sz="2400" dirty="0" smtClean="0">
                <a:solidFill>
                  <a:schemeClr val="tx1"/>
                </a:solidFill>
              </a:rPr>
              <a:t>1984 yılında Topkapı Sarayı </a:t>
            </a:r>
            <a:r>
              <a:rPr lang="tr-TR" sz="2400" dirty="0" err="1" smtClean="0">
                <a:solidFill>
                  <a:schemeClr val="tx1"/>
                </a:solidFill>
              </a:rPr>
              <a:t>Nakışhânesi’ne</a:t>
            </a:r>
            <a:r>
              <a:rPr lang="tr-TR" sz="2400" dirty="0" smtClean="0">
                <a:solidFill>
                  <a:schemeClr val="tx1"/>
                </a:solidFill>
              </a:rPr>
              <a:t> devam ederken başladığı ebru yapımını aralıksız sürdürmektedir. 1985 yılında ustası merhum Mustafa Düzgünman ile tanıştı ve 1989 yılında kendisinden ebru sanatının öğretilmesi ve </a:t>
            </a:r>
            <a:r>
              <a:rPr lang="tr-TR" sz="2400" dirty="0" err="1" smtClean="0">
                <a:solidFill>
                  <a:schemeClr val="tx1"/>
                </a:solidFill>
              </a:rPr>
              <a:t>icrâsı</a:t>
            </a:r>
            <a:r>
              <a:rPr lang="tr-TR" sz="2400" dirty="0" smtClean="0">
                <a:solidFill>
                  <a:schemeClr val="tx1"/>
                </a:solidFill>
              </a:rPr>
              <a:t> konusunda </a:t>
            </a:r>
            <a:r>
              <a:rPr lang="tr-TR" sz="2400" dirty="0" err="1" smtClean="0">
                <a:solidFill>
                  <a:schemeClr val="tx1"/>
                </a:solidFill>
              </a:rPr>
              <a:t>icâzet</a:t>
            </a:r>
            <a:r>
              <a:rPr lang="tr-TR" sz="2400" dirty="0" smtClean="0">
                <a:solidFill>
                  <a:schemeClr val="tx1"/>
                </a:solidFill>
              </a:rPr>
              <a:t> aldı. İlk kişisel sergisini 1990 yılında Topkapı Sarayı’nda açtı, aynı yıl Washington D.C.’de ikinci, 1991 yılında memleketi olan Çorum’da üçüncü ve 1999 yılında Yıldız Sarayı Çit Kasrı'nda dördüncü kişisel sergisini açtı. Sayısız karma sergiye katıldı.  1999 yılında Neyzen </a:t>
            </a:r>
            <a:r>
              <a:rPr lang="tr-TR" sz="2400" dirty="0" err="1" smtClean="0">
                <a:solidFill>
                  <a:schemeClr val="tx1"/>
                </a:solidFill>
              </a:rPr>
              <a:t>Sadreddin</a:t>
            </a:r>
            <a:r>
              <a:rPr lang="tr-TR" sz="2400" dirty="0" smtClean="0">
                <a:solidFill>
                  <a:schemeClr val="tx1"/>
                </a:solidFill>
              </a:rPr>
              <a:t> </a:t>
            </a:r>
            <a:r>
              <a:rPr lang="tr-TR" sz="2400" dirty="0" err="1" smtClean="0">
                <a:solidFill>
                  <a:schemeClr val="tx1"/>
                </a:solidFill>
              </a:rPr>
              <a:t>Özçimi'ye</a:t>
            </a:r>
            <a:r>
              <a:rPr lang="tr-TR" sz="2400" dirty="0" smtClean="0">
                <a:solidFill>
                  <a:schemeClr val="tx1"/>
                </a:solidFill>
              </a:rPr>
              <a:t> icazet vermiştir.</a:t>
            </a:r>
            <a:endParaRPr lang="tr-TR" sz="2200" dirty="0">
              <a:solidFill>
                <a:schemeClr val="tx1"/>
              </a:solidFill>
            </a:endParaRPr>
          </a:p>
        </p:txBody>
      </p:sp>
      <p:sp>
        <p:nvSpPr>
          <p:cNvPr id="3" name="2 Dikdörtgen"/>
          <p:cNvSpPr/>
          <p:nvPr/>
        </p:nvSpPr>
        <p:spPr>
          <a:xfrm>
            <a:off x="611560" y="1340768"/>
            <a:ext cx="2441438" cy="430887"/>
          </a:xfrm>
          <a:prstGeom prst="rect">
            <a:avLst/>
          </a:prstGeom>
        </p:spPr>
        <p:txBody>
          <a:bodyPr wrap="none">
            <a:spAutoFit/>
          </a:bodyPr>
          <a:lstStyle/>
          <a:p>
            <a:r>
              <a:rPr lang="tr-TR" sz="2200" b="1" dirty="0" smtClean="0">
                <a:latin typeface="+mj-lt"/>
              </a:rPr>
              <a:t>Alparslan Babaoğlu</a:t>
            </a:r>
            <a:endParaRPr lang="tr-TR" sz="2200" b="1" dirty="0">
              <a:latin typeface="+mj-lt"/>
            </a:endParaRPr>
          </a:p>
        </p:txBody>
      </p:sp>
    </p:spTree>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05800" cy="4176464"/>
          </a:xfrm>
        </p:spPr>
        <p:txBody>
          <a:bodyPr>
            <a:noAutofit/>
          </a:bodyPr>
          <a:lstStyle/>
          <a:p>
            <a:pPr>
              <a:buFont typeface="Wingdings" pitchFamily="2" charset="2"/>
              <a:buChar char="v"/>
            </a:pPr>
            <a:r>
              <a:rPr lang="tr-TR" sz="2400" b="1" dirty="0" smtClean="0">
                <a:solidFill>
                  <a:schemeClr val="accent1"/>
                </a:solidFill>
              </a:rPr>
              <a:t>GÜNÜMÜZDE EBRU </a:t>
            </a: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
            </a:r>
            <a:br>
              <a:rPr lang="tr-TR" sz="2000" b="1" dirty="0" smtClean="0">
                <a:solidFill>
                  <a:schemeClr val="tx1"/>
                </a:solidFill>
              </a:rPr>
            </a:br>
            <a:r>
              <a:rPr lang="tr-TR" sz="2200" dirty="0" smtClean="0">
                <a:solidFill>
                  <a:schemeClr val="tx1"/>
                </a:solidFill>
              </a:rPr>
              <a:t>Günümüzde yapılan ebruları incelerken;</a:t>
            </a:r>
            <a:br>
              <a:rPr lang="tr-TR" sz="2200" dirty="0" smtClean="0">
                <a:solidFill>
                  <a:schemeClr val="tx1"/>
                </a:solidFill>
              </a:rPr>
            </a:br>
            <a:r>
              <a:rPr lang="tr-TR" sz="2200" dirty="0" smtClean="0">
                <a:solidFill>
                  <a:schemeClr val="tx1"/>
                </a:solidFill>
              </a:rPr>
              <a:t>1)Malzeme açışından</a:t>
            </a:r>
            <a:br>
              <a:rPr lang="tr-TR" sz="2200" dirty="0" smtClean="0">
                <a:solidFill>
                  <a:schemeClr val="tx1"/>
                </a:solidFill>
              </a:rPr>
            </a:br>
            <a:r>
              <a:rPr lang="tr-TR" sz="2200" dirty="0" smtClean="0">
                <a:solidFill>
                  <a:schemeClr val="tx1"/>
                </a:solidFill>
              </a:rPr>
              <a:t>2)Uygulama açışından olmak üzere iki grupta incelenir. Çünkü bazen klasik malzeme ile modern tarz ebru yapılabildiği gibi, bazen de klasik dışı malzemelerle klasik ebru yapılabilmektedir.</a:t>
            </a:r>
            <a:br>
              <a:rPr lang="tr-TR" sz="2200" dirty="0" smtClean="0">
                <a:solidFill>
                  <a:schemeClr val="tx1"/>
                </a:solidFill>
              </a:rPr>
            </a:br>
            <a:endParaRPr lang="tr-TR" sz="2200" dirty="0">
              <a:solidFill>
                <a:schemeClr val="tx1"/>
              </a:solidFill>
            </a:endParaRPr>
          </a:p>
        </p:txBody>
      </p:sp>
    </p:spTree>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941168"/>
            <a:ext cx="8305800" cy="1143000"/>
          </a:xfrm>
        </p:spPr>
        <p:txBody>
          <a:bodyPr>
            <a:normAutofit fontScale="90000"/>
          </a:bodyPr>
          <a:lstStyle/>
          <a:p>
            <a:r>
              <a:rPr lang="tr-TR" sz="2600" dirty="0" smtClean="0">
                <a:solidFill>
                  <a:schemeClr val="tx1"/>
                </a:solidFill>
              </a:rPr>
              <a:t>Kullanılan Malzemeler Açısından </a:t>
            </a:r>
            <a:r>
              <a:rPr lang="tr-TR" sz="2200" dirty="0" smtClean="0">
                <a:solidFill>
                  <a:schemeClr val="tx1"/>
                </a:solidFill>
              </a:rPr>
              <a:t>:</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400" dirty="0" smtClean="0">
                <a:solidFill>
                  <a:schemeClr val="tx1"/>
                </a:solidFill>
              </a:rPr>
              <a:t>a) Gelenekçilerin Kullandığı Malzemeler</a:t>
            </a:r>
            <a:br>
              <a:rPr lang="tr-TR" sz="2400" dirty="0" smtClean="0">
                <a:solidFill>
                  <a:schemeClr val="tx1"/>
                </a:solidFill>
              </a:rPr>
            </a:br>
            <a:r>
              <a:rPr lang="tr-TR" sz="2400" dirty="0" smtClean="0">
                <a:solidFill>
                  <a:schemeClr val="tx1"/>
                </a:solidFill>
              </a:rPr>
              <a:t>Gelenekçiler her şeyiyle geçmişte ecdadın kullandıkları malzemeyi aynen kullanmaktadırlar; bunlar: toprak ve benzeri suda erimeyen boyalar,kitre,su, normal kağıt ve öddür.</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B)Yenilikçilerin Kullandığı Malzemeler</a:t>
            </a:r>
            <a:r>
              <a:rPr lang="tr-TR" sz="2400" dirty="0" smtClean="0"/>
              <a:t/>
            </a:r>
            <a:br>
              <a:rPr lang="tr-TR" sz="2400" dirty="0" smtClean="0"/>
            </a:br>
            <a:r>
              <a:rPr lang="tr-TR" sz="2400" dirty="0" smtClean="0">
                <a:solidFill>
                  <a:schemeClr val="tx1"/>
                </a:solidFill>
              </a:rPr>
              <a:t>Yenilikçiler geçmişte kullanılan bazı malzemeleri kullanmakta bazılarını ise kullanmamaktadırlar.Boya olarak anilinli, </a:t>
            </a:r>
            <a:r>
              <a:rPr lang="tr-TR" sz="2400" dirty="0" err="1" smtClean="0">
                <a:solidFill>
                  <a:schemeClr val="tx1"/>
                </a:solidFill>
              </a:rPr>
              <a:t>guaj</a:t>
            </a:r>
            <a:r>
              <a:rPr lang="tr-TR" sz="2400" dirty="0" smtClean="0">
                <a:solidFill>
                  <a:schemeClr val="tx1"/>
                </a:solidFill>
              </a:rPr>
              <a:t>,akrilik ve yağlı boyaları bile kullanmaktadırlar.Bu boyalar klasik ebru boyalarına göre daha zengin ve parlak bir görünüm sağlar.Gelenekçiler ise bu boyaların ebrunun kullanıldığı kitap vs.ye zara vereceği kanaatindedir. Kitre yerine deniz kadayıfı yaygın olarak kullanılır. Gelenekçiler kağıdı hiçbir işlemden geçirmeden, yenilikçiler ise şapladıktan sonra kullanırlar.Bazı yenilikçiler öd yerine deterjan kullanmaktadırlar.</a:t>
            </a:r>
            <a:endParaRPr lang="tr-TR" sz="2400" dirty="0">
              <a:solidFill>
                <a:schemeClr val="tx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25144"/>
            <a:ext cx="8305800" cy="1143000"/>
          </a:xfrm>
        </p:spPr>
        <p:txBody>
          <a:bodyPr>
            <a:normAutofit fontScale="90000"/>
          </a:bodyPr>
          <a:lstStyle/>
          <a:p>
            <a:r>
              <a:rPr lang="tr-TR" sz="2700" b="1" dirty="0" smtClean="0">
                <a:solidFill>
                  <a:schemeClr val="tx1"/>
                </a:solidFill>
              </a:rPr>
              <a:t>Uygulamalar Açısından</a:t>
            </a:r>
            <a:r>
              <a:rPr lang="tr-TR" sz="2200" dirty="0" smtClean="0">
                <a:solidFill>
                  <a:schemeClr val="tx1"/>
                </a:solidFill>
              </a:rPr>
              <a:t/>
            </a:r>
            <a:br>
              <a:rPr lang="tr-TR" sz="2200" dirty="0" smtClean="0">
                <a:solidFill>
                  <a:schemeClr val="tx1"/>
                </a:solidFill>
              </a:rPr>
            </a:br>
            <a:r>
              <a:rPr lang="tr-TR" sz="2700" dirty="0" smtClean="0">
                <a:solidFill>
                  <a:schemeClr val="tx1"/>
                </a:solidFill>
              </a:rPr>
              <a:t>a)Gelenekçilerin Ebruları</a:t>
            </a:r>
            <a:r>
              <a:rPr lang="tr-TR" sz="2200" dirty="0" smtClean="0">
                <a:solidFill>
                  <a:schemeClr val="tx1"/>
                </a:solidFill>
              </a:rPr>
              <a:t/>
            </a:r>
            <a:br>
              <a:rPr lang="tr-TR" sz="2200" dirty="0" smtClean="0">
                <a:solidFill>
                  <a:schemeClr val="tx1"/>
                </a:solidFill>
              </a:rPr>
            </a:br>
            <a:r>
              <a:rPr lang="tr-TR" sz="2400" dirty="0" smtClean="0">
                <a:solidFill>
                  <a:schemeClr val="tx1"/>
                </a:solidFill>
              </a:rPr>
              <a:t>Geleneğe bağlı ebrucular usta-çırak zinciri içerisinde geçmişteki ebru ustalarının uygulamalarını devam ettirmektedirler.Gelenekçiler geleneğin hassasiyetini bozmadan yeni uygulamalarda yapmaktadırlar.Örneğin;</a:t>
            </a:r>
            <a:br>
              <a:rPr lang="tr-TR" sz="2400" dirty="0" smtClean="0">
                <a:solidFill>
                  <a:schemeClr val="tx1"/>
                </a:solidFill>
              </a:rPr>
            </a:br>
            <a:r>
              <a:rPr lang="tr-TR" sz="2400" dirty="0" smtClean="0">
                <a:solidFill>
                  <a:schemeClr val="tx1"/>
                </a:solidFill>
              </a:rPr>
              <a:t>Hilye formunda ebru yapmak ,</a:t>
            </a:r>
            <a:br>
              <a:rPr lang="tr-TR" sz="2400" dirty="0" smtClean="0">
                <a:solidFill>
                  <a:schemeClr val="tx1"/>
                </a:solidFill>
              </a:rPr>
            </a:br>
            <a:r>
              <a:rPr lang="tr-TR" sz="2400" dirty="0" smtClean="0">
                <a:solidFill>
                  <a:schemeClr val="tx1"/>
                </a:solidFill>
              </a:rPr>
              <a:t>Bazı çiçekleri değişik perspektiflerden yapmak</a:t>
            </a:r>
            <a:br>
              <a:rPr lang="tr-TR" sz="2400" dirty="0" smtClean="0">
                <a:solidFill>
                  <a:schemeClr val="tx1"/>
                </a:solidFill>
              </a:rPr>
            </a:br>
            <a:r>
              <a:rPr lang="tr-TR" sz="2400" dirty="0" smtClean="0">
                <a:solidFill>
                  <a:schemeClr val="tx1"/>
                </a:solidFill>
              </a:rPr>
              <a:t>Lale ve karanfillerde birkaç renkle, çiçeğe derinlik kazandırmak</a:t>
            </a:r>
            <a:br>
              <a:rPr lang="tr-TR" sz="2400" dirty="0" smtClean="0">
                <a:solidFill>
                  <a:schemeClr val="tx1"/>
                </a:solidFill>
              </a:rPr>
            </a:br>
            <a:r>
              <a:rPr lang="tr-TR" sz="2400" dirty="0" smtClean="0">
                <a:solidFill>
                  <a:schemeClr val="tx1"/>
                </a:solidFill>
              </a:rPr>
              <a:t>Minyatürlü ve yazılı ebrular yapmak</a:t>
            </a:r>
            <a:br>
              <a:rPr lang="tr-TR" sz="2400" dirty="0" smtClean="0">
                <a:solidFill>
                  <a:schemeClr val="tx1"/>
                </a:solidFill>
              </a:rPr>
            </a:br>
            <a:r>
              <a:rPr lang="tr-TR" sz="2400" dirty="0" smtClean="0">
                <a:solidFill>
                  <a:schemeClr val="tx1"/>
                </a:solidFill>
              </a:rPr>
              <a:t>Ebruda yaldız kullanmak ve değişik formlar uygulamak</a:t>
            </a:r>
            <a:br>
              <a:rPr lang="tr-TR" sz="2400" dirty="0" smtClean="0">
                <a:solidFill>
                  <a:schemeClr val="tx1"/>
                </a:solidFill>
              </a:rPr>
            </a:br>
            <a:r>
              <a:rPr lang="tr-TR" sz="2400" dirty="0" smtClean="0">
                <a:solidFill>
                  <a:schemeClr val="tx1"/>
                </a:solidFill>
              </a:rPr>
              <a:t>Ağaçlı ebruların yapılması</a:t>
            </a:r>
            <a:r>
              <a:rPr lang="tr-TR" sz="2200" dirty="0" smtClean="0"/>
              <a:t/>
            </a:r>
            <a:br>
              <a:rPr lang="tr-TR" sz="2200" dirty="0" smtClean="0"/>
            </a:br>
            <a:r>
              <a:rPr lang="tr-TR" sz="2200" dirty="0" smtClean="0"/>
              <a:t>..</a:t>
            </a:r>
            <a:br>
              <a:rPr lang="tr-TR" sz="2200" dirty="0" smtClean="0"/>
            </a:br>
            <a:r>
              <a:rPr lang="tr-TR" sz="2200" dirty="0" smtClean="0"/>
              <a:t/>
            </a:r>
            <a:br>
              <a:rPr lang="tr-TR" sz="2200" dirty="0" smtClean="0"/>
            </a:br>
            <a:r>
              <a:rPr lang="tr-TR" sz="2200" dirty="0" smtClean="0"/>
              <a:t/>
            </a:r>
            <a:br>
              <a:rPr lang="tr-TR" sz="2200" dirty="0" smtClean="0"/>
            </a:br>
            <a:endParaRPr lang="tr-TR" sz="2200" dirty="0"/>
          </a:p>
        </p:txBody>
      </p:sp>
    </p:spTree>
  </p:cSld>
  <p:clrMapOvr>
    <a:masterClrMapping/>
  </p:clrMapOvr>
  <p:transition>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ce\Pictures\salih0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oce\Pictures\a_MG_6360a.jpg"/>
          <p:cNvPicPr>
            <a:picLocks noChangeAspect="1" noChangeArrowheads="1"/>
          </p:cNvPicPr>
          <p:nvPr/>
        </p:nvPicPr>
        <p:blipFill>
          <a:blip r:embed="rId2" cstate="print"/>
          <a:srcRect/>
          <a:stretch>
            <a:fillRect/>
          </a:stretch>
        </p:blipFill>
        <p:spPr bwMode="auto">
          <a:xfrm>
            <a:off x="0" y="41564"/>
            <a:ext cx="9200096" cy="6816435"/>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ce\Pictures\tim05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305800" cy="1143000"/>
          </a:xfrm>
        </p:spPr>
        <p:txBody>
          <a:bodyPr>
            <a:normAutofit/>
          </a:bodyPr>
          <a:lstStyle/>
          <a:p>
            <a:r>
              <a:rPr lang="tr-TR" sz="2200" b="1" dirty="0" smtClean="0">
                <a:solidFill>
                  <a:schemeClr val="tx1"/>
                </a:solidFill>
              </a:rPr>
              <a:t>DERİ ÜZERİNE EBRU</a:t>
            </a:r>
            <a:br>
              <a:rPr lang="tr-TR" sz="2200" b="1" dirty="0" smtClean="0">
                <a:solidFill>
                  <a:schemeClr val="tx1"/>
                </a:solidFill>
              </a:rPr>
            </a:br>
            <a:endParaRPr lang="tr-TR" sz="2200" b="1" dirty="0">
              <a:solidFill>
                <a:schemeClr val="tx1"/>
              </a:solidFill>
            </a:endParaRPr>
          </a:p>
        </p:txBody>
      </p:sp>
      <p:pic>
        <p:nvPicPr>
          <p:cNvPr id="84994" name="Picture 2" descr="C:\Users\oce\Pictures\aSDC19380.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Tree>
  </p:cSld>
  <p:clrMapOvr>
    <a:masterClrMapping/>
  </p:clrMapOvr>
  <p:transition>
    <p:wedg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573016"/>
            <a:ext cx="8305800" cy="1143000"/>
          </a:xfrm>
        </p:spPr>
        <p:txBody>
          <a:bodyPr>
            <a:normAutofit fontScale="90000"/>
          </a:bodyPr>
          <a:lstStyle/>
          <a:p>
            <a:r>
              <a:rPr lang="tr-TR" sz="2700" dirty="0" smtClean="0">
                <a:solidFill>
                  <a:schemeClr val="tx1"/>
                </a:solidFill>
              </a:rPr>
              <a:t>b)Yenilikçilerin Ebru Uygulamaları</a:t>
            </a:r>
            <a:r>
              <a:rPr lang="tr-TR" sz="2400" dirty="0" smtClean="0">
                <a:solidFill>
                  <a:schemeClr val="tx1"/>
                </a:solidFill>
              </a:rPr>
              <a:t/>
            </a:r>
            <a:br>
              <a:rPr lang="tr-TR" sz="2400" dirty="0" smtClean="0">
                <a:solidFill>
                  <a:schemeClr val="tx1"/>
                </a:solidFill>
              </a:rPr>
            </a:br>
            <a:r>
              <a:rPr lang="tr-TR" sz="2400" dirty="0" smtClean="0">
                <a:solidFill>
                  <a:schemeClr val="tx1"/>
                </a:solidFill>
              </a:rPr>
              <a:t>Malzemede olduğu kadar zamanla elde edilen motifler ve ebru kağıdının kullanım alanları bakımından da değişim ve yeniliklerle karşılaşılmıştır.</a:t>
            </a:r>
            <a:br>
              <a:rPr lang="tr-TR" sz="2400" dirty="0" smtClean="0">
                <a:solidFill>
                  <a:schemeClr val="tx1"/>
                </a:solidFill>
              </a:rPr>
            </a:br>
            <a:r>
              <a:rPr lang="tr-TR" sz="2400" dirty="0" smtClean="0">
                <a:solidFill>
                  <a:schemeClr val="tx1"/>
                </a:solidFill>
              </a:rPr>
              <a:t>Soyut olarak yapılmış resim, minyatür ve yazılara zemin vazifesi gören Barut ebrusu yapılması</a:t>
            </a:r>
            <a:br>
              <a:rPr lang="tr-TR" sz="2400" dirty="0" smtClean="0">
                <a:solidFill>
                  <a:schemeClr val="tx1"/>
                </a:solidFill>
              </a:rPr>
            </a:br>
            <a:r>
              <a:rPr lang="tr-TR" sz="2400" dirty="0" smtClean="0">
                <a:solidFill>
                  <a:schemeClr val="tx1"/>
                </a:solidFill>
              </a:rPr>
              <a:t>Balık,kuş,kelebek vs. gibi çeşitli  hayvan figürlerinin kullanılması</a:t>
            </a:r>
            <a:br>
              <a:rPr lang="tr-TR" sz="2400" dirty="0" smtClean="0">
                <a:solidFill>
                  <a:schemeClr val="tx1"/>
                </a:solidFill>
              </a:rPr>
            </a:br>
            <a:r>
              <a:rPr lang="tr-TR" sz="2400" dirty="0" smtClean="0">
                <a:solidFill>
                  <a:schemeClr val="tx1"/>
                </a:solidFill>
              </a:rPr>
              <a:t>Resim ebru diyebileceğimiz ebrular yapmak</a:t>
            </a:r>
            <a:br>
              <a:rPr lang="tr-TR" sz="2400" dirty="0" smtClean="0">
                <a:solidFill>
                  <a:schemeClr val="tx1"/>
                </a:solidFill>
              </a:rPr>
            </a:br>
            <a:r>
              <a:rPr lang="tr-TR" sz="2400" dirty="0" smtClean="0"/>
              <a:t/>
            </a:r>
            <a:br>
              <a:rPr lang="tr-TR" sz="2400" dirty="0" smtClean="0"/>
            </a:br>
            <a:endParaRPr lang="tr-TR" sz="2400"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52736"/>
            <a:ext cx="9144000" cy="3785652"/>
          </a:xfrm>
          <a:prstGeom prst="rect">
            <a:avLst/>
          </a:prstGeom>
        </p:spPr>
        <p:txBody>
          <a:bodyPr wrap="square">
            <a:spAutoFit/>
          </a:bodyPr>
          <a:lstStyle/>
          <a:p>
            <a:pPr>
              <a:buNone/>
            </a:pPr>
            <a:r>
              <a:rPr lang="tr-TR" sz="2400" dirty="0" smtClean="0">
                <a:latin typeface="+mj-lt"/>
              </a:rPr>
              <a:t>     Yurt dışında Ebru şu isimlerle anılmaktadır;  </a:t>
            </a:r>
          </a:p>
          <a:p>
            <a:pPr>
              <a:buFont typeface="Arial" pitchFamily="34" charset="0"/>
              <a:buChar char="•"/>
            </a:pPr>
            <a:r>
              <a:rPr lang="tr-TR" sz="2400" dirty="0" smtClean="0">
                <a:latin typeface="+mj-lt"/>
              </a:rPr>
              <a:t>     Almanya’da: </a:t>
            </a:r>
            <a:r>
              <a:rPr lang="tr-TR" sz="2400" dirty="0" err="1" smtClean="0">
                <a:latin typeface="+mj-lt"/>
              </a:rPr>
              <a:t>Turkische</a:t>
            </a:r>
            <a:r>
              <a:rPr lang="tr-TR" sz="2400" dirty="0" smtClean="0">
                <a:latin typeface="+mj-lt"/>
              </a:rPr>
              <a:t> </a:t>
            </a:r>
            <a:r>
              <a:rPr lang="tr-TR" sz="2400" dirty="0" err="1" smtClean="0">
                <a:latin typeface="+mj-lt"/>
              </a:rPr>
              <a:t>Mamor</a:t>
            </a:r>
            <a:r>
              <a:rPr lang="tr-TR" sz="2400" dirty="0" smtClean="0">
                <a:latin typeface="+mj-lt"/>
              </a:rPr>
              <a:t> </a:t>
            </a:r>
            <a:r>
              <a:rPr lang="tr-TR" sz="2400" dirty="0" err="1" smtClean="0">
                <a:latin typeface="+mj-lt"/>
              </a:rPr>
              <a:t>Papier</a:t>
            </a:r>
            <a:endParaRPr lang="tr-TR" sz="2400" dirty="0" smtClean="0">
              <a:latin typeface="+mj-lt"/>
            </a:endParaRPr>
          </a:p>
          <a:p>
            <a:pPr>
              <a:buFont typeface="Arial" pitchFamily="34" charset="0"/>
              <a:buChar char="•"/>
            </a:pPr>
            <a:r>
              <a:rPr lang="tr-TR" sz="2400" dirty="0" smtClean="0">
                <a:latin typeface="+mj-lt"/>
              </a:rPr>
              <a:t>     Fransa’da: </a:t>
            </a:r>
            <a:r>
              <a:rPr lang="tr-TR" sz="2400" dirty="0" err="1" smtClean="0">
                <a:latin typeface="+mj-lt"/>
              </a:rPr>
              <a:t>Papier</a:t>
            </a:r>
            <a:r>
              <a:rPr lang="tr-TR" sz="2400" dirty="0" smtClean="0">
                <a:latin typeface="+mj-lt"/>
              </a:rPr>
              <a:t> </a:t>
            </a:r>
            <a:r>
              <a:rPr lang="tr-TR" sz="2400" dirty="0" err="1" smtClean="0">
                <a:latin typeface="+mj-lt"/>
              </a:rPr>
              <a:t>Marbe</a:t>
            </a:r>
            <a:r>
              <a:rPr lang="tr-TR" sz="2400" dirty="0" smtClean="0">
                <a:latin typeface="+mj-lt"/>
              </a:rPr>
              <a:t> </a:t>
            </a:r>
            <a:r>
              <a:rPr lang="tr-TR" sz="2400" dirty="0" err="1" smtClean="0">
                <a:latin typeface="+mj-lt"/>
              </a:rPr>
              <a:t>Turc</a:t>
            </a:r>
            <a:endParaRPr lang="tr-TR" sz="2400" dirty="0" smtClean="0">
              <a:latin typeface="+mj-lt"/>
            </a:endParaRPr>
          </a:p>
          <a:p>
            <a:pPr>
              <a:buFont typeface="Arial" pitchFamily="34" charset="0"/>
              <a:buChar char="•"/>
            </a:pPr>
            <a:r>
              <a:rPr lang="tr-TR" sz="2400" dirty="0" smtClean="0">
                <a:latin typeface="+mj-lt"/>
              </a:rPr>
              <a:t>     Amerika’da: </a:t>
            </a:r>
            <a:r>
              <a:rPr lang="tr-TR" sz="2400" dirty="0" err="1" smtClean="0">
                <a:latin typeface="+mj-lt"/>
              </a:rPr>
              <a:t>Turkish</a:t>
            </a:r>
            <a:r>
              <a:rPr lang="tr-TR" sz="2400" dirty="0" smtClean="0">
                <a:latin typeface="+mj-lt"/>
              </a:rPr>
              <a:t> </a:t>
            </a:r>
            <a:r>
              <a:rPr lang="tr-TR" sz="2400" dirty="0" err="1" smtClean="0">
                <a:latin typeface="+mj-lt"/>
              </a:rPr>
              <a:t>Marbled</a:t>
            </a:r>
            <a:r>
              <a:rPr lang="tr-TR" sz="2400" dirty="0" smtClean="0">
                <a:latin typeface="+mj-lt"/>
              </a:rPr>
              <a:t> </a:t>
            </a:r>
            <a:r>
              <a:rPr lang="tr-TR" sz="2400" dirty="0" err="1" smtClean="0">
                <a:latin typeface="+mj-lt"/>
              </a:rPr>
              <a:t>Paper</a:t>
            </a:r>
            <a:endParaRPr lang="tr-TR" sz="2400" dirty="0" smtClean="0">
              <a:latin typeface="+mj-lt"/>
            </a:endParaRPr>
          </a:p>
          <a:p>
            <a:pPr>
              <a:buFont typeface="Arial" pitchFamily="34" charset="0"/>
              <a:buChar char="•"/>
            </a:pPr>
            <a:r>
              <a:rPr lang="tr-TR" sz="2400" dirty="0" smtClean="0">
                <a:latin typeface="+mj-lt"/>
              </a:rPr>
              <a:t>     Arap Aleminde: </a:t>
            </a:r>
            <a:r>
              <a:rPr lang="tr-TR" sz="2400" dirty="0" err="1" smtClean="0">
                <a:latin typeface="+mj-lt"/>
              </a:rPr>
              <a:t>Varaku’l</a:t>
            </a:r>
            <a:r>
              <a:rPr lang="tr-TR" sz="2400" dirty="0" smtClean="0">
                <a:latin typeface="+mj-lt"/>
              </a:rPr>
              <a:t>- </a:t>
            </a:r>
            <a:r>
              <a:rPr lang="tr-TR" sz="2400" dirty="0" err="1" smtClean="0">
                <a:latin typeface="+mj-lt"/>
              </a:rPr>
              <a:t>Mücezza</a:t>
            </a:r>
            <a:r>
              <a:rPr lang="tr-TR" sz="2400" dirty="0" smtClean="0">
                <a:latin typeface="+mj-lt"/>
              </a:rPr>
              <a:t>   </a:t>
            </a:r>
          </a:p>
          <a:p>
            <a:endParaRPr lang="tr-TR" sz="2400" dirty="0" smtClean="0">
              <a:latin typeface="+mj-lt"/>
            </a:endParaRPr>
          </a:p>
          <a:p>
            <a:pPr>
              <a:buNone/>
            </a:pPr>
            <a:r>
              <a:rPr lang="tr-TR" sz="2400" dirty="0" smtClean="0">
                <a:latin typeface="+mj-lt"/>
              </a:rPr>
              <a:t>    Batı dünyasında Battal ebrulardaki mermere benzeyen şekillerden dolayı “Türk Mermer Kağıdı” karşılığı olarak bu isim kullanılmıştır.Arap alemi ise, mermer kağıdı değil de,Çağatay dilindeki manayı kabul ederek damarlı kağıt karşılığı olarak bu ismi kullanmıştır.</a:t>
            </a:r>
          </a:p>
        </p:txBody>
      </p:sp>
    </p:spTree>
  </p:cSld>
  <p:clrMapOvr>
    <a:masterClrMapping/>
  </p:clrMapOvr>
  <p:transition>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oce\Pictures\turemen01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oce\Pictures\nedim02b.jpg"/>
          <p:cNvPicPr>
            <a:picLocks noChangeAspect="1" noChangeArrowheads="1"/>
          </p:cNvPicPr>
          <p:nvPr/>
        </p:nvPicPr>
        <p:blipFill>
          <a:blip r:embed="rId2" cstate="print"/>
          <a:srcRect/>
          <a:stretch>
            <a:fillRect/>
          </a:stretch>
        </p:blipFill>
        <p:spPr bwMode="auto">
          <a:xfrm>
            <a:off x="0" y="0"/>
            <a:ext cx="9144000" cy="72390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oce\Pictures\aMRN_847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700808"/>
            <a:ext cx="8305800" cy="1143000"/>
          </a:xfrm>
        </p:spPr>
        <p:txBody>
          <a:bodyPr>
            <a:normAutofit fontScale="90000"/>
          </a:bodyPr>
          <a:lstStyle/>
          <a:p>
            <a:r>
              <a:rPr lang="tr-TR" sz="2000" dirty="0" smtClean="0">
                <a:solidFill>
                  <a:schemeClr val="tx1"/>
                </a:solidFill>
              </a:rPr>
              <a:t>Geleneksel Ebru çalışmalarının yanı sıra, çeşitli kimyasal boyalarla farklı yüzeyler üzerine alınmış çalışmalara da yer verilmektedir. Yüzey emilimini arttırmak amacıyla doğru ara kimyasallar kullanarak toprak ve sentetik bazlı çeşitli boyalarla cam, seramik, ahşap, deri ve kumaş üzerine ebru almak mümkündür.</a:t>
            </a:r>
            <a:endParaRPr lang="tr-TR" sz="2200" dirty="0"/>
          </a:p>
        </p:txBody>
      </p:sp>
    </p:spTree>
  </p:cSld>
  <p:clrMapOvr>
    <a:masterClrMapping/>
  </p:clrMapOvr>
  <p:transition>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C:\Users\oce\Pictures\aSDC1934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05800" cy="1143000"/>
          </a:xfrm>
        </p:spPr>
        <p:txBody>
          <a:bodyPr>
            <a:normAutofit/>
          </a:bodyPr>
          <a:lstStyle/>
          <a:p>
            <a:r>
              <a:rPr lang="tr-TR" sz="2200" b="1" dirty="0" smtClean="0">
                <a:solidFill>
                  <a:schemeClr val="tx1"/>
                </a:solidFill>
              </a:rPr>
              <a:t>CAM ÜZERİNE EBRU</a:t>
            </a:r>
            <a:r>
              <a:rPr lang="tr-TR" sz="2200" dirty="0" smtClean="0"/>
              <a:t/>
            </a:r>
            <a:br>
              <a:rPr lang="tr-TR" sz="2200" dirty="0" smtClean="0"/>
            </a:br>
            <a:endParaRPr lang="tr-TR" sz="2200" dirty="0"/>
          </a:p>
        </p:txBody>
      </p:sp>
      <p:pic>
        <p:nvPicPr>
          <p:cNvPr id="87042" name="Picture 2" descr="C:\Users\oce\Pictures\beş.jpg"/>
          <p:cNvPicPr>
            <a:picLocks noChangeAspect="1" noChangeArrowheads="1"/>
          </p:cNvPicPr>
          <p:nvPr/>
        </p:nvPicPr>
        <p:blipFill>
          <a:blip r:embed="rId2" cstate="print"/>
          <a:srcRect/>
          <a:stretch>
            <a:fillRect/>
          </a:stretch>
        </p:blipFill>
        <p:spPr bwMode="auto">
          <a:xfrm>
            <a:off x="467544" y="1412776"/>
            <a:ext cx="7872880" cy="5255359"/>
          </a:xfrm>
          <a:prstGeom prst="rect">
            <a:avLst/>
          </a:prstGeom>
          <a:noFill/>
        </p:spPr>
      </p:pic>
    </p:spTree>
  </p:cSld>
  <p:clrMapOvr>
    <a:masterClrMapping/>
  </p:clrMapOvr>
  <p:transition>
    <p:wedg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oce\Pictures\üç.jpg"/>
          <p:cNvPicPr>
            <a:picLocks noChangeAspect="1" noChangeArrowheads="1"/>
          </p:cNvPicPr>
          <p:nvPr/>
        </p:nvPicPr>
        <p:blipFill>
          <a:blip r:embed="rId2" cstate="print"/>
          <a:srcRect/>
          <a:stretch>
            <a:fillRect/>
          </a:stretch>
        </p:blipFill>
        <p:spPr bwMode="auto">
          <a:xfrm>
            <a:off x="0" y="30661"/>
            <a:ext cx="9144000" cy="6827339"/>
          </a:xfrm>
          <a:prstGeom prst="rect">
            <a:avLst/>
          </a:prstGeom>
          <a:noFill/>
        </p:spPr>
      </p:pic>
    </p:spTree>
  </p:cSld>
  <p:clrMapOvr>
    <a:masterClrMapping/>
  </p:clrMapOvr>
  <p:transition>
    <p:wedg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ce\Pictures\cc128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u"/>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ce\Pictures\gh.jpg"/>
          <p:cNvPicPr>
            <a:picLocks noChangeAspect="1" noChangeArrowheads="1"/>
          </p:cNvPicPr>
          <p:nvPr/>
        </p:nvPicPr>
        <p:blipFill>
          <a:blip r:embed="rId2" cstate="print"/>
          <a:srcRect/>
          <a:stretch>
            <a:fillRect/>
          </a:stretch>
        </p:blipFill>
        <p:spPr bwMode="auto">
          <a:xfrm>
            <a:off x="0" y="0"/>
            <a:ext cx="9304824" cy="6858000"/>
          </a:xfrm>
          <a:prstGeom prst="rect">
            <a:avLst/>
          </a:prstGeom>
          <a:noFill/>
        </p:spPr>
      </p:pic>
    </p:spTree>
  </p:cSld>
  <p:clrMapOvr>
    <a:masterClrMapping/>
  </p:clrMapOvr>
  <p:transition>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305800" cy="1143000"/>
          </a:xfrm>
        </p:spPr>
        <p:txBody>
          <a:bodyPr>
            <a:normAutofit/>
          </a:bodyPr>
          <a:lstStyle/>
          <a:p>
            <a:r>
              <a:rPr lang="tr-TR" sz="2200" dirty="0" smtClean="0">
                <a:solidFill>
                  <a:schemeClr val="tx1"/>
                </a:solidFill>
              </a:rPr>
              <a:t>KUMAŞ ÜZERİNE EBRU</a:t>
            </a:r>
            <a:endParaRPr lang="tr-TR" sz="2200" dirty="0">
              <a:solidFill>
                <a:schemeClr val="tx1"/>
              </a:solidFill>
            </a:endParaRPr>
          </a:p>
        </p:txBody>
      </p:sp>
      <p:pic>
        <p:nvPicPr>
          <p:cNvPr id="89091" name="Picture 3" descr="C:\Users\oce\Pictures\aSDC19281.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628800"/>
            <a:ext cx="7992888" cy="3785652"/>
          </a:xfrm>
          <a:prstGeom prst="rect">
            <a:avLst/>
          </a:prstGeom>
        </p:spPr>
        <p:txBody>
          <a:bodyPr wrap="square">
            <a:spAutoFit/>
          </a:bodyPr>
          <a:lstStyle/>
          <a:p>
            <a:r>
              <a:rPr lang="tr-TR" sz="2400" dirty="0" smtClean="0">
                <a:latin typeface="+mj-lt"/>
              </a:rPr>
              <a:t>  Ebru Türkiye’de cilt sanatının yanı sıra, hat sanatında zemin ve pervaz olarak kullanılmıştır. Hat sanatının, sanat atölyelerinde çoğalmasıyla birlikte, fonda kullanılan bu desenli kağıdın da değeri artmış, çerçevelenecek kadar önemsenmiştir.</a:t>
            </a:r>
          </a:p>
          <a:p>
            <a:endParaRPr lang="tr-TR" sz="2400" dirty="0" smtClean="0">
              <a:latin typeface="+mj-lt"/>
            </a:endParaRPr>
          </a:p>
          <a:p>
            <a:r>
              <a:rPr lang="tr-TR" sz="2400" dirty="0" smtClean="0">
                <a:latin typeface="+mj-lt"/>
              </a:rPr>
              <a:t>   Günümüzde, diğer soyut ve plastik sanatlar gibi değerlendirilmektedir. Ebru, görsel zarafetinin yanı sıra, bizlere mikro ve makro alemlerden, çıplak gözün göremeyeceği ilginç güzellikler sunar. Ayrıca Ebru’nun </a:t>
            </a:r>
            <a:r>
              <a:rPr lang="tr-TR" sz="2400" dirty="0" err="1" smtClean="0">
                <a:latin typeface="+mj-lt"/>
              </a:rPr>
              <a:t>terapik</a:t>
            </a:r>
            <a:r>
              <a:rPr lang="tr-TR" sz="2400" dirty="0" smtClean="0">
                <a:latin typeface="+mj-lt"/>
              </a:rPr>
              <a:t> özelliği olduğu, bu tarihi sanatın meraklıları için tartışılmayan bir gerçektir.</a:t>
            </a:r>
          </a:p>
        </p:txBody>
      </p:sp>
    </p:spTree>
  </p:cSld>
  <p:clrMapOvr>
    <a:masterClrMapping/>
  </p:clrMapOvr>
  <p:transition>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oce\Pictures\aSDC1928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oce\Pictures\aIMG_3332.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
        <p:nvSpPr>
          <p:cNvPr id="3" name="2 Dikdörtgen"/>
          <p:cNvSpPr/>
          <p:nvPr/>
        </p:nvSpPr>
        <p:spPr>
          <a:xfrm>
            <a:off x="395536" y="836712"/>
            <a:ext cx="2211375" cy="430887"/>
          </a:xfrm>
          <a:prstGeom prst="rect">
            <a:avLst/>
          </a:prstGeom>
        </p:spPr>
        <p:txBody>
          <a:bodyPr wrap="none">
            <a:spAutoFit/>
          </a:bodyPr>
          <a:lstStyle/>
          <a:p>
            <a:r>
              <a:rPr lang="tr-TR" sz="2200" dirty="0" smtClean="0">
                <a:latin typeface="+mj-lt"/>
              </a:rPr>
              <a:t>Ebrulu Mobilyalar</a:t>
            </a:r>
            <a:endParaRPr lang="tr-TR" sz="2200" dirty="0">
              <a:latin typeface="+mj-lt"/>
            </a:endParaRPr>
          </a:p>
        </p:txBody>
      </p:sp>
    </p:spTree>
  </p:cSld>
  <p:clrMapOvr>
    <a:masterClrMapping/>
  </p:clrMapOvr>
  <p:transition>
    <p:wedg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C:\Users\oce\Pictures\IMG_33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268760"/>
            <a:ext cx="8229600" cy="1143000"/>
          </a:xfrm>
        </p:spPr>
        <p:txBody>
          <a:bodyPr>
            <a:normAutofit fontScale="90000"/>
          </a:bodyPr>
          <a:lstStyle/>
          <a:p>
            <a:pPr>
              <a:buFont typeface="Wingdings" pitchFamily="2" charset="2"/>
              <a:buChar char="v"/>
            </a:pPr>
            <a:r>
              <a:rPr lang="tr-TR" sz="5600" dirty="0" smtClean="0"/>
              <a:t>TARİHÇE</a:t>
            </a:r>
            <a:r>
              <a:rPr lang="tr-TR" dirty="0" smtClean="0"/>
              <a:t/>
            </a:r>
            <a:br>
              <a:rPr lang="tr-TR" dirty="0" smtClean="0"/>
            </a:br>
            <a:endParaRPr lang="tr-TR" dirty="0"/>
          </a:p>
        </p:txBody>
      </p:sp>
      <p:sp>
        <p:nvSpPr>
          <p:cNvPr id="3" name="2 İçerik Yer Tutucusu"/>
          <p:cNvSpPr>
            <a:spLocks noGrp="1"/>
          </p:cNvSpPr>
          <p:nvPr>
            <p:ph idx="1"/>
          </p:nvPr>
        </p:nvSpPr>
        <p:spPr>
          <a:xfrm>
            <a:off x="323528" y="1844824"/>
            <a:ext cx="8280920" cy="4752528"/>
          </a:xfrm>
        </p:spPr>
        <p:txBody>
          <a:bodyPr>
            <a:noAutofit/>
          </a:bodyPr>
          <a:lstStyle/>
          <a:p>
            <a:pPr>
              <a:buNone/>
            </a:pPr>
            <a:r>
              <a:rPr lang="tr-TR" sz="2400" dirty="0" smtClean="0">
                <a:latin typeface="+mj-lt"/>
              </a:rPr>
              <a:t>     Ebru sanatı, yapılan ebruların üzerine imza atılmadığı ve çok az yazılı kaynağı olduğu için, geçmişi hakkında çok az şey bilinen sanatlarımızdandır.</a:t>
            </a:r>
          </a:p>
          <a:p>
            <a:pPr>
              <a:buNone/>
            </a:pPr>
            <a:endParaRPr lang="tr-TR" sz="2400" dirty="0" smtClean="0">
              <a:latin typeface="+mj-lt"/>
            </a:endParaRPr>
          </a:p>
          <a:p>
            <a:pPr>
              <a:buNone/>
            </a:pPr>
            <a:r>
              <a:rPr lang="tr-TR" sz="2400" dirty="0" smtClean="0">
                <a:latin typeface="+mj-lt"/>
              </a:rPr>
              <a:t>      Türk ebru tarihi araştırmaları da bugün hala yeterli seviyede değildir. Üstelik ebru ve tarihi hakkında bilgi veren kaynakların bir kısmı, belki de çoğu sağlam bir </a:t>
            </a:r>
            <a:r>
              <a:rPr lang="tr-TR" sz="2400" dirty="0" err="1" smtClean="0">
                <a:latin typeface="+mj-lt"/>
              </a:rPr>
              <a:t>mesnedden</a:t>
            </a:r>
            <a:r>
              <a:rPr lang="tr-TR" sz="2400" dirty="0" smtClean="0">
                <a:latin typeface="+mj-lt"/>
              </a:rPr>
              <a:t> mahrumdur.    </a:t>
            </a:r>
          </a:p>
          <a:p>
            <a:pPr>
              <a:buNone/>
            </a:pPr>
            <a:r>
              <a:rPr lang="tr-TR" sz="2400" dirty="0" smtClean="0">
                <a:latin typeface="+mj-lt"/>
              </a:rPr>
              <a:t>      </a:t>
            </a:r>
            <a:endParaRPr lang="tr-TR" sz="2400" dirty="0">
              <a:latin typeface="+mj-l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708920"/>
            <a:ext cx="8208912" cy="1143000"/>
          </a:xfrm>
        </p:spPr>
        <p:txBody>
          <a:bodyPr>
            <a:noAutofit/>
          </a:bodyPr>
          <a:lstStyle/>
          <a:p>
            <a:r>
              <a:rPr lang="tr-TR" sz="2400" dirty="0" smtClean="0">
                <a:solidFill>
                  <a:schemeClr val="tx1"/>
                </a:solidFill>
              </a:rPr>
              <a:t>Bizdeki ve  Batıdaki araştırmacı ile ebrucuların hemen hemen ittifak ettikleri bir konu; ebrunun başlangıcının en geç XV.   Yüzyılda olduğu şeklindedir. Hatta bunu daha geriye çekmek isteyenler bile vardır: VI. ve X. yüzyıllar arasında  Çinlilerle birlikte kağıt imalini keşfeden Türklerin bu zaman içinde ebruyu buldukları sanılmaktadır.</a:t>
            </a:r>
            <a:endParaRPr lang="tr-TR" sz="2400" dirty="0">
              <a:solidFill>
                <a:schemeClr val="tx1"/>
              </a:solidFil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48680"/>
            <a:ext cx="8424936" cy="5805264"/>
          </a:xfrm>
        </p:spPr>
        <p:txBody>
          <a:bodyPr>
            <a:normAutofit/>
          </a:bodyPr>
          <a:lstStyle/>
          <a:p>
            <a:r>
              <a:rPr lang="tr-TR" sz="2400" dirty="0" smtClean="0">
                <a:solidFill>
                  <a:schemeClr val="tx1"/>
                </a:solidFill>
              </a:rPr>
              <a:t> İlk anda mübağalalı gibi görünen bu fikir, Türk tarihini şöyle bir gözden geçirince en azından bir ihtimal olarak ele alınabilecektir. Zira, Orta Asya Türkleri, Çinlilerle o kadar haşır neşir olmuşlar ki düşmanlıkları ve savaşları kadar sanat alışverişleri de çok fazladır. Üstelik Uygur Türkleri, ebru gibi bir kitap sanatı olan cild yapmayı Çinlilerden önce başarmışlardır. Bu durumda ebrunun tarihini geriye çekmek mümkündür.</a:t>
            </a:r>
            <a:br>
              <a:rPr lang="tr-TR" sz="2400" dirty="0" smtClean="0">
                <a:solidFill>
                  <a:schemeClr val="tx1"/>
                </a:solidFill>
              </a:rPr>
            </a:br>
            <a:r>
              <a:rPr lang="tr-TR" sz="2700" dirty="0" smtClean="0">
                <a:solidFill>
                  <a:schemeClr val="tx1"/>
                </a:solidFill>
              </a:rPr>
              <a:t/>
            </a:r>
            <a:br>
              <a:rPr lang="tr-TR" sz="2700" dirty="0" smtClean="0">
                <a:solidFill>
                  <a:schemeClr val="tx1"/>
                </a:solidFill>
              </a:rPr>
            </a:br>
            <a:r>
              <a:rPr lang="tr-TR" sz="2400" dirty="0" smtClean="0">
                <a:solidFill>
                  <a:schemeClr val="tx1"/>
                </a:solidFill>
              </a:rPr>
              <a:t>  Ebrunun tarihçesinin bilimsel bir temele oturtulabilmesi için; bir ebrunun üzerinde ya ebru ustasının imzası ve tarihi olmalıdır veya ebrulu bir kağıdın üzerinde tarihli yazılar bulunmalıdır. </a:t>
            </a:r>
            <a:r>
              <a:rPr lang="tr-TR" sz="2400" dirty="0" smtClean="0">
                <a:solidFill>
                  <a:srgbClr val="FF0000"/>
                </a:solidFill>
              </a:rPr>
              <a:t>Bu şekilde, belge niteliği taşıyan en eski eser 1519 tarihinden önceki döneme ait Mecmûatü’l </a:t>
            </a:r>
            <a:r>
              <a:rPr lang="tr-TR" sz="2400" dirty="0" err="1" smtClean="0">
                <a:solidFill>
                  <a:srgbClr val="FF0000"/>
                </a:solidFill>
              </a:rPr>
              <a:t>Acâib</a:t>
            </a:r>
            <a:r>
              <a:rPr lang="tr-TR" sz="2400" dirty="0" smtClean="0">
                <a:solidFill>
                  <a:srgbClr val="FF0000"/>
                </a:solidFill>
              </a:rPr>
              <a:t>’ </a:t>
            </a:r>
            <a:r>
              <a:rPr lang="tr-TR" sz="2400" dirty="0" err="1" smtClean="0">
                <a:solidFill>
                  <a:srgbClr val="FF0000"/>
                </a:solidFill>
              </a:rPr>
              <a:t>dir</a:t>
            </a:r>
            <a:r>
              <a:rPr lang="tr-TR" sz="2400" dirty="0" smtClean="0">
                <a:solidFill>
                  <a:srgbClr val="FF0000"/>
                </a:solidFill>
              </a:rPr>
              <a:t>. </a:t>
            </a:r>
            <a:r>
              <a:rPr lang="tr-TR" sz="2400" dirty="0" smtClean="0">
                <a:solidFill>
                  <a:schemeClr val="tx1"/>
                </a:solidFill>
              </a:rPr>
              <a:t>Bu eser İstanbul Üniversitesi  Kütüphanesinde bulunmaktadır. </a:t>
            </a:r>
            <a:br>
              <a:rPr lang="tr-TR" sz="2400" dirty="0" smtClean="0">
                <a:solidFill>
                  <a:schemeClr val="tx1"/>
                </a:solidFill>
              </a:rPr>
            </a:br>
            <a:endParaRPr lang="tr-TR" sz="24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6165304"/>
            <a:ext cx="6649616" cy="692696"/>
          </a:xfrm>
        </p:spPr>
        <p:txBody>
          <a:bodyPr>
            <a:normAutofit/>
          </a:bodyPr>
          <a:lstStyle/>
          <a:p>
            <a:r>
              <a:rPr lang="tr-TR" sz="2400" dirty="0" smtClean="0">
                <a:solidFill>
                  <a:schemeClr val="tx1"/>
                </a:solidFill>
              </a:rPr>
              <a:t>Ebrulu İlk Kaynaklar(</a:t>
            </a:r>
            <a:r>
              <a:rPr lang="tr-TR" sz="2400" dirty="0" err="1" smtClean="0">
                <a:solidFill>
                  <a:schemeClr val="tx1"/>
                </a:solidFill>
              </a:rPr>
              <a:t>Mecmûatü’l</a:t>
            </a:r>
            <a:r>
              <a:rPr lang="tr-TR" sz="2400" dirty="0" smtClean="0">
                <a:solidFill>
                  <a:schemeClr val="tx1"/>
                </a:solidFill>
              </a:rPr>
              <a:t> </a:t>
            </a:r>
            <a:r>
              <a:rPr lang="tr-TR" sz="2400" dirty="0" err="1" smtClean="0">
                <a:solidFill>
                  <a:schemeClr val="tx1"/>
                </a:solidFill>
              </a:rPr>
              <a:t>Acâib’den</a:t>
            </a:r>
            <a:r>
              <a:rPr lang="tr-TR" sz="2400" dirty="0" smtClean="0">
                <a:solidFill>
                  <a:schemeClr val="tx1"/>
                </a:solidFill>
              </a:rPr>
              <a:t>)</a:t>
            </a:r>
            <a:endParaRPr lang="tr-TR" sz="2400" dirty="0"/>
          </a:p>
        </p:txBody>
      </p:sp>
      <p:pic>
        <p:nvPicPr>
          <p:cNvPr id="5122" name="Picture 2" descr="C:\Users\oce\Pictures\resim5buyuk.jpg"/>
          <p:cNvPicPr>
            <a:picLocks noChangeAspect="1" noChangeArrowheads="1"/>
          </p:cNvPicPr>
          <p:nvPr/>
        </p:nvPicPr>
        <p:blipFill>
          <a:blip r:embed="rId2" cstate="print"/>
          <a:srcRect/>
          <a:stretch>
            <a:fillRect/>
          </a:stretch>
        </p:blipFill>
        <p:spPr bwMode="auto">
          <a:xfrm>
            <a:off x="0" y="0"/>
            <a:ext cx="9144000" cy="6237312"/>
          </a:xfrm>
          <a:prstGeom prst="rect">
            <a:avLst/>
          </a:prstGeom>
          <a:noFill/>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6237312"/>
            <a:ext cx="5616624" cy="620688"/>
          </a:xfrm>
        </p:spPr>
        <p:txBody>
          <a:bodyPr>
            <a:normAutofit/>
          </a:bodyPr>
          <a:lstStyle/>
          <a:p>
            <a:r>
              <a:rPr lang="tr-TR" sz="2400" dirty="0" smtClean="0">
                <a:solidFill>
                  <a:schemeClr val="tx1"/>
                </a:solidFill>
              </a:rPr>
              <a:t>Ebrulu İlk Kaynaklar(</a:t>
            </a:r>
            <a:r>
              <a:rPr lang="tr-TR" sz="2400" dirty="0" err="1" smtClean="0">
                <a:solidFill>
                  <a:schemeClr val="tx1"/>
                </a:solidFill>
              </a:rPr>
              <a:t>Mecmûatü’l</a:t>
            </a:r>
            <a:r>
              <a:rPr lang="tr-TR" sz="2400" dirty="0" smtClean="0">
                <a:solidFill>
                  <a:schemeClr val="tx1"/>
                </a:solidFill>
              </a:rPr>
              <a:t> </a:t>
            </a:r>
            <a:r>
              <a:rPr lang="tr-TR" sz="2400" dirty="0" err="1" smtClean="0">
                <a:solidFill>
                  <a:schemeClr val="tx1"/>
                </a:solidFill>
              </a:rPr>
              <a:t>Acâib’den</a:t>
            </a:r>
            <a:r>
              <a:rPr lang="tr-TR" sz="2400" dirty="0" smtClean="0">
                <a:solidFill>
                  <a:schemeClr val="tx1"/>
                </a:solidFill>
              </a:rPr>
              <a:t>)</a:t>
            </a:r>
            <a:endParaRPr lang="tr-TR" sz="2400" dirty="0">
              <a:solidFill>
                <a:schemeClr val="tx1"/>
              </a:solidFill>
            </a:endParaRPr>
          </a:p>
        </p:txBody>
      </p:sp>
      <p:pic>
        <p:nvPicPr>
          <p:cNvPr id="4098" name="Picture 2" descr="C:\Users\oce\Pictures\resim4buyuk.jpg"/>
          <p:cNvPicPr>
            <a:picLocks noChangeAspect="1" noChangeArrowheads="1"/>
          </p:cNvPicPr>
          <p:nvPr/>
        </p:nvPicPr>
        <p:blipFill>
          <a:blip r:embed="rId2" cstate="print"/>
          <a:srcRect/>
          <a:stretch>
            <a:fillRect/>
          </a:stretch>
        </p:blipFill>
        <p:spPr bwMode="auto">
          <a:xfrm>
            <a:off x="0" y="0"/>
            <a:ext cx="9144000" cy="6258668"/>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941168"/>
            <a:ext cx="8305800" cy="1143000"/>
          </a:xfrm>
        </p:spPr>
        <p:txBody>
          <a:bodyPr>
            <a:normAutofit fontScale="90000"/>
          </a:bodyPr>
          <a:lstStyle/>
          <a:p>
            <a:r>
              <a:rPr lang="tr-TR" sz="2400" dirty="0" err="1" smtClean="0">
                <a:solidFill>
                  <a:schemeClr val="tx1"/>
                </a:solidFill>
              </a:rPr>
              <a:t>Bismillahirrahmanirrahim</a:t>
            </a:r>
            <a:r>
              <a:rPr lang="tr-TR" sz="2400" dirty="0" smtClean="0">
                <a:solidFill>
                  <a:schemeClr val="tx1"/>
                </a:solidFill>
              </a:rPr>
              <a:t>,</a:t>
            </a:r>
            <a:br>
              <a:rPr lang="tr-TR" sz="2400" dirty="0" smtClean="0">
                <a:solidFill>
                  <a:schemeClr val="tx1"/>
                </a:solidFill>
              </a:rPr>
            </a:br>
            <a:r>
              <a:rPr lang="tr-TR" sz="2400" dirty="0" smtClean="0">
                <a:solidFill>
                  <a:schemeClr val="tx1"/>
                </a:solidFill>
              </a:rPr>
              <a:t>İlâhi </a:t>
            </a:r>
            <a:r>
              <a:rPr lang="tr-TR" sz="2400" dirty="0" err="1" smtClean="0">
                <a:solidFill>
                  <a:schemeClr val="tx1"/>
                </a:solidFill>
              </a:rPr>
              <a:t>yâ</a:t>
            </a:r>
            <a:r>
              <a:rPr lang="tr-TR" sz="2400" dirty="0" smtClean="0">
                <a:solidFill>
                  <a:schemeClr val="tx1"/>
                </a:solidFill>
              </a:rPr>
              <a:t> Rabbi! Ezel’deki </a:t>
            </a:r>
            <a:r>
              <a:rPr lang="tr-TR" sz="2400" dirty="0" err="1" smtClean="0">
                <a:solidFill>
                  <a:schemeClr val="tx1"/>
                </a:solidFill>
              </a:rPr>
              <a:t>Hükm’üne</a:t>
            </a:r>
            <a:r>
              <a:rPr lang="tr-TR" sz="2400" dirty="0" smtClean="0">
                <a:solidFill>
                  <a:schemeClr val="tx1"/>
                </a:solidFill>
              </a:rPr>
              <a:t> uygun olarak bu teknede zuhur edecek olan nakışların, Hilkat’in nakışlarında meknuz olan Hikmet’ini </a:t>
            </a:r>
            <a:r>
              <a:rPr lang="tr-TR" sz="2400" dirty="0" err="1" smtClean="0">
                <a:solidFill>
                  <a:schemeClr val="tx1"/>
                </a:solidFill>
              </a:rPr>
              <a:t>idrâken</a:t>
            </a:r>
            <a:r>
              <a:rPr lang="tr-TR" sz="2400" dirty="0" smtClean="0">
                <a:solidFill>
                  <a:schemeClr val="tx1"/>
                </a:solidFill>
              </a:rPr>
              <a:t> </a:t>
            </a:r>
            <a:r>
              <a:rPr lang="tr-TR" sz="2400" dirty="0" err="1" smtClean="0">
                <a:solidFill>
                  <a:schemeClr val="tx1"/>
                </a:solidFill>
              </a:rPr>
              <a:t>âciz</a:t>
            </a:r>
            <a:r>
              <a:rPr lang="tr-TR" sz="2400" dirty="0" smtClean="0">
                <a:solidFill>
                  <a:schemeClr val="tx1"/>
                </a:solidFill>
              </a:rPr>
              <a:t> olan bu fakirin nefsini teshir edip de </a:t>
            </a:r>
            <a:r>
              <a:rPr lang="tr-TR" sz="2400" dirty="0" err="1" smtClean="0">
                <a:solidFill>
                  <a:schemeClr val="tx1"/>
                </a:solidFill>
              </a:rPr>
              <a:t>enâniyetini</a:t>
            </a:r>
            <a:r>
              <a:rPr lang="tr-TR" sz="2400" dirty="0" smtClean="0">
                <a:solidFill>
                  <a:schemeClr val="tx1"/>
                </a:solidFill>
              </a:rPr>
              <a:t> azdırmasına izin verme! Nefsimi, senin gibi bir </a:t>
            </a:r>
            <a:r>
              <a:rPr lang="tr-TR" sz="2400" dirty="0" err="1" smtClean="0">
                <a:solidFill>
                  <a:schemeClr val="tx1"/>
                </a:solidFill>
              </a:rPr>
              <a:t>Hâlık</a:t>
            </a:r>
            <a:r>
              <a:rPr lang="tr-TR" sz="2400" dirty="0" smtClean="0">
                <a:solidFill>
                  <a:schemeClr val="tx1"/>
                </a:solidFill>
              </a:rPr>
              <a:t> olma vehminden de, bu vehmin </a:t>
            </a:r>
            <a:r>
              <a:rPr lang="tr-TR" sz="2400" dirty="0" err="1" smtClean="0">
                <a:solidFill>
                  <a:schemeClr val="tx1"/>
                </a:solidFill>
              </a:rPr>
              <a:t>tevlid</a:t>
            </a:r>
            <a:r>
              <a:rPr lang="tr-TR" sz="2400" dirty="0" smtClean="0">
                <a:solidFill>
                  <a:schemeClr val="tx1"/>
                </a:solidFill>
              </a:rPr>
              <a:t> edeceği bir şirk-i hafiden de, </a:t>
            </a:r>
            <a:r>
              <a:rPr lang="tr-TR" sz="2400" dirty="0" err="1" smtClean="0">
                <a:solidFill>
                  <a:schemeClr val="tx1"/>
                </a:solidFill>
              </a:rPr>
              <a:t>hubb</a:t>
            </a:r>
            <a:r>
              <a:rPr lang="tr-TR" sz="2400" dirty="0" smtClean="0">
                <a:solidFill>
                  <a:schemeClr val="tx1"/>
                </a:solidFill>
              </a:rPr>
              <a:t>-ı riyasetten de koru, </a:t>
            </a:r>
            <a:r>
              <a:rPr lang="tr-TR" sz="2400" dirty="0" err="1" smtClean="0">
                <a:solidFill>
                  <a:schemeClr val="tx1"/>
                </a:solidFill>
              </a:rPr>
              <a:t>yâ</a:t>
            </a:r>
            <a:r>
              <a:rPr lang="tr-TR" sz="2400" dirty="0" smtClean="0">
                <a:solidFill>
                  <a:schemeClr val="tx1"/>
                </a:solidFill>
              </a:rPr>
              <a:t> Hâfız! Fakiri ‘Lâ </a:t>
            </a:r>
            <a:r>
              <a:rPr lang="tr-TR" sz="2400" dirty="0" err="1" smtClean="0">
                <a:solidFill>
                  <a:schemeClr val="tx1"/>
                </a:solidFill>
              </a:rPr>
              <a:t>fâile</a:t>
            </a:r>
            <a:r>
              <a:rPr lang="tr-TR" sz="2400" dirty="0" smtClean="0">
                <a:solidFill>
                  <a:schemeClr val="tx1"/>
                </a:solidFill>
              </a:rPr>
              <a:t> illallah’ sırrının edebiyle </a:t>
            </a:r>
            <a:r>
              <a:rPr lang="tr-TR" sz="2400" dirty="0" err="1" smtClean="0">
                <a:solidFill>
                  <a:schemeClr val="tx1"/>
                </a:solidFill>
              </a:rPr>
              <a:t>techiz</a:t>
            </a:r>
            <a:r>
              <a:rPr lang="tr-TR" sz="2400" dirty="0" smtClean="0">
                <a:solidFill>
                  <a:schemeClr val="tx1"/>
                </a:solidFill>
              </a:rPr>
              <a:t> et! Bu tekne başındaki mesaiyi senin zikrinle taltif ve sana olan kulluğumun bir nişanesi olarak kabul et! Destur </a:t>
            </a:r>
            <a:r>
              <a:rPr lang="tr-TR" sz="2400" dirty="0" err="1" smtClean="0">
                <a:solidFill>
                  <a:schemeClr val="tx1"/>
                </a:solidFill>
              </a:rPr>
              <a:t>yâ</a:t>
            </a:r>
            <a:r>
              <a:rPr lang="tr-TR" sz="2400" dirty="0" smtClean="0">
                <a:solidFill>
                  <a:schemeClr val="tx1"/>
                </a:solidFill>
              </a:rPr>
              <a:t> </a:t>
            </a:r>
            <a:r>
              <a:rPr lang="tr-TR" sz="2400" dirty="0" err="1" smtClean="0">
                <a:solidFill>
                  <a:schemeClr val="tx1"/>
                </a:solidFill>
              </a:rPr>
              <a:t>Hakk</a:t>
            </a:r>
            <a:r>
              <a:rPr lang="tr-TR" sz="2400" dirty="0" smtClean="0">
                <a:solidFill>
                  <a:schemeClr val="tx1"/>
                </a:solidFill>
              </a:rPr>
              <a:t>!</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Diyerek ilk fırça darbesiyle yayılacak olan boyaların ihtişamını gönlü iftiharla dolan bir </a:t>
            </a:r>
            <a:r>
              <a:rPr lang="tr-TR" sz="2400" dirty="0" err="1" smtClean="0">
                <a:solidFill>
                  <a:schemeClr val="tx1"/>
                </a:solidFill>
              </a:rPr>
              <a:t>üstad</a:t>
            </a:r>
            <a:r>
              <a:rPr lang="tr-TR" sz="2400" dirty="0" smtClean="0">
                <a:solidFill>
                  <a:schemeClr val="tx1"/>
                </a:solidFill>
              </a:rPr>
              <a:t> olarak değil de, aksine </a:t>
            </a:r>
            <a:r>
              <a:rPr lang="tr-TR" sz="2400" dirty="0" err="1" smtClean="0">
                <a:solidFill>
                  <a:schemeClr val="tx1"/>
                </a:solidFill>
              </a:rPr>
              <a:t>Cenâb</a:t>
            </a:r>
            <a:r>
              <a:rPr lang="tr-TR" sz="2400" dirty="0" smtClean="0">
                <a:solidFill>
                  <a:schemeClr val="tx1"/>
                </a:solidFill>
              </a:rPr>
              <a:t>-ı Hakk’ın kudretinin basit ve mütevazı bir aracı olduğunun </a:t>
            </a:r>
            <a:r>
              <a:rPr lang="tr-TR" sz="2400" dirty="0" err="1" smtClean="0">
                <a:solidFill>
                  <a:schemeClr val="tx1"/>
                </a:solidFill>
              </a:rPr>
              <a:t>idrâkiyle</a:t>
            </a:r>
            <a:r>
              <a:rPr lang="tr-TR" sz="2400" dirty="0" smtClean="0">
                <a:solidFill>
                  <a:schemeClr val="tx1"/>
                </a:solidFill>
              </a:rPr>
              <a:t> ebruya başlanır.”</a:t>
            </a:r>
            <a:endParaRPr lang="tr-TR" sz="2400" dirty="0">
              <a:solidFill>
                <a:schemeClr val="tx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276872"/>
            <a:ext cx="8305800" cy="1143000"/>
          </a:xfrm>
        </p:spPr>
        <p:txBody>
          <a:bodyPr>
            <a:normAutofit/>
          </a:bodyPr>
          <a:lstStyle/>
          <a:p>
            <a:r>
              <a:rPr lang="tr-TR" sz="2400" dirty="0" smtClean="0">
                <a:solidFill>
                  <a:schemeClr val="tx1"/>
                </a:solidFill>
              </a:rPr>
              <a:t>  Sonraki en eski yazılı belge ise, </a:t>
            </a:r>
            <a:r>
              <a:rPr lang="tr-TR" sz="2400" dirty="0" err="1" smtClean="0">
                <a:solidFill>
                  <a:srgbClr val="FF0000"/>
                </a:solidFill>
              </a:rPr>
              <a:t>Ârifî’nin</a:t>
            </a:r>
            <a:r>
              <a:rPr lang="tr-TR" sz="2400" dirty="0" smtClean="0">
                <a:solidFill>
                  <a:srgbClr val="FF0000"/>
                </a:solidFill>
              </a:rPr>
              <a:t> H.946/M.1540 tarihli “</a:t>
            </a:r>
            <a:r>
              <a:rPr lang="tr-TR" sz="2400" dirty="0" err="1" smtClean="0">
                <a:solidFill>
                  <a:srgbClr val="FF0000"/>
                </a:solidFill>
              </a:rPr>
              <a:t>Gûy</a:t>
            </a:r>
            <a:r>
              <a:rPr lang="tr-TR" sz="2400" dirty="0" smtClean="0">
                <a:solidFill>
                  <a:srgbClr val="FF0000"/>
                </a:solidFill>
              </a:rPr>
              <a:t>-i </a:t>
            </a:r>
            <a:r>
              <a:rPr lang="tr-TR" sz="2400" dirty="0" err="1" smtClean="0">
                <a:solidFill>
                  <a:srgbClr val="FF0000"/>
                </a:solidFill>
              </a:rPr>
              <a:t>Çevgân</a:t>
            </a:r>
            <a:r>
              <a:rPr lang="tr-TR" sz="2400" dirty="0" smtClean="0">
                <a:solidFill>
                  <a:schemeClr val="tx1"/>
                </a:solidFill>
              </a:rPr>
              <a:t> adlı </a:t>
            </a:r>
            <a:r>
              <a:rPr lang="tr-TR" sz="2400" dirty="0" err="1" smtClean="0">
                <a:solidFill>
                  <a:schemeClr val="tx1"/>
                </a:solidFill>
              </a:rPr>
              <a:t>eserininin</a:t>
            </a:r>
            <a:r>
              <a:rPr lang="tr-TR" sz="2400" dirty="0" smtClean="0">
                <a:solidFill>
                  <a:schemeClr val="tx1"/>
                </a:solidFill>
              </a:rPr>
              <a:t> sayfa kenarlarına yapılan ebrulardır.</a:t>
            </a:r>
            <a:endParaRPr lang="tr-TR" sz="2400" dirty="0"/>
          </a:p>
        </p:txBody>
      </p:sp>
    </p:spTree>
  </p:cSld>
  <p:clrMapOvr>
    <a:masterClrMapping/>
  </p:clrMapOvr>
  <p:transition spd="slow">
    <p:wipe dir="r"/>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6147049"/>
            <a:ext cx="5040560" cy="710951"/>
          </a:xfrm>
        </p:spPr>
        <p:txBody>
          <a:bodyPr>
            <a:normAutofit/>
          </a:bodyPr>
          <a:lstStyle/>
          <a:p>
            <a:r>
              <a:rPr lang="tr-TR" sz="2400" dirty="0" smtClean="0">
                <a:solidFill>
                  <a:schemeClr val="tx1"/>
                </a:solidFill>
              </a:rPr>
              <a:t>    Ebrulu İlk Kaynaklar(</a:t>
            </a:r>
            <a:r>
              <a:rPr lang="tr-TR" sz="2400" dirty="0" err="1" smtClean="0">
                <a:solidFill>
                  <a:schemeClr val="tx1"/>
                </a:solidFill>
              </a:rPr>
              <a:t>Gûy</a:t>
            </a:r>
            <a:r>
              <a:rPr lang="tr-TR" sz="2400" dirty="0" smtClean="0">
                <a:solidFill>
                  <a:schemeClr val="tx1"/>
                </a:solidFill>
              </a:rPr>
              <a:t>-i </a:t>
            </a:r>
            <a:r>
              <a:rPr lang="tr-TR" sz="2400" dirty="0" err="1" smtClean="0">
                <a:solidFill>
                  <a:schemeClr val="tx1"/>
                </a:solidFill>
              </a:rPr>
              <a:t>Çevgân’dan</a:t>
            </a:r>
            <a:r>
              <a:rPr lang="tr-TR" sz="2400" dirty="0" smtClean="0">
                <a:solidFill>
                  <a:schemeClr val="tx1"/>
                </a:solidFill>
              </a:rPr>
              <a:t>)</a:t>
            </a:r>
            <a:endParaRPr lang="tr-TR" sz="2400" dirty="0">
              <a:solidFill>
                <a:schemeClr val="tx1"/>
              </a:solidFill>
            </a:endParaRPr>
          </a:p>
        </p:txBody>
      </p:sp>
      <p:pic>
        <p:nvPicPr>
          <p:cNvPr id="2050" name="Picture 2" descr="C:\Users\oce\Pictures\resim6buyuk.jpg"/>
          <p:cNvPicPr>
            <a:picLocks noGrp="1" noChangeAspect="1" noChangeArrowheads="1"/>
          </p:cNvPicPr>
          <p:nvPr>
            <p:ph idx="1"/>
          </p:nvPr>
        </p:nvPicPr>
        <p:blipFill>
          <a:blip r:embed="rId2" cstate="print"/>
          <a:srcRect/>
          <a:stretch>
            <a:fillRect/>
          </a:stretch>
        </p:blipFill>
        <p:spPr bwMode="auto">
          <a:xfrm>
            <a:off x="0" y="0"/>
            <a:ext cx="9144000" cy="6381328"/>
          </a:xfrm>
          <a:prstGeom prst="rect">
            <a:avLst/>
          </a:prstGeom>
          <a:noFill/>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628800"/>
            <a:ext cx="8017768" cy="2223120"/>
          </a:xfrm>
        </p:spPr>
        <p:txBody>
          <a:bodyPr>
            <a:noAutofit/>
          </a:bodyPr>
          <a:lstStyle/>
          <a:p>
            <a:r>
              <a:rPr lang="tr-TR" sz="2400" dirty="0" smtClean="0">
                <a:solidFill>
                  <a:schemeClr val="tx1"/>
                </a:solidFill>
              </a:rPr>
              <a:t>  Ebrunun tarihi ile ilgili son bir belgemiz daha vardır. Kemâl Elker’den temin edilen Fuzûli’nin  </a:t>
            </a:r>
            <a:r>
              <a:rPr lang="tr-TR" sz="2400" dirty="0" smtClean="0">
                <a:solidFill>
                  <a:srgbClr val="FF0000"/>
                </a:solidFill>
              </a:rPr>
              <a:t>“Hadîkatü’s- Süedâ”</a:t>
            </a:r>
            <a:r>
              <a:rPr lang="tr-TR" sz="2400" dirty="0" smtClean="0">
                <a:solidFill>
                  <a:schemeClr val="tx1"/>
                </a:solidFill>
              </a:rPr>
              <a:t> isimli eserinin 1595 tarihli yazma kopyasında, şu âna kadar tespit edilebilmiş </a:t>
            </a:r>
            <a:r>
              <a:rPr lang="tr-TR" sz="2400" dirty="0" smtClean="0">
                <a:solidFill>
                  <a:srgbClr val="FF0000"/>
                </a:solidFill>
              </a:rPr>
              <a:t>en eski ebru ustası Şebek Mehmed Efendi’ye ait 3 adet hafif ebru bulunmaktadır.</a:t>
            </a:r>
            <a:endParaRPr lang="tr-TR" sz="24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6021288"/>
            <a:ext cx="5554960" cy="636680"/>
          </a:xfrm>
        </p:spPr>
        <p:txBody>
          <a:bodyPr>
            <a:normAutofit/>
          </a:bodyPr>
          <a:lstStyle/>
          <a:p>
            <a:r>
              <a:rPr lang="tr-TR" sz="2400" dirty="0" smtClean="0">
                <a:solidFill>
                  <a:schemeClr val="tx1"/>
                </a:solidFill>
              </a:rPr>
              <a:t>Ebrulu İlk Kaynaklar(</a:t>
            </a:r>
            <a:r>
              <a:rPr lang="tr-TR" sz="2400" dirty="0" err="1" smtClean="0">
                <a:solidFill>
                  <a:schemeClr val="tx1"/>
                </a:solidFill>
              </a:rPr>
              <a:t>Hadikatü’s</a:t>
            </a:r>
            <a:r>
              <a:rPr lang="tr-TR" sz="2400" dirty="0" smtClean="0">
                <a:solidFill>
                  <a:schemeClr val="tx1"/>
                </a:solidFill>
              </a:rPr>
              <a:t> </a:t>
            </a:r>
            <a:r>
              <a:rPr lang="tr-TR" sz="2400" dirty="0" err="1" smtClean="0">
                <a:solidFill>
                  <a:schemeClr val="tx1"/>
                </a:solidFill>
              </a:rPr>
              <a:t>Süedâ’dan</a:t>
            </a:r>
            <a:r>
              <a:rPr lang="tr-TR" sz="2400" dirty="0" smtClean="0">
                <a:solidFill>
                  <a:schemeClr val="tx1"/>
                </a:solidFill>
              </a:rPr>
              <a:t>)</a:t>
            </a:r>
            <a:endParaRPr lang="tr-TR" sz="2400" dirty="0">
              <a:solidFill>
                <a:schemeClr val="tx1"/>
              </a:solidFill>
            </a:endParaRPr>
          </a:p>
        </p:txBody>
      </p:sp>
      <p:pic>
        <p:nvPicPr>
          <p:cNvPr id="3074" name="Picture 2" descr="C:\Users\oce\Pictures\resim8buyuk.jpg"/>
          <p:cNvPicPr>
            <a:picLocks noGrp="1" noChangeAspect="1" noChangeArrowheads="1"/>
          </p:cNvPicPr>
          <p:nvPr>
            <p:ph idx="1"/>
          </p:nvPr>
        </p:nvPicPr>
        <p:blipFill>
          <a:blip r:embed="rId2" cstate="print"/>
          <a:srcRect/>
          <a:stretch>
            <a:fillRect/>
          </a:stretch>
        </p:blipFill>
        <p:spPr bwMode="auto">
          <a:xfrm>
            <a:off x="251520" y="1052736"/>
            <a:ext cx="8568952" cy="5060479"/>
          </a:xfrm>
          <a:prstGeom prst="rect">
            <a:avLst/>
          </a:prstGeom>
          <a:noFill/>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276872"/>
            <a:ext cx="8305800" cy="1143000"/>
          </a:xfrm>
        </p:spPr>
        <p:txBody>
          <a:bodyPr>
            <a:normAutofit/>
          </a:bodyPr>
          <a:lstStyle/>
          <a:p>
            <a:r>
              <a:rPr lang="tr-TR" sz="2400" dirty="0" smtClean="0">
                <a:solidFill>
                  <a:schemeClr val="tx1"/>
                </a:solidFill>
              </a:rPr>
              <a:t>Tarihçe ile ilgili en önemli belgelerin üçüncüsü ise, </a:t>
            </a:r>
            <a:r>
              <a:rPr lang="tr-TR" sz="2400" dirty="0" smtClean="0">
                <a:solidFill>
                  <a:srgbClr val="FF0000"/>
                </a:solidFill>
              </a:rPr>
              <a:t>M. Uğur Derman koleksiyonunda bulunan ve hafif ebru üzerine </a:t>
            </a:r>
            <a:r>
              <a:rPr lang="tr-TR" sz="2400" dirty="0" err="1" smtClean="0">
                <a:solidFill>
                  <a:srgbClr val="FF0000"/>
                </a:solidFill>
              </a:rPr>
              <a:t>ta’lık’la</a:t>
            </a:r>
            <a:r>
              <a:rPr lang="tr-TR" sz="2400" dirty="0" smtClean="0">
                <a:solidFill>
                  <a:srgbClr val="FF0000"/>
                </a:solidFill>
              </a:rPr>
              <a:t> yazılı olan 962/1554 tarihli Malik-i </a:t>
            </a:r>
            <a:r>
              <a:rPr lang="tr-TR" sz="2400" dirty="0" err="1" smtClean="0">
                <a:solidFill>
                  <a:srgbClr val="FF0000"/>
                </a:solidFill>
              </a:rPr>
              <a:t>Deylemi</a:t>
            </a:r>
            <a:r>
              <a:rPr lang="tr-TR" sz="2400" dirty="0" smtClean="0">
                <a:solidFill>
                  <a:srgbClr val="FF0000"/>
                </a:solidFill>
              </a:rPr>
              <a:t> yazısıdır.</a:t>
            </a:r>
            <a:endParaRPr lang="tr-TR" sz="24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7984" y="1628800"/>
            <a:ext cx="4042792" cy="3444992"/>
          </a:xfrm>
        </p:spPr>
        <p:txBody>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pic>
        <p:nvPicPr>
          <p:cNvPr id="6" name="5 İçerik Yer Tutucusu" descr="adeylemi.jpg"/>
          <p:cNvPicPr>
            <a:picLocks noGrp="1" noChangeAspect="1"/>
          </p:cNvPicPr>
          <p:nvPr>
            <p:ph idx="1"/>
          </p:nvPr>
        </p:nvPicPr>
        <p:blipFill>
          <a:blip r:embed="rId2" cstate="print"/>
          <a:stretch>
            <a:fillRect/>
          </a:stretch>
        </p:blipFill>
        <p:spPr>
          <a:xfrm>
            <a:off x="899592" y="764704"/>
            <a:ext cx="3054821" cy="5923372"/>
          </a:xfrm>
        </p:spPr>
      </p:pic>
      <p:sp>
        <p:nvSpPr>
          <p:cNvPr id="7" name="6 Dikdörtgen"/>
          <p:cNvSpPr/>
          <p:nvPr/>
        </p:nvSpPr>
        <p:spPr>
          <a:xfrm>
            <a:off x="4572000" y="1844824"/>
            <a:ext cx="3923928" cy="1785104"/>
          </a:xfrm>
          <a:prstGeom prst="rect">
            <a:avLst/>
          </a:prstGeom>
        </p:spPr>
        <p:txBody>
          <a:bodyPr wrap="square">
            <a:spAutoFit/>
          </a:bodyPr>
          <a:lstStyle/>
          <a:p>
            <a:r>
              <a:rPr lang="tr-TR" sz="2200" i="1" dirty="0" smtClean="0">
                <a:latin typeface="+mj-lt"/>
              </a:rPr>
              <a:t>Bu ebru kağıdının 1554 yılına ait olduğu, Malik-i Deylemi tarafından Gürcistan'da yazılmış bu Ta'lik kıtada geçen Arapça tarihinden anlaşılıyor</a:t>
            </a:r>
            <a:endParaRPr lang="tr-TR" sz="2200" dirty="0">
              <a:latin typeface="+mj-lt"/>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4941168"/>
            <a:ext cx="7704856" cy="1296144"/>
          </a:xfrm>
        </p:spPr>
        <p:txBody>
          <a:bodyPr>
            <a:normAutofit/>
          </a:bodyPr>
          <a:lstStyle/>
          <a:p>
            <a:r>
              <a:rPr lang="tr-TR" sz="2400" i="1" dirty="0" smtClean="0">
                <a:solidFill>
                  <a:schemeClr val="tx1"/>
                </a:solidFill>
              </a:rPr>
              <a:t>  Ebru kağıdının levha kenarlarında kullanılışına bir örnek. İç pervazı kumlu ebru, dış pervazı şal örneği olan Uğur Derman hattı ile 1967 tarihli Celi Ta'lik bir levha</a:t>
            </a:r>
            <a:endParaRPr lang="tr-TR" sz="2400" dirty="0">
              <a:solidFill>
                <a:schemeClr val="tx1"/>
              </a:solidFill>
            </a:endParaRPr>
          </a:p>
        </p:txBody>
      </p:sp>
      <p:pic>
        <p:nvPicPr>
          <p:cNvPr id="4" name="3 İçerik Yer Tutucusu" descr="levha.jpg"/>
          <p:cNvPicPr>
            <a:picLocks noGrp="1" noChangeAspect="1"/>
          </p:cNvPicPr>
          <p:nvPr>
            <p:ph idx="1"/>
          </p:nvPr>
        </p:nvPicPr>
        <p:blipFill>
          <a:blip r:embed="rId2" cstate="print"/>
          <a:stretch>
            <a:fillRect/>
          </a:stretch>
        </p:blipFill>
        <p:spPr>
          <a:xfrm>
            <a:off x="1763688" y="836712"/>
            <a:ext cx="5229225" cy="3619500"/>
          </a:xfrm>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305800" cy="5823520"/>
          </a:xfrm>
        </p:spPr>
        <p:txBody>
          <a:bodyPr>
            <a:noAutofit/>
          </a:bodyPr>
          <a:lstStyle/>
          <a:p>
            <a:r>
              <a:rPr lang="tr-TR" sz="2400" dirty="0" smtClean="0">
                <a:solidFill>
                  <a:schemeClr val="tx1"/>
                </a:solidFill>
              </a:rPr>
              <a:t> Ebru sanatı önceleri başlı başına ana bir sanat dalı olarak kullanılmamış,</a:t>
            </a:r>
            <a:r>
              <a:rPr lang="tr-TR" sz="2400" dirty="0" smtClean="0">
                <a:solidFill>
                  <a:srgbClr val="FF0000"/>
                </a:solidFill>
              </a:rPr>
              <a:t> ciltleme işlemlerinde yan kağıdı, hat ve tezhip çalışmalarında ise üzerinde çalışılan hafif ebrulu kağıt olarak kullanılmıştır.</a:t>
            </a:r>
            <a:r>
              <a:rPr lang="tr-TR" sz="2400" dirty="0" smtClean="0">
                <a:solidFill>
                  <a:schemeClr val="tx1"/>
                </a:solidFill>
              </a:rPr>
              <a:t> Ebru olgunluğa ileride de bahsedileceği gibi İstanbul’da, usta-çırak ilişkisi  ile kavuşmuş ve başlı başına büyüleyici bir sanat dalı haline gelmiştir.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İmza ve tarih taşıyan ebru ve ebru kaynaklarımız XVI. yüzyılın sonlarına kadar uzanmaktadır. Hatta </a:t>
            </a:r>
            <a:r>
              <a:rPr lang="tr-TR" sz="2400" dirty="0" smtClean="0">
                <a:solidFill>
                  <a:srgbClr val="FF0000"/>
                </a:solidFill>
              </a:rPr>
              <a:t>Tertîb-i Risâle-i Ebri 1608 yılında yazıldığına göre</a:t>
            </a:r>
            <a:r>
              <a:rPr lang="tr-TR" sz="2400" dirty="0" smtClean="0">
                <a:solidFill>
                  <a:schemeClr val="tx1"/>
                </a:solidFill>
              </a:rPr>
              <a:t> bu tarihi seyri XVII. yüzyılın başlarına götürmek de mümkündür. Ebru ve ebruculuk tarihi ile ilgili yeni bilgileri ancak takriben 150 sene sonrasından verilmektedir. </a:t>
            </a:r>
            <a:r>
              <a:rPr lang="tr-TR" sz="2400" dirty="0" smtClean="0">
                <a:solidFill>
                  <a:srgbClr val="FF0000"/>
                </a:solidFill>
              </a:rPr>
              <a:t>Çünkü,  Ayasofya </a:t>
            </a:r>
            <a:r>
              <a:rPr lang="tr-TR" sz="2400" dirty="0" err="1" smtClean="0">
                <a:solidFill>
                  <a:srgbClr val="FF0000"/>
                </a:solidFill>
              </a:rPr>
              <a:t>Hâtibi</a:t>
            </a:r>
            <a:r>
              <a:rPr lang="tr-TR" sz="2400" dirty="0" smtClean="0">
                <a:solidFill>
                  <a:srgbClr val="FF0000"/>
                </a:solidFill>
              </a:rPr>
              <a:t> Mehmed Efendi(ö.1774)’ye kadar başka bir ebru sanatçısı bilinmemektedir.</a:t>
            </a:r>
            <a:r>
              <a:rPr lang="tr-TR" sz="2400" dirty="0" smtClean="0">
                <a:solidFill>
                  <a:schemeClr val="tx1"/>
                </a:solidFill>
              </a:rPr>
              <a:t/>
            </a:r>
            <a:br>
              <a:rPr lang="tr-TR" sz="2400" dirty="0" smtClean="0">
                <a:solidFill>
                  <a:schemeClr val="tx1"/>
                </a:solidFill>
              </a:rPr>
            </a:br>
            <a:endParaRPr lang="tr-TR" sz="2400"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4941168"/>
            <a:ext cx="7560840" cy="792088"/>
          </a:xfrm>
        </p:spPr>
        <p:txBody>
          <a:bodyPr>
            <a:normAutofit/>
          </a:bodyPr>
          <a:lstStyle/>
          <a:p>
            <a:r>
              <a:rPr lang="tr-TR" sz="2400" i="1" dirty="0">
                <a:solidFill>
                  <a:schemeClr val="tx1"/>
                </a:solidFill>
              </a:rPr>
              <a:t>E</a:t>
            </a:r>
            <a:r>
              <a:rPr lang="tr-TR" sz="2400" i="1" dirty="0" smtClean="0">
                <a:solidFill>
                  <a:schemeClr val="tx1"/>
                </a:solidFill>
              </a:rPr>
              <a:t>brulu kağıdın kitap ciltlerinde yan kağıdı olarak kullanılması</a:t>
            </a:r>
            <a:endParaRPr lang="tr-TR" sz="2400" dirty="0">
              <a:solidFill>
                <a:schemeClr val="tx1"/>
              </a:solidFill>
            </a:endParaRPr>
          </a:p>
        </p:txBody>
      </p:sp>
      <p:pic>
        <p:nvPicPr>
          <p:cNvPr id="4" name="3 İçerik Yer Tutucusu" descr="ayan_kagidi_1.jpg"/>
          <p:cNvPicPr>
            <a:picLocks noGrp="1" noChangeAspect="1"/>
          </p:cNvPicPr>
          <p:nvPr>
            <p:ph idx="1"/>
          </p:nvPr>
        </p:nvPicPr>
        <p:blipFill>
          <a:blip r:embed="rId2" cstate="print"/>
          <a:stretch>
            <a:fillRect/>
          </a:stretch>
        </p:blipFill>
        <p:spPr>
          <a:xfrm>
            <a:off x="827584" y="1988840"/>
            <a:ext cx="3367433" cy="2520280"/>
          </a:xfrm>
        </p:spPr>
      </p:pic>
      <p:pic>
        <p:nvPicPr>
          <p:cNvPr id="1026" name="Picture 2" descr="C:\Users\oce\Pictures\ayan_kagidi_2.jpg"/>
          <p:cNvPicPr>
            <a:picLocks noChangeAspect="1" noChangeArrowheads="1"/>
          </p:cNvPicPr>
          <p:nvPr/>
        </p:nvPicPr>
        <p:blipFill>
          <a:blip r:embed="rId3" cstate="print"/>
          <a:srcRect/>
          <a:stretch>
            <a:fillRect/>
          </a:stretch>
        </p:blipFill>
        <p:spPr bwMode="auto">
          <a:xfrm>
            <a:off x="4644008" y="1988840"/>
            <a:ext cx="3486034" cy="2501259"/>
          </a:xfrm>
          <a:prstGeom prst="rect">
            <a:avLst/>
          </a:prstGeom>
          <a:noFill/>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305800" cy="5328592"/>
          </a:xfrm>
        </p:spPr>
        <p:txBody>
          <a:bodyPr>
            <a:noAutofit/>
          </a:bodyPr>
          <a:lstStyle/>
          <a:p>
            <a:r>
              <a:rPr lang="tr-TR" sz="2400" dirty="0" smtClean="0">
                <a:solidFill>
                  <a:schemeClr val="tx1"/>
                </a:solidFill>
              </a:rPr>
              <a:t/>
            </a:r>
            <a:br>
              <a:rPr lang="tr-TR" sz="2400" dirty="0" smtClean="0">
                <a:solidFill>
                  <a:schemeClr val="tx1"/>
                </a:solidFill>
              </a:rPr>
            </a:br>
            <a:r>
              <a:rPr lang="tr-TR" sz="2400" dirty="0" smtClean="0">
                <a:solidFill>
                  <a:schemeClr val="tx1"/>
                </a:solidFill>
              </a:rPr>
              <a:t> </a:t>
            </a:r>
            <a:r>
              <a:rPr lang="tr-TR" sz="2400" dirty="0" err="1" smtClean="0">
                <a:solidFill>
                  <a:schemeClr val="tx1"/>
                </a:solidFill>
              </a:rPr>
              <a:t>Hâtib</a:t>
            </a:r>
            <a:r>
              <a:rPr lang="tr-TR" sz="2400" dirty="0" smtClean="0">
                <a:solidFill>
                  <a:schemeClr val="tx1"/>
                </a:solidFill>
              </a:rPr>
              <a:t> </a:t>
            </a:r>
            <a:r>
              <a:rPr lang="tr-TR" sz="2400" dirty="0" err="1" smtClean="0">
                <a:solidFill>
                  <a:schemeClr val="tx1"/>
                </a:solidFill>
              </a:rPr>
              <a:t>Mehmed</a:t>
            </a:r>
            <a:r>
              <a:rPr lang="tr-TR" sz="2400" dirty="0" smtClean="0">
                <a:solidFill>
                  <a:schemeClr val="tx1"/>
                </a:solidFill>
              </a:rPr>
              <a:t> Efendi ile birlikte Türk ebruculuğunda yeni bir çığır açılmış olup, adı ile anılan “</a:t>
            </a:r>
            <a:r>
              <a:rPr lang="tr-TR" sz="2400" dirty="0" err="1" smtClean="0">
                <a:solidFill>
                  <a:schemeClr val="tx1"/>
                </a:solidFill>
              </a:rPr>
              <a:t>Hâtib</a:t>
            </a:r>
            <a:r>
              <a:rPr lang="tr-TR" sz="2400" dirty="0" smtClean="0">
                <a:solidFill>
                  <a:schemeClr val="tx1"/>
                </a:solidFill>
              </a:rPr>
              <a:t> Ebrusu” yapılmıştır. O zamana kadar yapılan ebrulardan farklı bir teknikle yapılan bu ebru, bazı araştırmacılar tarafından </a:t>
            </a:r>
            <a:r>
              <a:rPr lang="tr-TR" sz="2400" dirty="0" smtClean="0">
                <a:solidFill>
                  <a:srgbClr val="FF0000"/>
                </a:solidFill>
              </a:rPr>
              <a:t>çiçekli ‘</a:t>
            </a:r>
            <a:r>
              <a:rPr lang="tr-TR" sz="2400" dirty="0" err="1" smtClean="0">
                <a:solidFill>
                  <a:srgbClr val="FF0000"/>
                </a:solidFill>
              </a:rPr>
              <a:t>ebru’nun</a:t>
            </a:r>
            <a:r>
              <a:rPr lang="tr-TR" sz="2400" dirty="0" smtClean="0">
                <a:solidFill>
                  <a:srgbClr val="FF0000"/>
                </a:solidFill>
              </a:rPr>
              <a:t> başlangıcı veya alt yapısı olarak kabul edilmektedir.</a:t>
            </a:r>
            <a:r>
              <a:rPr lang="tr-TR" sz="2400" dirty="0" smtClean="0">
                <a:solidFill>
                  <a:schemeClr val="tx1"/>
                </a:solidFill>
              </a:rP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Ebru XIX. yüzyılda, bu sanatı Buhara’da öğrenen ve bunu iki oğluna öğreten Şeyh  Sâdık Efendi ile oğulları İbrahim Edhem ve Nâfiz Efendi’lerle hayat bulmuş, Hattat Sami Efendi ve Hattat Aziz Efendi bu sanatı XX. yüzyıla taşımışlardır.</a:t>
            </a:r>
            <a:endParaRPr lang="tr-TR" sz="24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ce\Pictures\ebru_sanat_le_kirmizi-gu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496944" cy="5328592"/>
          </a:xfrm>
        </p:spPr>
        <p:txBody>
          <a:bodyPr>
            <a:normAutofit/>
          </a:bodyPr>
          <a:lstStyle/>
          <a:p>
            <a:r>
              <a:rPr lang="tr-TR" sz="2700" dirty="0" smtClean="0">
                <a:solidFill>
                  <a:schemeClr val="tx1"/>
                </a:solidFill>
              </a:rPr>
              <a:t>XX. yüzyıl ise, ebruyu günümüze taşıyan kişi olarak </a:t>
            </a:r>
            <a:r>
              <a:rPr lang="tr-TR" sz="2700" dirty="0" smtClean="0">
                <a:solidFill>
                  <a:srgbClr val="FF0000"/>
                </a:solidFill>
              </a:rPr>
              <a:t>Hâfız         Necmeddin Okyay’ı görürüz</a:t>
            </a:r>
            <a:r>
              <a:rPr lang="tr-TR" sz="2700" dirty="0" smtClean="0">
                <a:solidFill>
                  <a:schemeClr val="tx1"/>
                </a:solidFill>
              </a:rPr>
              <a:t>. Necmeddin Hoca, ebruculuk tarihi açısından çok önemli bir şahsiyettir. O, </a:t>
            </a:r>
            <a:r>
              <a:rPr lang="tr-TR" sz="2700" dirty="0" smtClean="0">
                <a:solidFill>
                  <a:srgbClr val="FF0000"/>
                </a:solidFill>
              </a:rPr>
              <a:t>hâtib ebrularındaki arayışı geliştirmiş ve bugünkü çiçekli ebruyu ilk uygulayan ebrucu olmuştur. </a:t>
            </a:r>
            <a:r>
              <a:rPr lang="tr-TR" sz="2700" dirty="0" smtClean="0">
                <a:solidFill>
                  <a:schemeClr val="tx1"/>
                </a:solidFill>
              </a:rPr>
              <a:t>Bu sebeple de çiçekli ebrulara ”</a:t>
            </a:r>
            <a:r>
              <a:rPr lang="tr-TR" sz="2700" dirty="0" smtClean="0">
                <a:solidFill>
                  <a:srgbClr val="92D050"/>
                </a:solidFill>
              </a:rPr>
              <a:t>Necmeddin Ebrusu</a:t>
            </a:r>
            <a:r>
              <a:rPr lang="tr-TR" sz="2700" dirty="0" smtClean="0">
                <a:solidFill>
                  <a:schemeClr val="tx1"/>
                </a:solidFill>
              </a:rPr>
              <a:t>” da denilmiştir.</a:t>
            </a:r>
            <a:br>
              <a:rPr lang="tr-TR" sz="2700" dirty="0" smtClean="0">
                <a:solidFill>
                  <a:schemeClr val="tx1"/>
                </a:solidFill>
              </a:rPr>
            </a:br>
            <a:r>
              <a:rPr lang="tr-TR" sz="2700" dirty="0" smtClean="0">
                <a:solidFill>
                  <a:schemeClr val="tx1"/>
                </a:solidFill>
              </a:rPr>
              <a:t> </a:t>
            </a:r>
            <a:br>
              <a:rPr lang="tr-TR" sz="2700" dirty="0" smtClean="0">
                <a:solidFill>
                  <a:schemeClr val="tx1"/>
                </a:solidFill>
              </a:rPr>
            </a:br>
            <a:r>
              <a:rPr lang="tr-TR" sz="2700" dirty="0" smtClean="0">
                <a:solidFill>
                  <a:schemeClr val="tx1"/>
                </a:solidFill>
              </a:rPr>
              <a:t>Necmeddin Okyay’dan nöbeti yeğeni Mustafa Esad Düzgünman devralmıştır. Vefat ettiği 1990 yılına kadar hem ebru yaparak hem  onu tanıtarak hem de öğrenciler yetiştirerek önemli hizmetler yapmıştır. Türk Ebrusu Mustafa Düzgünman’la teknik ve kalite olarak zirveye ulaşmıştır.</a:t>
            </a:r>
            <a:endParaRPr lang="tr-TR" sz="2700"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ce\Pictures\nokyayakkase.jpg"/>
          <p:cNvPicPr>
            <a:picLocks noChangeAspect="1" noChangeArrowheads="1"/>
          </p:cNvPicPr>
          <p:nvPr/>
        </p:nvPicPr>
        <p:blipFill>
          <a:blip r:embed="rId2" cstate="print"/>
          <a:srcRect/>
          <a:stretch>
            <a:fillRect/>
          </a:stretch>
        </p:blipFill>
        <p:spPr bwMode="auto">
          <a:xfrm>
            <a:off x="0" y="0"/>
            <a:ext cx="9144000" cy="6905626"/>
          </a:xfrm>
          <a:prstGeom prst="rect">
            <a:avLst/>
          </a:prstGeom>
          <a:noFill/>
        </p:spPr>
      </p:pic>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4869160"/>
            <a:ext cx="5112568" cy="1008112"/>
          </a:xfrm>
        </p:spPr>
        <p:txBody>
          <a:bodyPr>
            <a:noAutofit/>
          </a:bodyPr>
          <a:lstStyle/>
          <a:p>
            <a:r>
              <a:rPr lang="tr-TR" sz="2800" dirty="0" smtClean="0">
                <a:solidFill>
                  <a:schemeClr val="tx1"/>
                </a:solidFill>
              </a:rPr>
              <a:t>Necmeddin Okyay, “Yazılı Ebru” Süleymaniye </a:t>
            </a:r>
            <a:r>
              <a:rPr lang="tr-TR" sz="2800" dirty="0" err="1" smtClean="0">
                <a:solidFill>
                  <a:schemeClr val="tx1"/>
                </a:solidFill>
              </a:rPr>
              <a:t>Ktp</a:t>
            </a:r>
            <a:r>
              <a:rPr lang="tr-TR" sz="2800" dirty="0" smtClean="0">
                <a:solidFill>
                  <a:schemeClr val="tx1"/>
                </a:solidFill>
              </a:rPr>
              <a:t>, 4792/20-32</a:t>
            </a:r>
            <a:endParaRPr lang="tr-TR" sz="2800" dirty="0">
              <a:solidFill>
                <a:schemeClr val="tx1"/>
              </a:solidFill>
            </a:endParaRPr>
          </a:p>
        </p:txBody>
      </p:sp>
      <p:pic>
        <p:nvPicPr>
          <p:cNvPr id="4" name="3 İçerik Yer Tutucusu" descr="tarihce2.jpg"/>
          <p:cNvPicPr>
            <a:picLocks noGrp="1" noChangeAspect="1"/>
          </p:cNvPicPr>
          <p:nvPr>
            <p:ph idx="1"/>
          </p:nvPr>
        </p:nvPicPr>
        <p:blipFill>
          <a:blip r:embed="rId2" cstate="print"/>
          <a:stretch>
            <a:fillRect/>
          </a:stretch>
        </p:blipFill>
        <p:spPr>
          <a:xfrm>
            <a:off x="1763688" y="1052736"/>
            <a:ext cx="5670629" cy="3240360"/>
          </a:xfrm>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068960"/>
            <a:ext cx="8305800" cy="1143000"/>
          </a:xfrm>
        </p:spPr>
        <p:txBody>
          <a:bodyPr>
            <a:noAutofit/>
          </a:bodyPr>
          <a:lstStyle/>
          <a:p>
            <a:r>
              <a:rPr lang="tr-TR" sz="2400" dirty="0" smtClean="0">
                <a:solidFill>
                  <a:schemeClr val="tx1"/>
                </a:solidFill>
              </a:rPr>
              <a:t> 1980 ‘</a:t>
            </a:r>
            <a:r>
              <a:rPr lang="tr-TR" sz="2400" dirty="0" err="1" smtClean="0">
                <a:solidFill>
                  <a:schemeClr val="tx1"/>
                </a:solidFill>
              </a:rPr>
              <a:t>li</a:t>
            </a:r>
            <a:r>
              <a:rPr lang="tr-TR" sz="2400" dirty="0" smtClean="0">
                <a:solidFill>
                  <a:schemeClr val="tx1"/>
                </a:solidFill>
              </a:rPr>
              <a:t> yıllardan itibaren, ebruya olan rağbet artmıştır. Ancak, belki de “sağlıksız gelişme” olarak nitelendirebileceğimiz bu dönemde ebruda yeni arayışlar görülmektedir.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  XXI. yüzyıla girdiğimiz bu günlerde, Klâsik Türk Ebrusu, Mustafa Düzgünman’ın  icâzetli iki talebesi  T. Alparslan Babaoğlu ve Fuad Başar ile T.Alparslan Babaoğlu ‘nun icâzetli talebesi </a:t>
            </a:r>
            <a:r>
              <a:rPr lang="tr-TR" sz="2400" dirty="0" err="1" smtClean="0">
                <a:solidFill>
                  <a:schemeClr val="tx1"/>
                </a:solidFill>
              </a:rPr>
              <a:t>M.Sadreddin</a:t>
            </a:r>
            <a:r>
              <a:rPr lang="tr-TR" sz="2400" dirty="0" smtClean="0">
                <a:solidFill>
                  <a:schemeClr val="tx1"/>
                </a:solidFill>
              </a:rPr>
              <a:t> Özçimi tarafından  devam ettirilmektedir.</a:t>
            </a:r>
            <a:endParaRPr lang="tr-TR" sz="240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712968" cy="6093296"/>
          </a:xfrm>
        </p:spPr>
        <p:txBody>
          <a:bodyPr>
            <a:noAutofit/>
          </a:bodyPr>
          <a:lstStyle/>
          <a:p>
            <a:r>
              <a:rPr lang="tr-TR" sz="2400" dirty="0" smtClean="0">
                <a:solidFill>
                  <a:schemeClr val="tx1"/>
                </a:solidFill>
              </a:rPr>
              <a:t>Ebru 1600-1700 yılları arasında en parlak dönemini yaşamıştır. Bunda en büyük etkenlerden biri, ebruyu Türkler aracılığıyla tanıyan ve ona “Türk Kağıdı”, “Türk Mermer Kağıdı”, “Türklerin Kağıdı Mermerleştirme Sanatı” adlarını veren Avrupalıların istekleri olmuştur. O dönemde Batı’ya pek çok ebru örneği ve birçok krala da ebrulu hatıra defteri gönderilmiştir. O yıllarda, </a:t>
            </a:r>
            <a:r>
              <a:rPr lang="tr-TR" sz="2400" dirty="0" err="1" smtClean="0">
                <a:solidFill>
                  <a:schemeClr val="tx1"/>
                </a:solidFill>
              </a:rPr>
              <a:t>ciltciliğin</a:t>
            </a:r>
            <a:r>
              <a:rPr lang="tr-TR" sz="2400" dirty="0" smtClean="0">
                <a:solidFill>
                  <a:schemeClr val="tx1"/>
                </a:solidFill>
              </a:rPr>
              <a:t> ve süslemenin de rağbet görmesi ebrunun da gelişmesine destek olmuştur.</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“XVII: yüzyılda İstanbul’dan Londra’ya götürüldüğünü ve uygulandığını izlediğimiz ebru sanatı bugünde Avrupa ve Amerikalılarca bir Türk sanatı olarak biliniyor ve uygulanıyor. Bu ebrucular içerisinde gerek ebruculuğu gerekse ebru ve tarihi ile ilgili araştırmaları ile en tanınmış olanı Christopher Weimann (1946-1988)dır. Bizdeki gerek kalıp-maske gerekse ebrulu resimler tekniği ile çalışan ebrucular Weimann’dan etkilenmişlerdir.</a:t>
            </a:r>
            <a:endParaRPr lang="tr-TR" sz="2400" dirty="0">
              <a:solidFill>
                <a:schemeClr val="tx1"/>
              </a:solidFill>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725144"/>
            <a:ext cx="8305800" cy="1143000"/>
          </a:xfrm>
        </p:spPr>
        <p:txBody>
          <a:bodyPr>
            <a:noAutofit/>
          </a:bodyPr>
          <a:lstStyle/>
          <a:p>
            <a:r>
              <a:rPr lang="tr-TR" sz="2400" dirty="0" smtClean="0">
                <a:solidFill>
                  <a:schemeClr val="tx1"/>
                </a:solidFill>
              </a:rPr>
              <a:t>Avrupa’da çok tutulan ebru, bir yandan seri olarak üretilirken, bununla ilgili makine bile yapılmıştır.1810 yılında yapılan yarı mekanik “Ebru </a:t>
            </a:r>
            <a:r>
              <a:rPr lang="tr-TR" sz="2400" dirty="0" err="1" smtClean="0">
                <a:solidFill>
                  <a:schemeClr val="tx1"/>
                </a:solidFill>
              </a:rPr>
              <a:t>Makinası</a:t>
            </a:r>
            <a:r>
              <a:rPr lang="tr-TR" sz="2400" dirty="0" smtClean="0">
                <a:solidFill>
                  <a:schemeClr val="tx1"/>
                </a:solidFill>
              </a:rPr>
              <a:t>” Joseph </a:t>
            </a:r>
            <a:r>
              <a:rPr lang="tr-TR" sz="2400" dirty="0" err="1" smtClean="0">
                <a:solidFill>
                  <a:schemeClr val="tx1"/>
                </a:solidFill>
              </a:rPr>
              <a:t>Halfer</a:t>
            </a:r>
            <a:r>
              <a:rPr lang="tr-TR" sz="2400" dirty="0" smtClean="0">
                <a:solidFill>
                  <a:schemeClr val="tx1"/>
                </a:solidFill>
              </a:rPr>
              <a:t> tarafından geliştirilip, dört adet boya haznesinden düzenli aralıklarla zemine damlatılan boyalar bir tarakla şekillendiriliyordu.</a:t>
            </a:r>
            <a:br>
              <a:rPr lang="tr-TR" sz="2400" dirty="0" smtClean="0">
                <a:solidFill>
                  <a:schemeClr val="tx1"/>
                </a:solidFill>
              </a:rPr>
            </a:br>
            <a:r>
              <a:rPr lang="tr-TR" sz="2400" dirty="0" smtClean="0">
                <a:solidFill>
                  <a:schemeClr val="tx1"/>
                </a:solidFill>
              </a:rPr>
              <a:t> </a:t>
            </a:r>
            <a:br>
              <a:rPr lang="tr-TR" sz="2400" dirty="0" smtClean="0">
                <a:solidFill>
                  <a:schemeClr val="tx1"/>
                </a:solidFill>
              </a:rPr>
            </a:br>
            <a:r>
              <a:rPr lang="tr-TR" sz="2400" dirty="0" smtClean="0">
                <a:solidFill>
                  <a:schemeClr val="tx1"/>
                </a:solidFill>
              </a:rPr>
              <a:t>Osmanlı döneminde bir çok ebru zen yetişmiştir. Bu dönemde ebrulu kağıtlar devlet belgeleri ve resmi yazışmalarda zemin olarak kullanılmıştır. Buradaki başlıca amaç estetik değerlerin yanı sıra tahrifat girişimini engellemektir ki; bugün çek, senet ve kağıt paralar üzerindeki karmaşık desenlerin mantığı buna dayanmaktadır. </a:t>
            </a:r>
            <a:endParaRPr lang="tr-TR" sz="2400" dirty="0">
              <a:solidFill>
                <a:schemeClr val="tx1"/>
              </a:solidFil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5661248"/>
            <a:ext cx="7488832" cy="648072"/>
          </a:xfrm>
        </p:spPr>
        <p:txBody>
          <a:bodyPr>
            <a:normAutofit fontScale="90000"/>
          </a:bodyPr>
          <a:lstStyle/>
          <a:p>
            <a:r>
              <a:rPr lang="tr-TR" sz="3200" dirty="0" smtClean="0"/>
              <a:t>1792-1832 Osmanlı Arşivi Sicil Defter Kapakları</a:t>
            </a:r>
            <a:endParaRPr lang="tr-TR" sz="3200" dirty="0"/>
          </a:p>
        </p:txBody>
      </p:sp>
      <p:pic>
        <p:nvPicPr>
          <p:cNvPr id="4" name="3 İçerik Yer Tutucusu" descr="tarihce1.jpg"/>
          <p:cNvPicPr>
            <a:picLocks noGrp="1" noChangeAspect="1"/>
          </p:cNvPicPr>
          <p:nvPr>
            <p:ph idx="1"/>
          </p:nvPr>
        </p:nvPicPr>
        <p:blipFill>
          <a:blip r:embed="rId2" cstate="print"/>
          <a:stretch>
            <a:fillRect/>
          </a:stretch>
        </p:blipFill>
        <p:spPr>
          <a:xfrm>
            <a:off x="683568" y="1052736"/>
            <a:ext cx="7308812" cy="4176464"/>
          </a:xfrm>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052736"/>
            <a:ext cx="8229600" cy="1143000"/>
          </a:xfrm>
        </p:spPr>
        <p:txBody>
          <a:bodyPr>
            <a:normAutofit fontScale="90000"/>
          </a:bodyPr>
          <a:lstStyle/>
          <a:p>
            <a:pPr>
              <a:buFont typeface="Wingdings" pitchFamily="2" charset="2"/>
              <a:buChar char="v"/>
            </a:pPr>
            <a:r>
              <a:rPr lang="tr-TR" sz="5600" dirty="0" smtClean="0"/>
              <a:t>KULLANILAN MALZEMELER</a:t>
            </a:r>
            <a:r>
              <a:rPr lang="tr-TR" sz="4400" dirty="0" smtClean="0"/>
              <a:t/>
            </a:r>
            <a:br>
              <a:rPr lang="tr-TR" sz="4400" dirty="0" smtClean="0"/>
            </a:br>
            <a:r>
              <a:rPr lang="tr-TR" sz="2400" dirty="0" smtClean="0">
                <a:solidFill>
                  <a:schemeClr val="tx1"/>
                </a:solidFill>
              </a:rPr>
              <a:t>Geleneksel Türk Ebru yapımında kullanılan malzemeler şunlardır;</a:t>
            </a:r>
            <a:endParaRPr lang="tr-TR" sz="2400" dirty="0">
              <a:solidFill>
                <a:schemeClr val="tx1"/>
              </a:solidFill>
            </a:endParaRPr>
          </a:p>
        </p:txBody>
      </p:sp>
      <p:pic>
        <p:nvPicPr>
          <p:cNvPr id="4" name="3 İçerik Yer Tutucusu" descr="kitre.jpg"/>
          <p:cNvPicPr>
            <a:picLocks noGrp="1" noChangeAspect="1"/>
          </p:cNvPicPr>
          <p:nvPr>
            <p:ph idx="1"/>
          </p:nvPr>
        </p:nvPicPr>
        <p:blipFill>
          <a:blip r:embed="rId2" cstate="print"/>
          <a:stretch>
            <a:fillRect/>
          </a:stretch>
        </p:blipFill>
        <p:spPr>
          <a:xfrm>
            <a:off x="5868144" y="2852936"/>
            <a:ext cx="2857500" cy="1905000"/>
          </a:xfrm>
        </p:spPr>
      </p:pic>
      <p:sp>
        <p:nvSpPr>
          <p:cNvPr id="5" name="4 Dikdörtgen"/>
          <p:cNvSpPr/>
          <p:nvPr/>
        </p:nvSpPr>
        <p:spPr>
          <a:xfrm>
            <a:off x="179512" y="2492896"/>
            <a:ext cx="5616624" cy="3754874"/>
          </a:xfrm>
          <a:prstGeom prst="rect">
            <a:avLst/>
          </a:prstGeom>
        </p:spPr>
        <p:txBody>
          <a:bodyPr wrap="square">
            <a:spAutoFit/>
          </a:bodyPr>
          <a:lstStyle/>
          <a:p>
            <a:r>
              <a:rPr lang="tr-TR" sz="2200" b="1" dirty="0" smtClean="0">
                <a:latin typeface="+mj-lt"/>
              </a:rPr>
              <a:t>1. KİTRE:</a:t>
            </a:r>
            <a:r>
              <a:rPr lang="tr-TR" dirty="0" smtClean="0"/>
              <a:t/>
            </a:r>
            <a:br>
              <a:rPr lang="tr-TR" dirty="0" smtClean="0"/>
            </a:br>
            <a:r>
              <a:rPr lang="tr-TR" sz="2400" dirty="0" smtClean="0">
                <a:latin typeface="+mj-lt"/>
              </a:rPr>
              <a:t>Anadolu, İran ve Türkistan dağlarında kendiliğinden yetişen “geven” adı verilen dikensi bir bitkinin gövdesinden elde edilir. Yaz aylarında çizilen dallarından akan süt daha sonra kurur ve kemik rengimsi beyaz parçacıklar halinde toplanır. Sertliği olmayan su içinde iki gün bekletilir. İyice eriyen kitre bez torbalardan süzülüp tekneye alınır.</a:t>
            </a:r>
            <a:endParaRPr lang="tr-TR" sz="2400" dirty="0">
              <a:latin typeface="+mj-lt"/>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96752"/>
            <a:ext cx="5004048" cy="5109200"/>
          </a:xfrm>
        </p:spPr>
        <p:txBody>
          <a:bodyPr>
            <a:normAutofit fontScale="92500" lnSpcReduction="10000"/>
          </a:bodyPr>
          <a:lstStyle/>
          <a:p>
            <a:pPr>
              <a:buNone/>
            </a:pPr>
            <a:endParaRPr lang="tr-TR" sz="1800" b="1" dirty="0" smtClean="0"/>
          </a:p>
          <a:p>
            <a:pPr>
              <a:buNone/>
            </a:pPr>
            <a:r>
              <a:rPr lang="tr-TR" sz="2200" b="1" dirty="0" smtClean="0">
                <a:latin typeface="+mj-lt"/>
              </a:rPr>
              <a:t>    2. BOYA:</a:t>
            </a:r>
            <a:endParaRPr lang="tr-TR" sz="2200" dirty="0" smtClean="0">
              <a:latin typeface="+mj-lt"/>
            </a:endParaRPr>
          </a:p>
          <a:p>
            <a:r>
              <a:rPr lang="tr-TR" dirty="0" smtClean="0">
                <a:latin typeface="+mj-lt"/>
              </a:rPr>
              <a:t>Ebru yapımında eskiden beri toprak boya denilen tabiattaki renkli kaya ve topraklardan elde edilen madeni boyalarla, bitkisel asıllı suda erimez boyalar kullanılır. Yağlı boyanın ve suda eriyen anilin boyaların klasik ebruculukta yeri yoktur. Çünkü bu boyalar üstüne serpilen sıvının içinde eriyerek kağıdın yüzeyine tutunamazlar. Kısacası ebru yapımında kullanılan boyalar kesinlikle suda erimemeli ve yağ içermemelidir.</a:t>
            </a:r>
            <a:endParaRPr lang="tr-TR" b="1" dirty="0" smtClean="0">
              <a:latin typeface="+mj-lt"/>
            </a:endParaRPr>
          </a:p>
          <a:p>
            <a:endParaRPr lang="tr-TR" dirty="0"/>
          </a:p>
        </p:txBody>
      </p:sp>
      <p:pic>
        <p:nvPicPr>
          <p:cNvPr id="2050" name="Picture 2" descr="C:\Users\oce\Pictures\boya.jpg"/>
          <p:cNvPicPr>
            <a:picLocks noChangeAspect="1" noChangeArrowheads="1"/>
          </p:cNvPicPr>
          <p:nvPr/>
        </p:nvPicPr>
        <p:blipFill>
          <a:blip r:embed="rId2" cstate="print"/>
          <a:srcRect/>
          <a:stretch>
            <a:fillRect/>
          </a:stretch>
        </p:blipFill>
        <p:spPr bwMode="auto">
          <a:xfrm>
            <a:off x="5054273" y="2060848"/>
            <a:ext cx="4089727" cy="3672408"/>
          </a:xfrm>
          <a:prstGeom prst="rect">
            <a:avLst/>
          </a:prstGeom>
          <a:noFill/>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692696"/>
            <a:ext cx="4572000" cy="6340197"/>
          </a:xfrm>
          <a:prstGeom prst="rect">
            <a:avLst/>
          </a:prstGeom>
        </p:spPr>
        <p:txBody>
          <a:bodyPr wrap="square">
            <a:spAutoFit/>
          </a:bodyPr>
          <a:lstStyle/>
          <a:p>
            <a:r>
              <a:rPr lang="tr-TR" sz="2400" dirty="0" smtClean="0">
                <a:latin typeface="+mj-lt"/>
              </a:rPr>
              <a:t>Bu boyalar genişçe bir mermer üzerinde suyla karıştırılarak çamur haline getirilir ve mermerden yapılmış, üzerinde tutma yeri olan ve alt kısmı oval olarak şekillendirilmiş desteseng (el taşı) ile sabırla ve ağır ağır ezilir. Bu işlem boyanın rengine göre yaklaşık 3-4 saat boyunca gerçekleştirilir.</a:t>
            </a:r>
            <a:r>
              <a:rPr lang="tr-TR" sz="2400" dirty="0" smtClean="0"/>
              <a:t> </a:t>
            </a:r>
            <a:r>
              <a:rPr lang="tr-TR" sz="2400" dirty="0" smtClean="0">
                <a:latin typeface="+mj-lt"/>
              </a:rPr>
              <a:t>Ezme işleminden sonra her bir renk ayrı ayrı ana kaplara alınır. Daha sonra ebrunun en önemli işlemlerinden biri olan boyaların terbiyesine başlanır. Bu işlemde suyla ve ödle karıştırılan boyalar yaklaşık iki ay süre ile bekletilir</a:t>
            </a:r>
          </a:p>
          <a:p>
            <a:endParaRPr lang="tr-TR" sz="2200" b="1" dirty="0">
              <a:latin typeface="+mj-lt"/>
            </a:endParaRPr>
          </a:p>
        </p:txBody>
      </p:sp>
      <p:pic>
        <p:nvPicPr>
          <p:cNvPr id="3074" name="Picture 2" descr="C:\Users\oce\Pictures\aboyaezmeI.jpg"/>
          <p:cNvPicPr>
            <a:picLocks noChangeAspect="1" noChangeArrowheads="1"/>
          </p:cNvPicPr>
          <p:nvPr/>
        </p:nvPicPr>
        <p:blipFill>
          <a:blip r:embed="rId2" cstate="print"/>
          <a:srcRect/>
          <a:stretch>
            <a:fillRect/>
          </a:stretch>
        </p:blipFill>
        <p:spPr bwMode="auto">
          <a:xfrm>
            <a:off x="5436096" y="1052736"/>
            <a:ext cx="2786060" cy="2520280"/>
          </a:xfrm>
          <a:prstGeom prst="rect">
            <a:avLst/>
          </a:prstGeom>
          <a:noFill/>
        </p:spPr>
      </p:pic>
      <p:pic>
        <p:nvPicPr>
          <p:cNvPr id="3075" name="Picture 3" descr="C:\Users\oce\Pictures\aboyaezme.jpg"/>
          <p:cNvPicPr>
            <a:picLocks noChangeAspect="1" noChangeArrowheads="1"/>
          </p:cNvPicPr>
          <p:nvPr/>
        </p:nvPicPr>
        <p:blipFill>
          <a:blip r:embed="rId3" cstate="print"/>
          <a:srcRect/>
          <a:stretch>
            <a:fillRect/>
          </a:stretch>
        </p:blipFill>
        <p:spPr bwMode="auto">
          <a:xfrm>
            <a:off x="5364088" y="3645024"/>
            <a:ext cx="3073350" cy="2300180"/>
          </a:xfrm>
          <a:prstGeom prst="rect">
            <a:avLst/>
          </a:prstGeom>
          <a:noFill/>
        </p:spPr>
      </p:pic>
      <p:sp>
        <p:nvSpPr>
          <p:cNvPr id="5" name="4 Dikdörtgen"/>
          <p:cNvSpPr/>
          <p:nvPr/>
        </p:nvSpPr>
        <p:spPr>
          <a:xfrm>
            <a:off x="4642960" y="6165304"/>
            <a:ext cx="4501040" cy="369332"/>
          </a:xfrm>
          <a:prstGeom prst="rect">
            <a:avLst/>
          </a:prstGeom>
        </p:spPr>
        <p:txBody>
          <a:bodyPr wrap="none">
            <a:spAutoFit/>
          </a:bodyPr>
          <a:lstStyle/>
          <a:p>
            <a:r>
              <a:rPr lang="tr-TR" i="1" dirty="0" smtClean="0"/>
              <a:t>mermer üzerinde desteseng ile boya ezilmesi</a:t>
            </a:r>
            <a:endParaRPr lang="tr-TR"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EBRU NEDİR?</a:t>
            </a:r>
            <a:endParaRPr lang="tr-TR" dirty="0"/>
          </a:p>
        </p:txBody>
      </p:sp>
      <p:sp>
        <p:nvSpPr>
          <p:cNvPr id="3" name="2 Alt Başlık"/>
          <p:cNvSpPr>
            <a:spLocks noGrp="1"/>
          </p:cNvSpPr>
          <p:nvPr>
            <p:ph idx="1"/>
          </p:nvPr>
        </p:nvSpPr>
        <p:spPr/>
        <p:txBody>
          <a:bodyPr>
            <a:noAutofit/>
          </a:bodyPr>
          <a:lstStyle/>
          <a:p>
            <a:pPr>
              <a:buNone/>
            </a:pPr>
            <a:endParaRPr lang="tr-TR" sz="2400" b="1" dirty="0" smtClean="0">
              <a:solidFill>
                <a:schemeClr val="tx1"/>
              </a:solidFill>
              <a:cs typeface="Times New Roman" pitchFamily="18" charset="0"/>
            </a:endParaRPr>
          </a:p>
          <a:p>
            <a:pPr algn="l"/>
            <a:r>
              <a:rPr lang="tr-TR" sz="2400" dirty="0" smtClean="0">
                <a:solidFill>
                  <a:schemeClr val="tx1"/>
                </a:solidFill>
                <a:latin typeface="+mj-lt"/>
                <a:cs typeface="Times New Roman" pitchFamily="18" charset="0"/>
              </a:rPr>
              <a:t>Kitre ya da benzeri kıvam arttırıcı malzemeler kullanılarak yoğunluğu arttırılan bir sıvı üzerine,içinde sığır ödü bulunan toprak boyaların serpilmesi suretiyle elde edilen desenlerin, sıvının üzerine kapatılan kağıda aktarılmasıyla oluşan bir kağıt süsleme sanatıdır. </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941168"/>
            <a:ext cx="8305800" cy="1143000"/>
          </a:xfrm>
        </p:spPr>
        <p:txBody>
          <a:bodyPr>
            <a:normAutofit fontScale="90000"/>
          </a:bodyPr>
          <a:lstStyle/>
          <a:p>
            <a:r>
              <a:rPr lang="tr-TR" sz="2400" b="1" dirty="0" smtClean="0">
                <a:solidFill>
                  <a:schemeClr val="tx1"/>
                </a:solidFill>
              </a:rPr>
              <a:t>Renkler</a:t>
            </a:r>
            <a:br>
              <a:rPr lang="tr-TR" sz="2400" b="1" dirty="0" smtClean="0">
                <a:solidFill>
                  <a:schemeClr val="tx1"/>
                </a:solidFill>
              </a:rPr>
            </a:br>
            <a:r>
              <a:rPr lang="tr-TR" sz="2400" b="1" i="1" dirty="0" smtClean="0">
                <a:solidFill>
                  <a:schemeClr val="tx1"/>
                </a:solidFill>
              </a:rPr>
              <a:t>Sarı:</a:t>
            </a:r>
            <a:r>
              <a:rPr lang="tr-TR" sz="2400" dirty="0" smtClean="0">
                <a:solidFill>
                  <a:schemeClr val="tx1"/>
                </a:solidFill>
              </a:rPr>
              <a:t> Tabiatta bulunan arsenik sülfür (zırnık)</a:t>
            </a:r>
            <a:br>
              <a:rPr lang="tr-TR" sz="2400" dirty="0" smtClean="0">
                <a:solidFill>
                  <a:schemeClr val="tx1"/>
                </a:solidFill>
              </a:rPr>
            </a:br>
            <a:r>
              <a:rPr lang="tr-TR" sz="2400" b="1" i="1" dirty="0" smtClean="0">
                <a:solidFill>
                  <a:schemeClr val="tx1"/>
                </a:solidFill>
              </a:rPr>
              <a:t>Mavi:</a:t>
            </a:r>
            <a:r>
              <a:rPr lang="tr-TR" sz="2400" dirty="0" smtClean="0">
                <a:solidFill>
                  <a:schemeClr val="tx1"/>
                </a:solidFill>
              </a:rPr>
              <a:t> Doğal çivit olan Lahor Çividi. Bitkisel kökenli bir boyadır ve Pakistan'ın Lahor kentinden gelir.</a:t>
            </a:r>
            <a:br>
              <a:rPr lang="tr-TR" sz="2400" dirty="0" smtClean="0">
                <a:solidFill>
                  <a:schemeClr val="tx1"/>
                </a:solidFill>
              </a:rPr>
            </a:br>
            <a:r>
              <a:rPr lang="tr-TR" sz="2400" b="1" i="1" dirty="0" smtClean="0">
                <a:solidFill>
                  <a:schemeClr val="tx1"/>
                </a:solidFill>
              </a:rPr>
              <a:t>Yeşil:</a:t>
            </a:r>
            <a:r>
              <a:rPr lang="tr-TR" sz="2400" dirty="0" smtClean="0">
                <a:solidFill>
                  <a:schemeClr val="tx1"/>
                </a:solidFill>
              </a:rPr>
              <a:t> Sarı ve mavinin karışımıdır. Zırnık çok olursa fıstık yeşiline, çivit çok olursa yaprak yeşiline gider.</a:t>
            </a:r>
            <a:br>
              <a:rPr lang="tr-TR" sz="2400" dirty="0" smtClean="0">
                <a:solidFill>
                  <a:schemeClr val="tx1"/>
                </a:solidFill>
              </a:rPr>
            </a:br>
            <a:r>
              <a:rPr lang="tr-TR" sz="2400" b="1" i="1" dirty="0" smtClean="0">
                <a:solidFill>
                  <a:schemeClr val="tx1"/>
                </a:solidFill>
              </a:rPr>
              <a:t>Lacivert:</a:t>
            </a:r>
            <a:r>
              <a:rPr lang="tr-TR" sz="2400" dirty="0" smtClean="0">
                <a:solidFill>
                  <a:schemeClr val="tx1"/>
                </a:solidFill>
              </a:rPr>
              <a:t> </a:t>
            </a:r>
            <a:r>
              <a:rPr lang="tr-TR" sz="2400" dirty="0" err="1" smtClean="0">
                <a:solidFill>
                  <a:schemeClr val="tx1"/>
                </a:solidFill>
              </a:rPr>
              <a:t>Bedahşi</a:t>
            </a:r>
            <a:r>
              <a:rPr lang="tr-TR" sz="2400" dirty="0" smtClean="0">
                <a:solidFill>
                  <a:schemeClr val="tx1"/>
                </a:solidFill>
              </a:rPr>
              <a:t> laciverti denen doğal çivittir.</a:t>
            </a:r>
            <a:br>
              <a:rPr lang="tr-TR" sz="2400" dirty="0" smtClean="0">
                <a:solidFill>
                  <a:schemeClr val="tx1"/>
                </a:solidFill>
              </a:rPr>
            </a:br>
            <a:r>
              <a:rPr lang="tr-TR" sz="2400" b="1" i="1" dirty="0" smtClean="0">
                <a:solidFill>
                  <a:schemeClr val="tx1"/>
                </a:solidFill>
              </a:rPr>
              <a:t>Siyah:</a:t>
            </a:r>
            <a:r>
              <a:rPr lang="tr-TR" sz="2400" dirty="0" smtClean="0">
                <a:solidFill>
                  <a:schemeClr val="tx1"/>
                </a:solidFill>
              </a:rPr>
              <a:t> Soba isinden elde edilir. Eski is mürekkepçiliğinde kullanılan istir. Ezilmesi en zor boyadır. Suyu kolay emmediğinden ve suyla karıştırma işlemi sırasında sürekli suyun üzerine çıktığından genellikle çamlıca toprağı ile karıştırılarak ezilir.</a:t>
            </a:r>
            <a:br>
              <a:rPr lang="tr-TR" sz="2400" dirty="0" smtClean="0">
                <a:solidFill>
                  <a:schemeClr val="tx1"/>
                </a:solidFill>
              </a:rPr>
            </a:br>
            <a:r>
              <a:rPr lang="tr-TR" sz="2400" b="1" i="1" dirty="0" smtClean="0">
                <a:solidFill>
                  <a:schemeClr val="tx1"/>
                </a:solidFill>
              </a:rPr>
              <a:t>Beyaz:</a:t>
            </a:r>
            <a:r>
              <a:rPr lang="tr-TR" sz="2400" dirty="0" smtClean="0">
                <a:solidFill>
                  <a:schemeClr val="tx1"/>
                </a:solidFill>
              </a:rPr>
              <a:t> </a:t>
            </a:r>
            <a:r>
              <a:rPr lang="tr-TR" sz="2400" dirty="0" err="1" smtClean="0">
                <a:solidFill>
                  <a:schemeClr val="tx1"/>
                </a:solidFill>
              </a:rPr>
              <a:t>İsfidaç</a:t>
            </a:r>
            <a:r>
              <a:rPr lang="tr-TR" sz="2400" dirty="0" smtClean="0">
                <a:solidFill>
                  <a:schemeClr val="tx1"/>
                </a:solidFill>
              </a:rPr>
              <a:t> (üstübeç) Bazik </a:t>
            </a:r>
            <a:r>
              <a:rPr lang="tr-TR" sz="2400" dirty="0" err="1" smtClean="0">
                <a:solidFill>
                  <a:schemeClr val="tx1"/>
                </a:solidFill>
              </a:rPr>
              <a:t>kurşunkarbonatın</a:t>
            </a:r>
            <a:r>
              <a:rPr lang="tr-TR" sz="2400" dirty="0" smtClean="0">
                <a:solidFill>
                  <a:schemeClr val="tx1"/>
                </a:solidFill>
              </a:rPr>
              <a:t> tabiattaki şeklidir.</a:t>
            </a:r>
            <a:br>
              <a:rPr lang="tr-TR" sz="2400" dirty="0" smtClean="0">
                <a:solidFill>
                  <a:schemeClr val="tx1"/>
                </a:solidFill>
              </a:rPr>
            </a:br>
            <a:r>
              <a:rPr lang="tr-TR" sz="2400" b="1" i="1" dirty="0" smtClean="0">
                <a:solidFill>
                  <a:schemeClr val="tx1"/>
                </a:solidFill>
              </a:rPr>
              <a:t>Kırmızı:</a:t>
            </a:r>
            <a:r>
              <a:rPr lang="tr-TR" sz="2400" dirty="0" smtClean="0">
                <a:solidFill>
                  <a:schemeClr val="tx1"/>
                </a:solidFill>
              </a:rPr>
              <a:t> Gülbahar yani demir oksitleri içeren kırmızı bir topraktır.</a:t>
            </a:r>
            <a:r>
              <a:rPr lang="tr-TR" sz="2400" b="1" dirty="0" smtClean="0">
                <a:solidFill>
                  <a:schemeClr val="tx1"/>
                </a:solidFill>
              </a:rPr>
              <a:t/>
            </a:r>
            <a:br>
              <a:rPr lang="tr-TR" sz="2400" b="1" dirty="0" smtClean="0">
                <a:solidFill>
                  <a:schemeClr val="tx1"/>
                </a:solidFill>
              </a:rPr>
            </a:br>
            <a:r>
              <a:rPr lang="tr-TR" sz="2400" b="1" i="1" dirty="0" smtClean="0">
                <a:solidFill>
                  <a:schemeClr val="tx1"/>
                </a:solidFill>
              </a:rPr>
              <a:t>Tütün Rengi:</a:t>
            </a:r>
            <a:r>
              <a:rPr lang="tr-TR" sz="2400" dirty="0" smtClean="0">
                <a:solidFill>
                  <a:schemeClr val="tx1"/>
                </a:solidFill>
              </a:rPr>
              <a:t> Çamlıca toprağı</a:t>
            </a:r>
            <a:r>
              <a:rPr lang="tr-TR" sz="2400" dirty="0" smtClean="0"/>
              <a:t>.</a:t>
            </a:r>
            <a:br>
              <a:rPr lang="tr-TR" sz="2400" dirty="0" smtClean="0"/>
            </a:br>
            <a:endParaRPr lang="tr-TR" sz="2400"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628800"/>
            <a:ext cx="1944216" cy="1872208"/>
          </a:xfrm>
        </p:spPr>
        <p:txBody>
          <a:bodyPr>
            <a:normAutofit fontScale="90000"/>
          </a:bodyPr>
          <a:lstStyle/>
          <a:p>
            <a:r>
              <a:rPr lang="tr-TR" sz="2400" i="1" dirty="0">
                <a:solidFill>
                  <a:schemeClr val="tx1"/>
                </a:solidFill>
              </a:rPr>
              <a:t>E</a:t>
            </a:r>
            <a:r>
              <a:rPr lang="tr-TR" sz="2400" i="1" dirty="0" smtClean="0">
                <a:solidFill>
                  <a:schemeClr val="tx1"/>
                </a:solidFill>
              </a:rPr>
              <a:t>bruda kullanılan toprak boyalardan bazıları</a:t>
            </a:r>
            <a:endParaRPr lang="tr-TR" sz="2200" dirty="0">
              <a:solidFill>
                <a:schemeClr val="tx1"/>
              </a:solidFill>
            </a:endParaRPr>
          </a:p>
        </p:txBody>
      </p:sp>
      <p:pic>
        <p:nvPicPr>
          <p:cNvPr id="4" name="3 İçerik Yer Tutucusu" descr="atoprak_boya.jpg"/>
          <p:cNvPicPr>
            <a:picLocks noGrp="1" noChangeAspect="1"/>
          </p:cNvPicPr>
          <p:nvPr>
            <p:ph idx="1"/>
          </p:nvPr>
        </p:nvPicPr>
        <p:blipFill>
          <a:blip r:embed="rId2" cstate="print"/>
          <a:stretch>
            <a:fillRect/>
          </a:stretch>
        </p:blipFill>
        <p:spPr>
          <a:xfrm>
            <a:off x="3813870" y="620688"/>
            <a:ext cx="5330130" cy="5069337"/>
          </a:xfrm>
        </p:spPr>
      </p:pic>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64704"/>
            <a:ext cx="2304256" cy="4165072"/>
          </a:xfrm>
        </p:spPr>
        <p:txBody>
          <a:bodyPr>
            <a:normAutofit/>
          </a:bodyPr>
          <a:lstStyle/>
          <a:p>
            <a:r>
              <a:rPr lang="tr-TR" sz="2200" i="1" dirty="0">
                <a:solidFill>
                  <a:schemeClr val="tx1"/>
                </a:solidFill>
              </a:rPr>
              <a:t>S</a:t>
            </a:r>
            <a:r>
              <a:rPr lang="tr-TR" sz="2200" i="1" dirty="0" smtClean="0">
                <a:solidFill>
                  <a:schemeClr val="tx1"/>
                </a:solidFill>
              </a:rPr>
              <a:t>ağda, boyaları ezmek için kullanılan </a:t>
            </a:r>
            <a:r>
              <a:rPr lang="tr-TR" sz="2200" i="1" dirty="0" err="1" smtClean="0">
                <a:solidFill>
                  <a:schemeClr val="tx1"/>
                </a:solidFill>
              </a:rPr>
              <a:t>desteseng</a:t>
            </a:r>
            <a:r>
              <a:rPr lang="tr-TR" sz="2200" i="1" dirty="0" smtClean="0">
                <a:solidFill>
                  <a:schemeClr val="tx1"/>
                </a:solidFill>
              </a:rPr>
              <a:t> ve özellikle organik kırmızı ve is siyahı renklerini suyla karıştırıp çamur hale getirmek için kullanılan porselen havan</a:t>
            </a:r>
            <a:endParaRPr lang="tr-TR" sz="2200" dirty="0">
              <a:solidFill>
                <a:schemeClr val="tx1"/>
              </a:solidFill>
            </a:endParaRPr>
          </a:p>
        </p:txBody>
      </p:sp>
      <p:pic>
        <p:nvPicPr>
          <p:cNvPr id="4" name="3 İçerik Yer Tutucusu" descr="aezme_aketleri.jpg"/>
          <p:cNvPicPr>
            <a:picLocks noGrp="1" noChangeAspect="1"/>
          </p:cNvPicPr>
          <p:nvPr>
            <p:ph idx="1"/>
          </p:nvPr>
        </p:nvPicPr>
        <p:blipFill>
          <a:blip r:embed="rId2" cstate="print"/>
          <a:stretch>
            <a:fillRect/>
          </a:stretch>
        </p:blipFill>
        <p:spPr>
          <a:xfrm>
            <a:off x="3419872" y="404664"/>
            <a:ext cx="5724128" cy="5976664"/>
          </a:xfrm>
        </p:spPr>
      </p:pic>
    </p:spTree>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412776"/>
            <a:ext cx="3600400" cy="4124206"/>
          </a:xfrm>
          <a:prstGeom prst="rect">
            <a:avLst/>
          </a:prstGeom>
        </p:spPr>
        <p:txBody>
          <a:bodyPr wrap="square">
            <a:spAutoFit/>
          </a:bodyPr>
          <a:lstStyle/>
          <a:p>
            <a:r>
              <a:rPr lang="tr-TR" sz="2200" b="1" dirty="0" smtClean="0">
                <a:latin typeface="+mj-lt"/>
              </a:rPr>
              <a:t>3. FIRÇA:</a:t>
            </a:r>
            <a:r>
              <a:rPr lang="tr-TR" b="1" dirty="0" smtClean="0"/>
              <a:t/>
            </a:r>
            <a:br>
              <a:rPr lang="tr-TR" b="1" dirty="0" smtClean="0"/>
            </a:br>
            <a:r>
              <a:rPr lang="tr-TR" sz="2400" dirty="0" smtClean="0">
                <a:latin typeface="+mj-lt"/>
              </a:rPr>
              <a:t>Ortası boş kalacak biçimde gül dalına sarılmış at kılından yapılmış fırçalar kullanılmaktadır. Değişik kalınlıktaki ve uzunlukta fırçaların kullanılması ile, istenilen ölçüde tekneye boya koymak ve boyaları kontrol etmek mümkün olur.</a:t>
            </a:r>
            <a:endParaRPr lang="tr-TR" sz="2400" dirty="0">
              <a:latin typeface="+mj-lt"/>
            </a:endParaRPr>
          </a:p>
        </p:txBody>
      </p:sp>
      <p:pic>
        <p:nvPicPr>
          <p:cNvPr id="4098" name="Picture 2" descr="C:\Users\oce\Pictures\afırçalar.jpg"/>
          <p:cNvPicPr>
            <a:picLocks noChangeAspect="1" noChangeArrowheads="1"/>
          </p:cNvPicPr>
          <p:nvPr/>
        </p:nvPicPr>
        <p:blipFill>
          <a:blip r:embed="rId3" cstate="print"/>
          <a:srcRect/>
          <a:stretch>
            <a:fillRect/>
          </a:stretch>
        </p:blipFill>
        <p:spPr bwMode="auto">
          <a:xfrm>
            <a:off x="4279784" y="1340768"/>
            <a:ext cx="4040920" cy="3024336"/>
          </a:xfrm>
          <a:prstGeom prst="rect">
            <a:avLst/>
          </a:prstGeom>
          <a:noFill/>
        </p:spPr>
      </p:pic>
      <p:sp>
        <p:nvSpPr>
          <p:cNvPr id="4" name="3 Dikdörtgen"/>
          <p:cNvSpPr/>
          <p:nvPr/>
        </p:nvSpPr>
        <p:spPr>
          <a:xfrm>
            <a:off x="4139952" y="4437112"/>
            <a:ext cx="4572000" cy="646331"/>
          </a:xfrm>
          <a:prstGeom prst="rect">
            <a:avLst/>
          </a:prstGeom>
        </p:spPr>
        <p:txBody>
          <a:bodyPr>
            <a:spAutoFit/>
          </a:bodyPr>
          <a:lstStyle/>
          <a:p>
            <a:r>
              <a:rPr lang="tr-TR" i="1" dirty="0" smtClean="0"/>
              <a:t>Solda sarılmış fırçalar, ortada at kılları ve misina, sağda gül dalları</a:t>
            </a:r>
            <a:endParaRPr lang="tr-TR" dirty="0"/>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412776"/>
            <a:ext cx="4752528" cy="3960440"/>
          </a:xfrm>
        </p:spPr>
        <p:txBody>
          <a:bodyPr>
            <a:normAutofit fontScale="92500" lnSpcReduction="10000"/>
          </a:bodyPr>
          <a:lstStyle/>
          <a:p>
            <a:r>
              <a:rPr lang="tr-TR" sz="2200" b="1" dirty="0" smtClean="0">
                <a:latin typeface="+mj-lt"/>
              </a:rPr>
              <a:t>4. TEKNE:</a:t>
            </a:r>
            <a:r>
              <a:rPr lang="tr-TR" dirty="0" smtClean="0"/>
              <a:t/>
            </a:r>
            <a:br>
              <a:rPr lang="tr-TR" dirty="0" smtClean="0"/>
            </a:br>
            <a:r>
              <a:rPr lang="tr-TR" dirty="0" smtClean="0">
                <a:latin typeface="+mj-lt"/>
              </a:rPr>
              <a:t>Ebru yapılacak olan kağıt boyundan bir kaç santimetre daha büyük (kağıt ıslanınca şiştiği için bu gerekli), tahta veya herhangi bir metalden yapılmış 4 - 6 cm derinliğinde kaplar kullanılır.</a:t>
            </a:r>
          </a:p>
          <a:p>
            <a:r>
              <a:rPr lang="es-ES" sz="2400" b="1" dirty="0" smtClean="0">
                <a:latin typeface="+mj-lt"/>
              </a:rPr>
              <a:t>5. SU:</a:t>
            </a:r>
            <a:r>
              <a:rPr lang="es-ES" b="1" dirty="0" smtClean="0"/>
              <a:t/>
            </a:r>
            <a:br>
              <a:rPr lang="es-ES" b="1" dirty="0" smtClean="0"/>
            </a:br>
            <a:r>
              <a:rPr lang="es-ES" dirty="0" smtClean="0">
                <a:latin typeface="+mj-lt"/>
              </a:rPr>
              <a:t>Sertliği olmayan su tercih edilmelidir. Damıtılmış su en idealidir.</a:t>
            </a:r>
          </a:p>
          <a:p>
            <a:endParaRPr lang="tr-TR" dirty="0"/>
          </a:p>
        </p:txBody>
      </p:sp>
      <p:pic>
        <p:nvPicPr>
          <p:cNvPr id="5123" name="Picture 3" descr="C:\Users\oce\Pictures\aDSCN0145.jpg"/>
          <p:cNvPicPr>
            <a:picLocks noChangeAspect="1" noChangeArrowheads="1"/>
          </p:cNvPicPr>
          <p:nvPr/>
        </p:nvPicPr>
        <p:blipFill>
          <a:blip r:embed="rId2" cstate="print"/>
          <a:srcRect/>
          <a:stretch>
            <a:fillRect/>
          </a:stretch>
        </p:blipFill>
        <p:spPr bwMode="auto">
          <a:xfrm>
            <a:off x="5292080" y="1988840"/>
            <a:ext cx="3529930" cy="2641897"/>
          </a:xfrm>
          <a:prstGeom prst="rect">
            <a:avLst/>
          </a:prstGeom>
          <a:noFill/>
        </p:spPr>
      </p:pic>
      <p:sp>
        <p:nvSpPr>
          <p:cNvPr id="5" name="4 Dikdörtgen"/>
          <p:cNvSpPr/>
          <p:nvPr/>
        </p:nvSpPr>
        <p:spPr>
          <a:xfrm>
            <a:off x="5292080" y="4941168"/>
            <a:ext cx="3312830" cy="369332"/>
          </a:xfrm>
          <a:prstGeom prst="rect">
            <a:avLst/>
          </a:prstGeom>
        </p:spPr>
        <p:txBody>
          <a:bodyPr wrap="none">
            <a:spAutoFit/>
          </a:bodyPr>
          <a:lstStyle/>
          <a:p>
            <a:r>
              <a:rPr lang="nn-NO" i="1" dirty="0" smtClean="0"/>
              <a:t>35 X 50 cm ebatlarında bir tekne</a:t>
            </a:r>
            <a:endParaRPr lang="tr-TR" dirty="0"/>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29600" cy="4389120"/>
          </a:xfrm>
        </p:spPr>
        <p:txBody>
          <a:bodyPr>
            <a:normAutofit/>
          </a:bodyPr>
          <a:lstStyle/>
          <a:p>
            <a:r>
              <a:rPr lang="tr-TR" sz="2200" b="1" dirty="0" smtClean="0">
                <a:latin typeface="+mj-lt"/>
              </a:rPr>
              <a:t>6. ÖD:</a:t>
            </a:r>
            <a:r>
              <a:rPr lang="tr-TR" b="1" dirty="0" smtClean="0"/>
              <a:t/>
            </a:r>
            <a:br>
              <a:rPr lang="tr-TR" b="1" dirty="0" smtClean="0"/>
            </a:br>
            <a:r>
              <a:rPr lang="tr-TR" sz="2400" dirty="0" smtClean="0">
                <a:latin typeface="+mj-lt"/>
              </a:rPr>
              <a:t>Sıvının üzerinde boyaların çökmeden yayılmasını sağlamak için yüzey aktif  sığır ödü kullanılır. En önemli malzemedir. Ebru yapan kişinin ödü ve yaptığı işi çok iyi anlaması gerekir. Öd, boyanın suyun üzerinde açılmasını sağlar. Aksi takdirde boyalar dibe çöker. Ayrıca renklerin birbirine karışmasını engeller. Boyanın kağıda yapışmasına yardımcı olur. Aynı rengin değişik tonlarının ve değişik büyüklükteki açılımların elde edilmesi yine öd sayesinde gerçekleşir. </a:t>
            </a:r>
            <a:endParaRPr lang="tr-TR" sz="2400" b="1" dirty="0" smtClean="0">
              <a:latin typeface="+mj-lt"/>
            </a:endParaRPr>
          </a:p>
          <a:p>
            <a:endParaRPr lang="tr-TR" sz="2200" dirty="0" smtClean="0">
              <a:latin typeface="+mj-lt"/>
            </a:endParaRPr>
          </a:p>
          <a:p>
            <a:endParaRPr lang="tr-TR"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340768"/>
            <a:ext cx="7632848" cy="4093428"/>
          </a:xfrm>
          <a:prstGeom prst="rect">
            <a:avLst/>
          </a:prstGeom>
        </p:spPr>
        <p:txBody>
          <a:bodyPr wrap="square">
            <a:spAutoFit/>
          </a:bodyPr>
          <a:lstStyle/>
          <a:p>
            <a:r>
              <a:rPr lang="tr-TR" sz="2200" b="1" dirty="0" smtClean="0">
                <a:latin typeface="+mj-lt"/>
              </a:rPr>
              <a:t>7. KAĞIT:</a:t>
            </a:r>
            <a:r>
              <a:rPr lang="tr-TR" b="1" dirty="0" smtClean="0"/>
              <a:t/>
            </a:r>
            <a:br>
              <a:rPr lang="tr-TR" b="1" dirty="0" smtClean="0"/>
            </a:br>
            <a:r>
              <a:rPr lang="tr-TR" sz="2400" dirty="0" smtClean="0">
                <a:latin typeface="+mj-lt"/>
              </a:rPr>
              <a:t>İdeal kağıt, el ile yapılan ve emici özelliği fazla olan asitsiz kağıttır. Zor bulunması ve pahalı oluşundan dolayı parlak veya laklı yüzeyi olmayan herhangi bir kağıt da rahatlıkla kullanılabilir.</a:t>
            </a:r>
          </a:p>
          <a:p>
            <a:endParaRPr lang="tr-TR" sz="2400" dirty="0" smtClean="0">
              <a:latin typeface="+mj-lt"/>
            </a:endParaRPr>
          </a:p>
          <a:p>
            <a:r>
              <a:rPr lang="tr-TR" sz="2200" b="1" dirty="0" smtClean="0"/>
              <a:t>8.Neft </a:t>
            </a:r>
            <a:r>
              <a:rPr lang="tr-TR" sz="1400" dirty="0" smtClean="0"/>
              <a:t/>
            </a:r>
            <a:br>
              <a:rPr lang="tr-TR" sz="1400" dirty="0" smtClean="0"/>
            </a:br>
            <a:r>
              <a:rPr lang="tr-TR" sz="2400" dirty="0" smtClean="0">
                <a:latin typeface="+mj-lt"/>
              </a:rPr>
              <a:t>Ebruda kimyasal içerikli ve petrol türevli neft kullanılmaz. Tabii olan neft kullanılır. Atılan veya serpilen boyalara üç boyutlu, küremsi şekiller verir. Genellikle serpmeli ebrularda, ya da battal ebru çalışılırken kullanılır.</a:t>
            </a:r>
            <a:endParaRPr lang="tr-TR" sz="2400" b="1" dirty="0" smtClean="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412776"/>
            <a:ext cx="5904656" cy="4824536"/>
          </a:xfrm>
        </p:spPr>
        <p:txBody>
          <a:bodyPr>
            <a:normAutofit fontScale="92500" lnSpcReduction="20000"/>
          </a:bodyPr>
          <a:lstStyle/>
          <a:p>
            <a:pPr>
              <a:buFont typeface="Arial" pitchFamily="34" charset="0"/>
              <a:buChar char="•"/>
            </a:pPr>
            <a:r>
              <a:rPr lang="tr-TR" sz="2400" b="1" dirty="0" smtClean="0">
                <a:latin typeface="+mj-lt"/>
              </a:rPr>
              <a:t>   9.MÜHRE ALETİ</a:t>
            </a:r>
            <a:r>
              <a:rPr lang="tr-TR" dirty="0" smtClean="0"/>
              <a:t/>
            </a:r>
            <a:br>
              <a:rPr lang="tr-TR" dirty="0" smtClean="0"/>
            </a:br>
            <a:r>
              <a:rPr lang="tr-TR" dirty="0" smtClean="0">
                <a:latin typeface="+mj-lt"/>
              </a:rPr>
              <a:t>Ebrulu kağıtları kuruduktan sonra, mühre denilen iki kollu el presi yardımıyla düzeltilip parlatılır. Mühre kağıdın üzerine bastırılır ve kağıdın tamamına sürtülür. Bu işleme mühürleme denir Kağıdın üstünde ince bir tabaka oluşturmuş olan ebru yapımında kullanılan sıvı böylece onun parlamasına ve korunmasına yardımcı olur. Böylece boyaların kağıttan çıkması da engellenmiş olur. Günümüzde mühre aleti bulmak neredeyse mümkün olmadığından kavanozların veya bardakların pürüzsüz kısımları yukarıda anlatıldığı gibi bu amaç için kullanılabilir</a:t>
            </a:r>
            <a:r>
              <a:rPr lang="tr-TR" dirty="0" smtClean="0"/>
              <a:t>.</a:t>
            </a:r>
          </a:p>
          <a:p>
            <a:endParaRPr lang="tr-TR" dirty="0"/>
          </a:p>
        </p:txBody>
      </p:sp>
      <p:pic>
        <p:nvPicPr>
          <p:cNvPr id="6146" name="Picture 2" descr="C:\Users\oce\Pictures\amühre.jpg"/>
          <p:cNvPicPr>
            <a:picLocks noChangeAspect="1" noChangeArrowheads="1"/>
          </p:cNvPicPr>
          <p:nvPr/>
        </p:nvPicPr>
        <p:blipFill>
          <a:blip r:embed="rId2" cstate="print"/>
          <a:srcRect/>
          <a:stretch>
            <a:fillRect/>
          </a:stretch>
        </p:blipFill>
        <p:spPr bwMode="auto">
          <a:xfrm>
            <a:off x="6084168" y="1988840"/>
            <a:ext cx="2887207" cy="2304256"/>
          </a:xfrm>
          <a:prstGeom prst="rect">
            <a:avLst/>
          </a:prstGeom>
          <a:noFill/>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653136"/>
            <a:ext cx="8305800" cy="1484784"/>
          </a:xfrm>
        </p:spPr>
        <p:txBody>
          <a:bodyPr>
            <a:noAutofit/>
          </a:bodyPr>
          <a:lstStyle/>
          <a:p>
            <a:r>
              <a:rPr lang="tr-TR" sz="2400" b="1" dirty="0" smtClean="0">
                <a:solidFill>
                  <a:schemeClr val="tx1"/>
                </a:solidFill>
              </a:rPr>
              <a:t>10-Tarak</a:t>
            </a:r>
            <a:r>
              <a:rPr lang="tr-TR" sz="2400" dirty="0" smtClean="0">
                <a:solidFill>
                  <a:schemeClr val="tx1"/>
                </a:solidFill>
              </a:rPr>
              <a:t/>
            </a:r>
            <a:br>
              <a:rPr lang="tr-TR" sz="2400" dirty="0" smtClean="0">
                <a:solidFill>
                  <a:schemeClr val="tx1"/>
                </a:solidFill>
              </a:rPr>
            </a:br>
            <a:r>
              <a:rPr lang="tr-TR" sz="2200" dirty="0" smtClean="0">
                <a:solidFill>
                  <a:schemeClr val="tx1"/>
                </a:solidFill>
              </a:rPr>
              <a:t>Taraklı ebru yapımında kullanılan malzemedir. 2, 3, 4, 5, 6, 7, 9 mm gibi değişik diş aralıklarına sahip çeşitli taraklar kullanılır. Buket tarağı gibi iki sıra halinde dizilmiş taraklar da kullanılır. Diş aralıkları için belli bir kural bulunmaz ebrucu ihtiyacına ve isteğine göre çeşitli aralıklara sahip taraklar yapabilir.</a:t>
            </a:r>
            <a:r>
              <a:rPr lang="tr-TR" sz="2400" dirty="0" smtClean="0">
                <a:solidFill>
                  <a:schemeClr val="tx1"/>
                </a:solidFill>
              </a:rPr>
              <a:t/>
            </a:r>
            <a:br>
              <a:rPr lang="tr-TR" sz="2400" dirty="0" smtClean="0">
                <a:solidFill>
                  <a:schemeClr val="tx1"/>
                </a:solidFill>
              </a:rPr>
            </a:br>
            <a:r>
              <a:rPr lang="tr-TR" sz="2400" b="1" dirty="0" smtClean="0"/>
              <a:t/>
            </a:r>
            <a:br>
              <a:rPr lang="tr-TR" sz="2400" b="1" dirty="0" smtClean="0"/>
            </a:br>
            <a:r>
              <a:rPr lang="tr-TR" sz="2400" b="1" dirty="0" smtClean="0">
                <a:solidFill>
                  <a:schemeClr val="tx1"/>
                </a:solidFill>
              </a:rPr>
              <a:t>11- Biz</a:t>
            </a:r>
            <a:r>
              <a:rPr lang="tr-TR" sz="2400" dirty="0" smtClean="0">
                <a:solidFill>
                  <a:schemeClr val="tx1"/>
                </a:solidFill>
              </a:rPr>
              <a:t/>
            </a:r>
            <a:br>
              <a:rPr lang="tr-TR" sz="2400" dirty="0" smtClean="0">
                <a:solidFill>
                  <a:schemeClr val="tx1"/>
                </a:solidFill>
              </a:rPr>
            </a:br>
            <a:r>
              <a:rPr lang="tr-TR" sz="2200" dirty="0" smtClean="0">
                <a:solidFill>
                  <a:schemeClr val="tx1"/>
                </a:solidFill>
              </a:rPr>
              <a:t>Sıvı üzerine atılan, damlatılan ya da yine bizle bırakılan boyalara şekil vermek için kullanılan çeşitli kalınlıklardaki iğnelerden, tellerden ya da çivilerden yapılan malzemelerdir. Paslanmaz özellikte olması önemlidir. Sümbül yapımında sümbül tarağı denilen özel diş dizilimine sahip taraklar kullanıldığı gibi, 10-15 bizin birbirine bağlanmasıyla da sümbül için gereken boyalar zemin üzerine koyulabilir.</a:t>
            </a:r>
            <a:r>
              <a:rPr lang="tr-TR" sz="2400" dirty="0" smtClean="0"/>
              <a:t/>
            </a:r>
            <a:br>
              <a:rPr lang="tr-TR" sz="2400" dirty="0" smtClean="0"/>
            </a:br>
            <a:endParaRPr lang="tr-TR" sz="2400" dirty="0"/>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124744"/>
            <a:ext cx="2674640" cy="3456384"/>
          </a:xfrm>
        </p:spPr>
        <p:txBody>
          <a:bodyPr>
            <a:normAutofit/>
          </a:bodyPr>
          <a:lstStyle/>
          <a:p>
            <a:r>
              <a:rPr lang="tr-TR" sz="2200" i="1" dirty="0" smtClean="0">
                <a:solidFill>
                  <a:schemeClr val="tx1"/>
                </a:solidFill>
              </a:rPr>
              <a:t>Soldan sağa buket tarağı, 0,7 </a:t>
            </a:r>
            <a:r>
              <a:rPr lang="tr-TR" sz="2200" i="1" dirty="0" err="1" smtClean="0">
                <a:solidFill>
                  <a:schemeClr val="tx1"/>
                </a:solidFill>
              </a:rPr>
              <a:t>mm'lik</a:t>
            </a:r>
            <a:r>
              <a:rPr lang="tr-TR" sz="2200" i="1" dirty="0" smtClean="0">
                <a:solidFill>
                  <a:schemeClr val="tx1"/>
                </a:solidFill>
              </a:rPr>
              <a:t> tarak, gelgit tarağı, sağ üste küçük taraklar, sağda sümbül bizleri, altta çeşitli kalınlıklarda bizler</a:t>
            </a:r>
            <a:endParaRPr lang="tr-TR" sz="2200" dirty="0">
              <a:solidFill>
                <a:schemeClr val="tx1"/>
              </a:solidFill>
            </a:endParaRPr>
          </a:p>
        </p:txBody>
      </p:sp>
      <p:pic>
        <p:nvPicPr>
          <p:cNvPr id="4" name="3 İçerik Yer Tutucusu" descr="atarak_biz.jpg"/>
          <p:cNvPicPr>
            <a:picLocks noGrp="1" noChangeAspect="1"/>
          </p:cNvPicPr>
          <p:nvPr>
            <p:ph idx="1"/>
          </p:nvPr>
        </p:nvPicPr>
        <p:blipFill>
          <a:blip r:embed="rId2" cstate="print"/>
          <a:stretch>
            <a:fillRect/>
          </a:stretch>
        </p:blipFill>
        <p:spPr>
          <a:xfrm>
            <a:off x="3852319" y="908720"/>
            <a:ext cx="5291681" cy="4176464"/>
          </a:xfrm>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836712"/>
            <a:ext cx="8172400" cy="4524315"/>
          </a:xfrm>
          <a:prstGeom prst="rect">
            <a:avLst/>
          </a:prstGeom>
        </p:spPr>
        <p:txBody>
          <a:bodyPr wrap="square">
            <a:spAutoFit/>
          </a:bodyPr>
          <a:lstStyle/>
          <a:p>
            <a:r>
              <a:rPr lang="tr-TR" sz="2400" dirty="0" smtClean="0">
                <a:latin typeface="+mj-lt"/>
              </a:rPr>
              <a:t>Ebrunun bir çok tanımı da vardır:</a:t>
            </a:r>
          </a:p>
          <a:p>
            <a:r>
              <a:rPr lang="tr-TR" sz="2400" dirty="0" smtClean="0">
                <a:latin typeface="+mj-lt"/>
              </a:rPr>
              <a:t>Ebru, kitre veya benzeri maddelerle yoğunluğu arttırılmış su üzerine özel fırçalar yardımıyla boyaların serpilip orada meydana gelen desenlerin kağıda alınmasıyla elde edilen bir sanat eseridir. </a:t>
            </a:r>
            <a:endParaRPr lang="tr-TR" sz="2400" dirty="0" smtClean="0">
              <a:latin typeface="+mj-lt"/>
              <a:cs typeface="Times New Roman" pitchFamily="18" charset="0"/>
            </a:endParaRPr>
          </a:p>
          <a:p>
            <a:r>
              <a:rPr lang="tr-TR" sz="2400" dirty="0" smtClean="0">
                <a:latin typeface="+mj-lt"/>
              </a:rPr>
              <a:t>Ebru denilen renk mermer damarlı granit, hareli çeşitli desenli veya çiçekli kağıtlar, eskiden cilt ve defterlerin iç kapaklarını süslemek, hattatların levhalarında fon olarak kullanılmak üzere yapılırdı.</a:t>
            </a:r>
          </a:p>
          <a:p>
            <a:r>
              <a:rPr lang="tr-TR" sz="2400" dirty="0" smtClean="0">
                <a:latin typeface="+mj-lt"/>
              </a:rPr>
              <a:t>Ebru, uyumlu renkler dünyasının göze hoş gelen harika eserlerini bize sunması yanında, fiziğin ve kimyanın kanunlarının uygulandığı bir sanat olarak karşımıza çıkmaktadır.</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980728"/>
            <a:ext cx="8305800" cy="792088"/>
          </a:xfrm>
        </p:spPr>
        <p:txBody>
          <a:bodyPr>
            <a:noAutofit/>
          </a:bodyPr>
          <a:lstStyle/>
          <a:p>
            <a:r>
              <a:rPr lang="tr-TR" sz="3200" b="1" dirty="0" smtClean="0"/>
              <a:t>Sıvının Hazırlanmasında Kullanılan Malzemeler</a:t>
            </a:r>
            <a:br>
              <a:rPr lang="tr-TR" sz="3200" b="1" dirty="0" smtClean="0"/>
            </a:br>
            <a:endParaRPr lang="tr-TR" sz="3200" b="1" dirty="0"/>
          </a:p>
        </p:txBody>
      </p:sp>
      <p:sp>
        <p:nvSpPr>
          <p:cNvPr id="3" name="2 Dikdörtgen"/>
          <p:cNvSpPr/>
          <p:nvPr/>
        </p:nvSpPr>
        <p:spPr>
          <a:xfrm>
            <a:off x="467544" y="1556792"/>
            <a:ext cx="7992888" cy="5816977"/>
          </a:xfrm>
          <a:prstGeom prst="rect">
            <a:avLst/>
          </a:prstGeom>
        </p:spPr>
        <p:txBody>
          <a:bodyPr wrap="square">
            <a:spAutoFit/>
          </a:bodyPr>
          <a:lstStyle/>
          <a:p>
            <a:r>
              <a:rPr lang="tr-TR" dirty="0" smtClean="0"/>
              <a:t>  </a:t>
            </a:r>
            <a:r>
              <a:rPr lang="tr-TR" sz="2400" dirty="0" smtClean="0">
                <a:latin typeface="+mj-lt"/>
              </a:rPr>
              <a:t>Üstüne boya serpilecek suya yapışkan bir koyuluk (lüzucet) vermek için 45-50 değişik malzemeden biri kullanılabilir. En çok kullanılan malzemeler kitre ve deniz kadayıfıdır. Kitre Anadolu'da yetişen muhtelif Geven (</a:t>
            </a:r>
            <a:r>
              <a:rPr lang="tr-TR" sz="2400" dirty="0" err="1" smtClean="0">
                <a:latin typeface="+mj-lt"/>
              </a:rPr>
              <a:t>Astragalus</a:t>
            </a:r>
            <a:r>
              <a:rPr lang="tr-TR" sz="2400" dirty="0" smtClean="0">
                <a:latin typeface="+mj-lt"/>
              </a:rPr>
              <a:t>) çeşitlerinin gövdelerinden sızan ve havayla temas edince katılaşan beyaz veya krem renkli plaka veya şeritler halinde bulunan yapışkanlık özelliği zayıf bir zamk çeşididir. Ebruculukta plaka halinde olanları ve beyaz renklileri tercih edilir. Deniz kadayıfı (</a:t>
            </a:r>
            <a:r>
              <a:rPr lang="tr-TR" sz="2400" dirty="0" err="1" smtClean="0">
                <a:latin typeface="+mj-lt"/>
              </a:rPr>
              <a:t>karegen</a:t>
            </a:r>
            <a:r>
              <a:rPr lang="tr-TR" sz="2400" dirty="0" smtClean="0">
                <a:latin typeface="+mj-lt"/>
              </a:rPr>
              <a:t>)  bir yosun çeşididir. Kitrenin hazırlanması deniz kadayıfına göre daha zahmetlidir ve daha uzun zaman alır. Suyla karıştırılan kitre kalitesine ve cinsine göre yaklaşık 5-7 gün dinlenmeye ve bu süre içinde yoğrulup karıştırılmaya ihtiyaç duyar. Deniz kadayıfı ise bir günlük dinlenme sonunda iyi netice verir.</a:t>
            </a:r>
            <a:endParaRPr lang="tr-TR" sz="2400" b="1" dirty="0" smtClean="0">
              <a:latin typeface="+mj-lt"/>
            </a:endParaRPr>
          </a:p>
          <a:p>
            <a:endParaRPr lang="tr-TR" b="1" dirty="0" smtClean="0"/>
          </a:p>
          <a:p>
            <a:endParaRPr lang="tr-TR" b="1" dirty="0"/>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365104"/>
            <a:ext cx="8305800" cy="1143000"/>
          </a:xfrm>
        </p:spPr>
        <p:txBody>
          <a:bodyPr>
            <a:normAutofit fontScale="90000"/>
          </a:bodyPr>
          <a:lstStyle/>
          <a:p>
            <a:r>
              <a:rPr lang="tr-TR" sz="2400" dirty="0" smtClean="0">
                <a:solidFill>
                  <a:schemeClr val="tx1"/>
                </a:solidFill>
              </a:rPr>
              <a:t> </a:t>
            </a:r>
            <a:r>
              <a:rPr lang="tr-TR" sz="2700" dirty="0" smtClean="0">
                <a:solidFill>
                  <a:schemeClr val="tx1"/>
                </a:solidFill>
              </a:rPr>
              <a:t>Her iki malzeme de hazırlandıktan sonra tülbentten süzülmeli ve son su ayarları teknede yapılmalıdır. Boyalar kitre üzerinde, deniz kadayıfına göre 8-10 misli daha fazla öde ihtiyaç duyarlar. Deniz kadayıfı ebruculuk bizden Avrupa'ya geçtikten sonra daha çok oralarda kullanılmış ve hazırlanması daha az zahmetli olduğu için kitreye tercih edilmiştir.Bu iki malzeme dışında ketentohumu, salep, ayva çekirdeği, </a:t>
            </a:r>
            <a:r>
              <a:rPr lang="tr-TR" sz="2700" dirty="0" err="1" smtClean="0">
                <a:solidFill>
                  <a:schemeClr val="tx1"/>
                </a:solidFill>
              </a:rPr>
              <a:t>hilbe</a:t>
            </a:r>
            <a:r>
              <a:rPr lang="tr-TR" sz="2700" dirty="0" smtClean="0">
                <a:solidFill>
                  <a:schemeClr val="tx1"/>
                </a:solidFill>
              </a:rPr>
              <a:t> (</a:t>
            </a:r>
            <a:r>
              <a:rPr lang="tr-TR" sz="2700" dirty="0" err="1" smtClean="0">
                <a:solidFill>
                  <a:schemeClr val="tx1"/>
                </a:solidFill>
              </a:rPr>
              <a:t>boytohumu</a:t>
            </a:r>
            <a:r>
              <a:rPr lang="tr-TR" sz="2700" dirty="0" smtClean="0">
                <a:solidFill>
                  <a:schemeClr val="tx1"/>
                </a:solidFill>
              </a:rPr>
              <a:t>), nişasta gibi değişik malzemeler de kullanılabilir. Her birinin verdiği sonucun kalitesi bir diğerinden farklıdır</a:t>
            </a:r>
            <a:r>
              <a:rPr lang="tr-TR" sz="2400" dirty="0" smtClean="0">
                <a:solidFill>
                  <a:schemeClr val="tx1"/>
                </a:solidFill>
              </a:rPr>
              <a:t>.</a:t>
            </a:r>
            <a:r>
              <a:rPr lang="tr-TR" b="1" dirty="0" smtClean="0"/>
              <a:t/>
            </a:r>
            <a:br>
              <a:rPr lang="tr-TR" b="1" dirty="0" smtClean="0"/>
            </a:br>
            <a:endParaRPr lang="tr-TR" dirty="0"/>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196752"/>
            <a:ext cx="2818656" cy="3877040"/>
          </a:xfrm>
        </p:spPr>
        <p:txBody>
          <a:bodyPr>
            <a:normAutofit/>
          </a:bodyPr>
          <a:lstStyle/>
          <a:p>
            <a:r>
              <a:rPr lang="tr-TR" sz="2200" i="1" dirty="0" smtClean="0">
                <a:solidFill>
                  <a:schemeClr val="tx1"/>
                </a:solidFill>
              </a:rPr>
              <a:t>Sıvının hazırlanmasında kullanılan malzemelerden, solda kitre, sağda kullanıma hazır deniz kadayıfı, kavanozda ve açıkta deniz kadayıfının denizdeki yosun formu</a:t>
            </a:r>
            <a:endParaRPr lang="tr-TR" sz="2200" dirty="0">
              <a:solidFill>
                <a:schemeClr val="tx1"/>
              </a:solidFill>
            </a:endParaRPr>
          </a:p>
        </p:txBody>
      </p:sp>
      <p:pic>
        <p:nvPicPr>
          <p:cNvPr id="4" name="3 İçerik Yer Tutucusu" descr="asıvı_malzemesi.jpg"/>
          <p:cNvPicPr>
            <a:picLocks noGrp="1" noChangeAspect="1"/>
          </p:cNvPicPr>
          <p:nvPr>
            <p:ph idx="1"/>
          </p:nvPr>
        </p:nvPicPr>
        <p:blipFill>
          <a:blip r:embed="rId2" cstate="print"/>
          <a:stretch>
            <a:fillRect/>
          </a:stretch>
        </p:blipFill>
        <p:spPr>
          <a:xfrm>
            <a:off x="3452015" y="1412776"/>
            <a:ext cx="5691985" cy="4260039"/>
          </a:xfrm>
        </p:spPr>
      </p:pic>
    </p:spTree>
  </p:cSld>
  <p:clrMapOvr>
    <a:masterClrMapping/>
  </p:clrMapOvr>
  <p:transition>
    <p:wedg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buFont typeface="Wingdings" pitchFamily="2" charset="2"/>
              <a:buChar char="v"/>
            </a:pPr>
            <a:r>
              <a:rPr lang="tr-TR" dirty="0" smtClean="0"/>
              <a:t>EBRU ÇEŞİTLERİ</a:t>
            </a:r>
            <a:endParaRPr lang="tr-TR" dirty="0"/>
          </a:p>
        </p:txBody>
      </p:sp>
      <p:sp>
        <p:nvSpPr>
          <p:cNvPr id="3" name="2 İçerik Yer Tutucusu"/>
          <p:cNvSpPr>
            <a:spLocks noGrp="1"/>
          </p:cNvSpPr>
          <p:nvPr>
            <p:ph idx="1"/>
          </p:nvPr>
        </p:nvSpPr>
        <p:spPr/>
        <p:txBody>
          <a:bodyPr>
            <a:normAutofit lnSpcReduction="10000"/>
          </a:bodyPr>
          <a:lstStyle/>
          <a:p>
            <a:r>
              <a:rPr lang="tr-TR" sz="2400" b="1" dirty="0" smtClean="0">
                <a:latin typeface="+mj-lt"/>
              </a:rPr>
              <a:t>A. GELENEKLİ EBRU</a:t>
            </a:r>
            <a:endParaRPr lang="tr-TR" sz="2400" dirty="0" smtClean="0"/>
          </a:p>
          <a:p>
            <a:r>
              <a:rPr lang="tr-TR" sz="2400" dirty="0" smtClean="0">
                <a:latin typeface="+mj-lt"/>
              </a:rPr>
              <a:t>Ebrunun bilinen tarihi içinde, yetişmiş ustalar tarafından sıkça kullanılan desen çeşitleridir</a:t>
            </a:r>
            <a:r>
              <a:rPr lang="tr-TR" sz="2200" dirty="0" smtClean="0">
                <a:latin typeface="+mj-lt"/>
              </a:rPr>
              <a:t>. </a:t>
            </a:r>
          </a:p>
          <a:p>
            <a:r>
              <a:rPr lang="tr-TR" sz="2200" b="1" dirty="0" smtClean="0">
                <a:latin typeface="+mj-lt"/>
              </a:rPr>
              <a:t>1. Battal Ebru</a:t>
            </a:r>
            <a:r>
              <a:rPr lang="tr-TR" dirty="0" smtClean="0"/>
              <a:t/>
            </a:r>
            <a:br>
              <a:rPr lang="tr-TR" dirty="0" smtClean="0"/>
            </a:br>
            <a:r>
              <a:rPr lang="tr-TR" sz="2400" dirty="0" smtClean="0">
                <a:latin typeface="+mj-lt"/>
              </a:rPr>
              <a:t>Battal Ebru Ebrunun bilinen en eski tarzıdır. Diğer bütün desenler, battal deseninden çıkar. Bu desene kısaca ebrunun anası ya da atası diyebiliriz.Tekne üstüne serpilen boyalara hiçbir müdahalede bulunulmadan yapılan tek ebru çeşididir. Boyayı attıktan sonra hiçbir işlem yapılmadığı için, yapılacak ebru, bir noktadan sonra ebrucunun iradesi dışında teşekkül eder. </a:t>
            </a:r>
            <a:r>
              <a:rPr lang="tr-TR" sz="2400" dirty="0" smtClean="0">
                <a:solidFill>
                  <a:srgbClr val="FF0000"/>
                </a:solidFill>
                <a:latin typeface="+mj-lt"/>
              </a:rPr>
              <a:t>Bu tarz “külli irade”nin “</a:t>
            </a:r>
            <a:r>
              <a:rPr lang="tr-TR" sz="2400" dirty="0" err="1" smtClean="0">
                <a:solidFill>
                  <a:srgbClr val="FF0000"/>
                </a:solidFill>
                <a:latin typeface="+mj-lt"/>
              </a:rPr>
              <a:t>cüz’î</a:t>
            </a:r>
            <a:r>
              <a:rPr lang="tr-TR" sz="2400" dirty="0" smtClean="0">
                <a:solidFill>
                  <a:srgbClr val="FF0000"/>
                </a:solidFill>
                <a:latin typeface="+mj-lt"/>
              </a:rPr>
              <a:t> irade” üzerinde tecellisine çok uygun bir örnek olarak kabul edilmektedir.</a:t>
            </a:r>
            <a:endParaRPr lang="tr-TR" sz="2400" dirty="0">
              <a:solidFill>
                <a:srgbClr val="FF0000"/>
              </a:solidFill>
              <a:latin typeface="+mj-lt"/>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oce\Pictures\aSDC1517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77072"/>
            <a:ext cx="8305800" cy="1143000"/>
          </a:xfrm>
        </p:spPr>
        <p:txBody>
          <a:bodyPr>
            <a:normAutofit fontScale="90000"/>
          </a:bodyPr>
          <a:lstStyle/>
          <a:p>
            <a:r>
              <a:rPr lang="tr-TR" sz="2400" dirty="0" smtClean="0">
                <a:solidFill>
                  <a:schemeClr val="tx1"/>
                </a:solidFill>
              </a:rPr>
              <a:t>En zor ebru çeşididir. Boyaların sadece fırça yardımıyla kitre üzerine serpilmesiyle oluşturulan ve iğne ya da tarak gibi herhangi bir şeyle müdahale edilmeden yapılan mermer desenli ebrudur.Bütün ebruların yapımında ilk işlem battal ebrudur. Ebruculuğun bütün ustalığı yaptığı battal ebrulardan belli olur. Çünkü ardı ardına atılan boyaların öd ayarları doğru yapılmazsa  kitre üzerinde boyalar akar ve birbirine karışır. Bir ebru öğrencisi sabırla 1-1,5sene yılmadan battal çalışmalıdır. Battal ve battal çeşitleri yan kağıdı olarak veya levha kenarlarında dış pervaz (çerçeve) olarak kullanılır. Battal, üzerine yapılacak müdahaleli ebruların hepsine zemin görevi yapmaktadır.</a:t>
            </a:r>
            <a:br>
              <a:rPr lang="tr-TR" sz="2400" dirty="0" smtClean="0">
                <a:solidFill>
                  <a:schemeClr val="tx1"/>
                </a:solidFill>
              </a:rPr>
            </a:br>
            <a:endParaRPr lang="tr-TR" sz="24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ce\Pictures\ingeborg borjeson battal.jpg"/>
          <p:cNvPicPr>
            <a:picLocks noChangeAspect="1" noChangeArrowheads="1"/>
          </p:cNvPicPr>
          <p:nvPr/>
        </p:nvPicPr>
        <p:blipFill>
          <a:blip r:embed="rId2" cstate="print"/>
          <a:srcRect/>
          <a:stretch>
            <a:fillRect/>
          </a:stretch>
        </p:blipFill>
        <p:spPr bwMode="auto">
          <a:xfrm>
            <a:off x="0" y="0"/>
            <a:ext cx="9162006" cy="6858000"/>
          </a:xfrm>
          <a:prstGeom prst="rect">
            <a:avLst/>
          </a:prstGeom>
          <a:noFill/>
        </p:spPr>
      </p:pic>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2204864"/>
            <a:ext cx="8820472" cy="5970865"/>
          </a:xfrm>
          <a:prstGeom prst="rect">
            <a:avLst/>
          </a:prstGeom>
        </p:spPr>
        <p:txBody>
          <a:bodyPr wrap="square">
            <a:spAutoFit/>
          </a:bodyPr>
          <a:lstStyle/>
          <a:p>
            <a:pPr>
              <a:buFont typeface="Wingdings" pitchFamily="2" charset="2"/>
              <a:buChar char="Ø"/>
            </a:pPr>
            <a:r>
              <a:rPr lang="tr-TR" sz="2200" dirty="0" smtClean="0">
                <a:latin typeface="+mj-lt"/>
              </a:rPr>
              <a:t> </a:t>
            </a:r>
            <a:r>
              <a:rPr lang="tr-TR" sz="2200" b="1" dirty="0" smtClean="0">
                <a:latin typeface="+mj-lt"/>
              </a:rPr>
              <a:t>TARZI-I KADÎM</a:t>
            </a:r>
            <a:r>
              <a:rPr lang="tr-TR" dirty="0" smtClean="0"/>
              <a:t/>
            </a:r>
            <a:br>
              <a:rPr lang="tr-TR" dirty="0" smtClean="0"/>
            </a:br>
            <a:r>
              <a:rPr lang="tr-TR" sz="2400" dirty="0" smtClean="0">
                <a:latin typeface="+mj-lt"/>
              </a:rPr>
              <a:t>Merhum Mustafa Düzgünman’ın geliştirdiği bir ebru tarzıdır. Önce battal döşenmiş bir desen üzerine, mümkün olduğunca açık bir renkten iri damlalar halinde bir renk atılır. Daha sonra, bunun üzerine, yine uygun bir renkte çok küçük, 2-3 mm hatta bazen 1 mm çapında serpme ebru yapılır. </a:t>
            </a:r>
          </a:p>
          <a:p>
            <a:pPr>
              <a:buFont typeface="Wingdings" pitchFamily="2" charset="2"/>
              <a:buChar char="Ø"/>
            </a:pPr>
            <a:endParaRPr lang="tr-TR" sz="2400" dirty="0" smtClean="0">
              <a:latin typeface="+mj-lt"/>
            </a:endParaRP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6" name="1 Başlık"/>
          <p:cNvSpPr txBox="1">
            <a:spLocks/>
          </p:cNvSpPr>
          <p:nvPr/>
        </p:nvSpPr>
        <p:spPr>
          <a:xfrm>
            <a:off x="251520" y="4221088"/>
            <a:ext cx="8208912" cy="1728192"/>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tabLst/>
              <a:defRPr/>
            </a:pPr>
            <a:r>
              <a:rPr kumimoji="0" lang="tr-TR" sz="2400" b="0" i="0" u="none" strike="noStrike" kern="1200" cap="none" spc="0" normalizeH="0" baseline="0" noProof="0" dirty="0" smtClean="0">
                <a:ln>
                  <a:noFill/>
                </a:ln>
                <a:solidFill>
                  <a:schemeClr val="tx2"/>
                </a:solidFill>
                <a:effectLst/>
                <a:uLnTx/>
                <a:uFillTx/>
                <a:latin typeface="+mj-lt"/>
                <a:ea typeface="+mj-ea"/>
                <a:cs typeface="+mj-cs"/>
              </a:rPr>
              <a:t/>
            </a:r>
            <a:br>
              <a:rPr kumimoji="0" lang="tr-TR" sz="2400" b="0" i="0" u="none" strike="noStrike" kern="1200" cap="none" spc="0" normalizeH="0" baseline="0" noProof="0" dirty="0" smtClean="0">
                <a:ln>
                  <a:noFill/>
                </a:ln>
                <a:solidFill>
                  <a:schemeClr val="tx2"/>
                </a:solidFill>
                <a:effectLst/>
                <a:uLnTx/>
                <a:uFillTx/>
                <a:latin typeface="+mj-lt"/>
                <a:ea typeface="+mj-ea"/>
                <a:cs typeface="+mj-cs"/>
              </a:rPr>
            </a:br>
            <a:endParaRPr kumimoji="0" lang="tr-TR"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6 Dikdörtgen"/>
          <p:cNvSpPr/>
          <p:nvPr/>
        </p:nvSpPr>
        <p:spPr>
          <a:xfrm>
            <a:off x="539552" y="1268760"/>
            <a:ext cx="3456384" cy="461665"/>
          </a:xfrm>
          <a:prstGeom prst="rect">
            <a:avLst/>
          </a:prstGeom>
        </p:spPr>
        <p:txBody>
          <a:bodyPr wrap="square">
            <a:spAutoFit/>
          </a:bodyPr>
          <a:lstStyle/>
          <a:p>
            <a:r>
              <a:rPr lang="tr-TR" sz="2400" dirty="0" smtClean="0">
                <a:latin typeface="+mj-lt"/>
              </a:rPr>
              <a:t> Battal Ebru Çeşitleri:</a:t>
            </a:r>
            <a:endParaRPr lang="tr-TR" sz="2400" dirty="0">
              <a:latin typeface="+mj-lt"/>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pic>
        <p:nvPicPr>
          <p:cNvPr id="3074" name="Picture 2" descr="C:\Users\oce\Pictures\BATTAL.jpg"/>
          <p:cNvPicPr>
            <a:picLocks noChangeAspect="1" noChangeArrowheads="1"/>
          </p:cNvPicPr>
          <p:nvPr/>
        </p:nvPicPr>
        <p:blipFill>
          <a:blip r:embed="rId2" cstate="print"/>
          <a:srcRect/>
          <a:stretch>
            <a:fillRect/>
          </a:stretch>
        </p:blipFill>
        <p:spPr bwMode="auto">
          <a:xfrm>
            <a:off x="-1" y="0"/>
            <a:ext cx="9401843"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6792"/>
            <a:ext cx="8305800" cy="1584176"/>
          </a:xfrm>
        </p:spPr>
        <p:txBody>
          <a:bodyPr>
            <a:normAutofit/>
          </a:bodyPr>
          <a:lstStyle/>
          <a:p>
            <a:pPr>
              <a:buFont typeface="Wingdings" pitchFamily="2" charset="2"/>
              <a:buChar char="Ø"/>
            </a:pPr>
            <a:r>
              <a:rPr lang="tr-TR" sz="2400" b="1" dirty="0" smtClean="0">
                <a:solidFill>
                  <a:schemeClr val="tx1"/>
                </a:solidFill>
              </a:rPr>
              <a:t>NEFTLİ BATTAL</a:t>
            </a:r>
            <a:r>
              <a:rPr lang="tr-TR" sz="2000" dirty="0" smtClean="0">
                <a:solidFill>
                  <a:schemeClr val="tx1"/>
                </a:solidFill>
              </a:rPr>
              <a:t/>
            </a:r>
            <a:br>
              <a:rPr lang="tr-TR" sz="2000" dirty="0" smtClean="0">
                <a:solidFill>
                  <a:schemeClr val="tx1"/>
                </a:solidFill>
              </a:rPr>
            </a:br>
            <a:r>
              <a:rPr lang="tr-TR" sz="2400" dirty="0" smtClean="0">
                <a:solidFill>
                  <a:schemeClr val="tx1"/>
                </a:solidFill>
              </a:rPr>
              <a:t>Battal döşenmiş bir zemin üzerine içine birkaç damla neft katılmış boya serpilerek elde edilir. Hareli görünüm verir.</a:t>
            </a:r>
            <a:endParaRPr lang="tr-T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ce\Pictures\aPA072526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ce\Pictures\neftlibattalebru.jpg"/>
          <p:cNvPicPr>
            <a:picLocks noChangeAspect="1" noChangeArrowheads="1"/>
          </p:cNvPicPr>
          <p:nvPr/>
        </p:nvPicPr>
        <p:blipFill>
          <a:blip r:embed="rId2" cstate="print"/>
          <a:srcRect/>
          <a:stretch>
            <a:fillRect/>
          </a:stretch>
        </p:blipFill>
        <p:spPr bwMode="auto">
          <a:xfrm>
            <a:off x="0" y="1"/>
            <a:ext cx="9525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268760"/>
            <a:ext cx="8280920" cy="3631763"/>
          </a:xfrm>
          <a:prstGeom prst="rect">
            <a:avLst/>
          </a:prstGeom>
        </p:spPr>
        <p:txBody>
          <a:bodyPr wrap="square">
            <a:spAutoFit/>
          </a:bodyPr>
          <a:lstStyle/>
          <a:p>
            <a:pPr>
              <a:buFont typeface="Wingdings" pitchFamily="2" charset="2"/>
              <a:buChar char="Ø"/>
            </a:pPr>
            <a:r>
              <a:rPr lang="tr-TR" sz="2400" b="1" dirty="0" smtClean="0">
                <a:latin typeface="+mj-lt"/>
              </a:rPr>
              <a:t>SERPMELİ BATTAL</a:t>
            </a:r>
            <a:r>
              <a:rPr lang="tr-TR" dirty="0" smtClean="0"/>
              <a:t/>
            </a:r>
            <a:br>
              <a:rPr lang="tr-TR" dirty="0" smtClean="0"/>
            </a:br>
            <a:r>
              <a:rPr lang="tr-TR" sz="2400" dirty="0" smtClean="0">
                <a:latin typeface="+mj-lt"/>
              </a:rPr>
              <a:t>Battal ebru yapıldıktan sonra açık renkli boya ya da neftli bir boyanın fırça kavanoza iyice sıkıldıktan sonra serpilmesiyle yapılır.</a:t>
            </a:r>
          </a:p>
          <a:p>
            <a:endParaRPr lang="tr-TR" sz="2200" dirty="0" smtClean="0">
              <a:latin typeface="+mj-lt"/>
            </a:endParaRPr>
          </a:p>
          <a:p>
            <a:endParaRPr lang="tr-TR" sz="2400" b="1" dirty="0" smtClean="0">
              <a:latin typeface="+mj-lt"/>
            </a:endParaRPr>
          </a:p>
          <a:p>
            <a:endParaRPr lang="tr-TR" sz="2200" dirty="0" smtClean="0">
              <a:latin typeface="+mj-lt"/>
            </a:endParaRPr>
          </a:p>
          <a:p>
            <a:r>
              <a:rPr lang="tr-TR" dirty="0" smtClean="0"/>
              <a:t/>
            </a:r>
            <a:br>
              <a:rPr lang="tr-TR" dirty="0" smtClean="0"/>
            </a:br>
            <a:endParaRPr lang="tr-TR" dirty="0" smtClean="0">
              <a:latin typeface="+mj-lt"/>
            </a:endParaRPr>
          </a:p>
          <a:p>
            <a:endParaRPr lang="tr-TR" dirty="0" smtClean="0">
              <a:latin typeface="+mj-lt"/>
            </a:endParaRPr>
          </a:p>
          <a:p>
            <a:endParaRPr lang="tr-TR" dirty="0" smtClean="0">
              <a:latin typeface="+mj-lt"/>
            </a:endParaRPr>
          </a:p>
          <a:p>
            <a:endParaRPr lang="tr-TR" dirty="0">
              <a:latin typeface="+mj-lt"/>
            </a:endParaRPr>
          </a:p>
        </p:txBody>
      </p:sp>
      <p:sp>
        <p:nvSpPr>
          <p:cNvPr id="3" name="2 Dikdörtgen"/>
          <p:cNvSpPr/>
          <p:nvPr/>
        </p:nvSpPr>
        <p:spPr>
          <a:xfrm>
            <a:off x="0" y="3573016"/>
            <a:ext cx="8064896" cy="923330"/>
          </a:xfrm>
          <a:prstGeom prst="rect">
            <a:avLst/>
          </a:prstGeom>
        </p:spPr>
        <p:txBody>
          <a:bodyPr wrap="square">
            <a:spAutoFit/>
          </a:bodyPr>
          <a:lstStyle/>
          <a:p>
            <a:r>
              <a:rPr lang="tr-TR" dirty="0" smtClean="0"/>
              <a:t>   </a:t>
            </a:r>
            <a:endParaRPr lang="tr-TR" dirty="0" smtClean="0">
              <a:latin typeface="+mj-lt"/>
            </a:endParaRPr>
          </a:p>
          <a:p>
            <a:endParaRPr lang="tr-TR" dirty="0" smtClean="0">
              <a:latin typeface="+mj-lt"/>
            </a:endParaRPr>
          </a:p>
          <a:p>
            <a:endParaRPr lang="tr-TR" dirty="0" smtClean="0">
              <a:latin typeface="+mj-lt"/>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oce\Pictures\serpmeligelgitbabaoğlu.jpg"/>
          <p:cNvPicPr>
            <a:picLocks noChangeAspect="1" noChangeArrowheads="1"/>
          </p:cNvPicPr>
          <p:nvPr/>
        </p:nvPicPr>
        <p:blipFill>
          <a:blip r:embed="rId2" cstate="print"/>
          <a:srcRect/>
          <a:stretch>
            <a:fillRect/>
          </a:stretch>
        </p:blipFill>
        <p:spPr bwMode="auto">
          <a:xfrm>
            <a:off x="-1" y="0"/>
            <a:ext cx="9244657"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700808"/>
            <a:ext cx="8305800" cy="1143000"/>
          </a:xfrm>
        </p:spPr>
        <p:txBody>
          <a:bodyPr>
            <a:noAutofit/>
          </a:bodyPr>
          <a:lstStyle/>
          <a:p>
            <a:pPr>
              <a:buFont typeface="Wingdings" pitchFamily="2" charset="2"/>
              <a:buChar char="Ø"/>
            </a:pPr>
            <a:r>
              <a:rPr lang="tr-TR" sz="2400" b="1" dirty="0" smtClean="0">
                <a:solidFill>
                  <a:schemeClr val="tx1"/>
                </a:solidFill>
              </a:rPr>
              <a:t>ÇOK İNCE BATTAL</a:t>
            </a:r>
            <a:br>
              <a:rPr lang="tr-TR" sz="2400" b="1" dirty="0" smtClean="0">
                <a:solidFill>
                  <a:schemeClr val="tx1"/>
                </a:solidFill>
              </a:rPr>
            </a:br>
            <a:r>
              <a:rPr lang="tr-TR" sz="2400" dirty="0" smtClean="0">
                <a:solidFill>
                  <a:schemeClr val="tx1"/>
                </a:solidFill>
              </a:rPr>
              <a:t>Bu ebru </a:t>
            </a:r>
            <a:r>
              <a:rPr lang="tr-TR" sz="2400" dirty="0" err="1" smtClean="0">
                <a:solidFill>
                  <a:schemeClr val="tx1"/>
                </a:solidFill>
              </a:rPr>
              <a:t>filit</a:t>
            </a:r>
            <a:r>
              <a:rPr lang="tr-TR" sz="2400" dirty="0" smtClean="0">
                <a:solidFill>
                  <a:schemeClr val="tx1"/>
                </a:solidFill>
              </a:rPr>
              <a:t> makinesi kullanılarak yapılır ve çok minik hareli ebrular elde edilirmiş. </a:t>
            </a:r>
            <a:br>
              <a:rPr lang="tr-TR" sz="2400" dirty="0" smtClean="0">
                <a:solidFill>
                  <a:schemeClr val="tx1"/>
                </a:solidFill>
              </a:rPr>
            </a:br>
            <a:endParaRPr lang="tr-TR" sz="24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ce\Pictures\cokincebattalebr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492896"/>
            <a:ext cx="8305800" cy="1143000"/>
          </a:xfrm>
        </p:spPr>
        <p:txBody>
          <a:bodyPr>
            <a:normAutofit fontScale="90000"/>
          </a:bodyPr>
          <a:lstStyle/>
          <a:p>
            <a:pPr>
              <a:buFont typeface="Wingdings" pitchFamily="2" charset="2"/>
              <a:buChar char="Ø"/>
            </a:pPr>
            <a:r>
              <a:rPr lang="tr-TR" sz="2800" b="1" dirty="0" smtClean="0">
                <a:solidFill>
                  <a:schemeClr val="tx1"/>
                </a:solidFill>
              </a:rPr>
              <a:t>SOMAKİ BATTAL</a:t>
            </a:r>
            <a:br>
              <a:rPr lang="tr-TR" sz="2800" b="1" dirty="0" smtClean="0">
                <a:solidFill>
                  <a:schemeClr val="tx1"/>
                </a:solidFill>
              </a:rPr>
            </a:br>
            <a:r>
              <a:rPr lang="tr-TR" sz="2800" b="1" dirty="0" smtClean="0">
                <a:solidFill>
                  <a:schemeClr val="tx1"/>
                </a:solidFill>
              </a:rPr>
              <a:t> </a:t>
            </a:r>
            <a:r>
              <a:rPr lang="tr-TR" sz="2400" dirty="0" smtClean="0">
                <a:solidFill>
                  <a:schemeClr val="tx1"/>
                </a:solidFill>
              </a:rPr>
              <a:t>Bir mermer türü olan somakiye benzediği için bu ismi almıştır. Genellikle iki renk yapılır. İkinci renge fazla miktar öd katılarak birinci rengin iyice sıkıştırılıp, damarlar haline gelmesi sağlanır. Böylece somaki mermer görünümü elde edilir.</a:t>
            </a:r>
            <a:r>
              <a:rPr lang="tr-TR" sz="2400" dirty="0" smtClean="0"/>
              <a:t/>
            </a:r>
            <a:br>
              <a:rPr lang="tr-TR" sz="2400" dirty="0" smtClean="0"/>
            </a:br>
            <a:endParaRPr lang="tr-TR"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ce\Pictures\somakibatt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oce\Pictures\amakas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412776"/>
            <a:ext cx="6390456" cy="738664"/>
          </a:xfrm>
          <a:prstGeom prst="rect">
            <a:avLst/>
          </a:prstGeom>
        </p:spPr>
        <p:txBody>
          <a:bodyPr wrap="square">
            <a:spAutoFit/>
          </a:bodyPr>
          <a:lstStyle/>
          <a:p>
            <a:r>
              <a:rPr lang="tr-TR" sz="2400" b="1" dirty="0" smtClean="0">
                <a:latin typeface="+mj-lt"/>
              </a:rPr>
              <a:t>2. Gelgit Ebru</a:t>
            </a:r>
            <a:r>
              <a:rPr lang="tr-TR" dirty="0" smtClean="0"/>
              <a:t/>
            </a:r>
            <a:br>
              <a:rPr lang="tr-TR" dirty="0" smtClean="0"/>
            </a:br>
            <a:endParaRPr lang="tr-TR" dirty="0"/>
          </a:p>
        </p:txBody>
      </p:sp>
      <p:sp>
        <p:nvSpPr>
          <p:cNvPr id="3" name="2 Dikdörtgen"/>
          <p:cNvSpPr/>
          <p:nvPr/>
        </p:nvSpPr>
        <p:spPr>
          <a:xfrm>
            <a:off x="251520" y="2060848"/>
            <a:ext cx="8352928" cy="1785104"/>
          </a:xfrm>
          <a:prstGeom prst="rect">
            <a:avLst/>
          </a:prstGeom>
        </p:spPr>
        <p:txBody>
          <a:bodyPr wrap="square">
            <a:spAutoFit/>
          </a:bodyPr>
          <a:lstStyle/>
          <a:p>
            <a:r>
              <a:rPr lang="tr-TR" sz="2200" dirty="0" smtClean="0">
                <a:latin typeface="+mj-lt"/>
              </a:rPr>
              <a:t>Atılan battal ebruya bir biz daldırılır ve bütün tekne, birbirine paralel hareketlerle aşağı yukarı veya sola sağa gezilir. Ortaya çıkan gelgit ebruya çizgileri dik olarak kesecek şekilde tekrar aynı gel git işlemi uygulanırsa buna da taramalı ebru denir. Taramalı ebru da bir gel git ebru çeşididir.</a:t>
            </a:r>
            <a:endParaRPr lang="tr-TR" sz="2200" dirty="0">
              <a:latin typeface="+mj-lt"/>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oce\Pictures\a_MG_6373.jpg"/>
          <p:cNvPicPr>
            <a:picLocks noChangeAspect="1" noChangeArrowheads="1"/>
          </p:cNvPicPr>
          <p:nvPr/>
        </p:nvPicPr>
        <p:blipFill>
          <a:blip r:embed="rId2" cstate="print"/>
          <a:srcRect/>
          <a:stretch>
            <a:fillRect/>
          </a:stretch>
        </p:blipFill>
        <p:spPr bwMode="auto">
          <a:xfrm>
            <a:off x="0" y="0"/>
            <a:ext cx="9194857" cy="6858000"/>
          </a:xfrm>
          <a:prstGeom prst="rect">
            <a:avLst/>
          </a:prstGeom>
          <a:noFill/>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340768"/>
            <a:ext cx="7776864" cy="3046988"/>
          </a:xfrm>
          <a:prstGeom prst="rect">
            <a:avLst/>
          </a:prstGeom>
        </p:spPr>
        <p:txBody>
          <a:bodyPr wrap="square">
            <a:spAutoFit/>
          </a:bodyPr>
          <a:lstStyle/>
          <a:p>
            <a:r>
              <a:rPr lang="tr-TR" sz="2400" dirty="0" smtClean="0">
                <a:latin typeface="+mj-lt"/>
              </a:rPr>
              <a:t>Sanatkarın, teknesinden fırçasına,kitreli suyundan, boya ve öd suyuna ve bunların işlenmesine kadar iç içe yaşadığı,desenlediği, kimyanın fizik kanunlarıyla birlikte eskilerin tabiriyle “ ince sanatın güzel bir uygulaması” dır.</a:t>
            </a:r>
          </a:p>
          <a:p>
            <a:endParaRPr lang="tr-TR" sz="2400" dirty="0" smtClean="0">
              <a:latin typeface="+mj-lt"/>
            </a:endParaRPr>
          </a:p>
          <a:p>
            <a:r>
              <a:rPr lang="tr-TR" sz="2400" dirty="0" smtClean="0">
                <a:latin typeface="+mj-lt"/>
              </a:rPr>
              <a:t>“Kağıda yapılan hare, budak ve dalga gibi çeşit çeşit süs” diye tanımlanırken, Eski Eserler Ansiklopedisinde “ kalemsiz, fırçasız, kağıt üzerine çiçek resmi yapmaktır”.</a:t>
            </a:r>
            <a:endParaRPr lang="tr-TR" sz="2400" dirty="0">
              <a:latin typeface="+mj-lt"/>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oce\Pictures\P2033089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700808"/>
            <a:ext cx="7632848" cy="2154436"/>
          </a:xfrm>
          <a:prstGeom prst="rect">
            <a:avLst/>
          </a:prstGeom>
        </p:spPr>
        <p:txBody>
          <a:bodyPr wrap="square">
            <a:spAutoFit/>
          </a:bodyPr>
          <a:lstStyle/>
          <a:p>
            <a:r>
              <a:rPr lang="tr-TR" sz="2400" b="1" dirty="0" smtClean="0">
                <a:latin typeface="+mj-lt"/>
              </a:rPr>
              <a:t>3. Şal Ebrusu</a:t>
            </a:r>
            <a:r>
              <a:rPr lang="tr-TR" dirty="0" smtClean="0"/>
              <a:t/>
            </a:r>
            <a:br>
              <a:rPr lang="tr-TR" dirty="0" smtClean="0"/>
            </a:br>
            <a:r>
              <a:rPr lang="tr-TR" sz="2200" dirty="0" smtClean="0">
                <a:latin typeface="+mj-lt"/>
              </a:rPr>
              <a:t>Gelgit yapıldıktan sonra teknenin çaprazına doğru, genellikle geniş aralıklı yapılan gelgit sonucu elde edilir. Ayrıca Mustafa Düzgünman’ın yine gelgit üzerine dıştan başlayıp, ortaya doğru daireler çizerek yaptığı şal desenleri vardır. Bu çapraz çizgiler yumuşak ‘</a:t>
            </a:r>
            <a:r>
              <a:rPr lang="tr-TR" sz="2200" dirty="0" err="1" smtClean="0">
                <a:latin typeface="+mj-lt"/>
              </a:rPr>
              <a:t>S’ler</a:t>
            </a:r>
            <a:r>
              <a:rPr lang="tr-TR" sz="2200" dirty="0" smtClean="0">
                <a:latin typeface="+mj-lt"/>
              </a:rPr>
              <a:t> çizilerek de yapılabilir.</a:t>
            </a:r>
            <a:endParaRPr lang="tr-TR" sz="2200" dirty="0">
              <a:latin typeface="+mj-lt"/>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ce\Pictures\s01b.jpg"/>
          <p:cNvPicPr>
            <a:picLocks noChangeAspect="1" noChangeArrowheads="1"/>
          </p:cNvPicPr>
          <p:nvPr/>
        </p:nvPicPr>
        <p:blipFill>
          <a:blip r:embed="rId3" cstate="print"/>
          <a:srcRect/>
          <a:stretch>
            <a:fillRect/>
          </a:stretch>
        </p:blipFill>
        <p:spPr bwMode="auto">
          <a:xfrm>
            <a:off x="0" y="0"/>
            <a:ext cx="9224910" cy="6858000"/>
          </a:xfrm>
          <a:prstGeom prst="rect">
            <a:avLst/>
          </a:prstGeom>
          <a:noFill/>
        </p:spPr>
      </p:pic>
    </p:spTree>
  </p:cSld>
  <p:clrMapOvr>
    <a:masterClrMapping/>
  </p:clrMapOvr>
  <p:transition>
    <p:wipe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132856"/>
            <a:ext cx="8305800" cy="1143000"/>
          </a:xfrm>
        </p:spPr>
        <p:txBody>
          <a:bodyPr>
            <a:normAutofit fontScale="90000"/>
          </a:bodyPr>
          <a:lstStyle/>
          <a:p>
            <a:r>
              <a:rPr lang="tr-TR" sz="2700" b="1" dirty="0" smtClean="0">
                <a:solidFill>
                  <a:schemeClr val="tx1"/>
                </a:solidFill>
              </a:rPr>
              <a:t>4. Çift Baskılı Ebrular</a:t>
            </a:r>
            <a:r>
              <a:rPr lang="tr-TR" sz="2400" dirty="0" smtClean="0">
                <a:solidFill>
                  <a:schemeClr val="tx1"/>
                </a:solidFill>
              </a:rPr>
              <a:t/>
            </a:r>
            <a:br>
              <a:rPr lang="tr-TR" sz="2400" dirty="0" smtClean="0">
                <a:solidFill>
                  <a:schemeClr val="tx1"/>
                </a:solidFill>
              </a:rPr>
            </a:br>
            <a:r>
              <a:rPr lang="tr-TR" sz="2400" dirty="0" smtClean="0">
                <a:solidFill>
                  <a:schemeClr val="tx1"/>
                </a:solidFill>
              </a:rPr>
              <a:t>Ebrulanmış kağıtları kuruduktan sonra tekrar başka bir desenle ebrulayarak elde edilir. Gerektiğinde ikiden fazla desen aynı kağıda alınabilir.</a:t>
            </a:r>
            <a:br>
              <a:rPr lang="tr-TR" sz="2400" dirty="0" smtClean="0">
                <a:solidFill>
                  <a:schemeClr val="tx1"/>
                </a:solidFill>
              </a:rPr>
            </a:br>
            <a:endParaRPr lang="tr-TR" sz="2200" dirty="0">
              <a:solidFill>
                <a:schemeClr val="tx1"/>
              </a:solidFill>
            </a:endParaRPr>
          </a:p>
        </p:txBody>
      </p:sp>
    </p:spTree>
  </p:cSld>
  <p:clrMapOvr>
    <a:masterClrMapping/>
  </p:clrMapOvr>
  <p:transition>
    <p:pull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556792"/>
            <a:ext cx="7200800" cy="1815882"/>
          </a:xfrm>
          <a:prstGeom prst="rect">
            <a:avLst/>
          </a:prstGeom>
        </p:spPr>
        <p:txBody>
          <a:bodyPr wrap="square">
            <a:spAutoFit/>
          </a:bodyPr>
          <a:lstStyle/>
          <a:p>
            <a:r>
              <a:rPr lang="tr-TR" sz="2400" b="1" dirty="0" smtClean="0">
                <a:latin typeface="+mj-lt"/>
              </a:rPr>
              <a:t>5. Taraklı Ebru</a:t>
            </a:r>
            <a:r>
              <a:rPr lang="tr-TR" dirty="0" smtClean="0"/>
              <a:t/>
            </a:r>
            <a:br>
              <a:rPr lang="tr-TR" dirty="0" smtClean="0"/>
            </a:br>
            <a:r>
              <a:rPr lang="tr-TR" sz="2200" dirty="0" smtClean="0"/>
              <a:t>Battaldan sonra yapılan gelgit deseninin üzerine taraklar yardımı ile yapılan desen türüdür. Gelgit yapmadan da taraklar yardımı ile değişik desenler elde etmek mümkündür.</a:t>
            </a:r>
            <a:endParaRPr lang="tr-TR" sz="2200" dirty="0"/>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oce\Pictures\taraklı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oce\Pictures\taraklı_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564904"/>
            <a:ext cx="8305800" cy="1143000"/>
          </a:xfrm>
        </p:spPr>
        <p:txBody>
          <a:bodyPr>
            <a:normAutofit fontScale="90000"/>
          </a:bodyPr>
          <a:lstStyle/>
          <a:p>
            <a:r>
              <a:rPr lang="tr-TR" sz="2400" dirty="0" smtClean="0">
                <a:solidFill>
                  <a:schemeClr val="tx1"/>
                </a:solidFill>
              </a:rPr>
              <a:t>Git gide küçülen damlalar şeklinde atılan battal ebru üzerinde yapılır. Bizle dıştan içe doğru helezonlar çizilir. Genellikle teknenin uzun kenarı boyunca 5-6, kısa kenarı boyunca 4-5 helezon yapılır. Gel-git ebru veya taraklı ebru üzerinde de bülbül yuvası çalışılabilir. </a:t>
            </a:r>
            <a:r>
              <a:rPr lang="tr-TR" sz="2400" dirty="0" smtClean="0"/>
              <a:t/>
            </a:r>
            <a:br>
              <a:rPr lang="tr-TR" sz="2400" dirty="0" smtClean="0"/>
            </a:br>
            <a:endParaRPr lang="tr-TR" sz="2400" dirty="0"/>
          </a:p>
        </p:txBody>
      </p:sp>
      <p:sp>
        <p:nvSpPr>
          <p:cNvPr id="3" name="2 Dikdörtgen"/>
          <p:cNvSpPr/>
          <p:nvPr/>
        </p:nvSpPr>
        <p:spPr>
          <a:xfrm>
            <a:off x="467544" y="1484784"/>
            <a:ext cx="2172133" cy="461665"/>
          </a:xfrm>
          <a:prstGeom prst="rect">
            <a:avLst/>
          </a:prstGeom>
        </p:spPr>
        <p:txBody>
          <a:bodyPr wrap="none">
            <a:spAutoFit/>
          </a:bodyPr>
          <a:lstStyle/>
          <a:p>
            <a:r>
              <a:rPr lang="tr-TR" sz="2400" b="1" dirty="0" smtClean="0">
                <a:latin typeface="+mj-lt"/>
              </a:rPr>
              <a:t>6. Bülbül Yuvası</a:t>
            </a:r>
            <a:endParaRPr lang="tr-TR" sz="2400" b="1" dirty="0">
              <a:latin typeface="+mj-lt"/>
            </a:endParaRPr>
          </a:p>
        </p:txBody>
      </p:sp>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ce\Pictures\bulbul_yuvas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pull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67544" y="1412776"/>
            <a:ext cx="7776864" cy="1938992"/>
          </a:xfrm>
          <a:prstGeom prst="rect">
            <a:avLst/>
          </a:prstGeom>
        </p:spPr>
        <p:txBody>
          <a:bodyPr wrap="square">
            <a:spAutoFit/>
          </a:bodyPr>
          <a:lstStyle/>
          <a:p>
            <a:r>
              <a:rPr lang="tr-TR" sz="2400" b="1" dirty="0" smtClean="0">
                <a:latin typeface="+mj-lt"/>
              </a:rPr>
              <a:t>7. </a:t>
            </a:r>
            <a:r>
              <a:rPr lang="tr-TR" sz="2400" b="1" dirty="0" err="1" smtClean="0">
                <a:latin typeface="+mj-lt"/>
              </a:rPr>
              <a:t>Hatib</a:t>
            </a:r>
            <a:r>
              <a:rPr lang="tr-TR" sz="2400" b="1" dirty="0" smtClean="0">
                <a:latin typeface="+mj-lt"/>
              </a:rPr>
              <a:t> Ebrusu</a:t>
            </a:r>
          </a:p>
          <a:p>
            <a:r>
              <a:rPr lang="tr-TR" sz="2400" dirty="0" smtClean="0">
                <a:latin typeface="+mj-lt"/>
              </a:rPr>
              <a:t>18 yy. da Ayasofya Camii Hatibi Mehmed Efendi tarafından bulunduğu için bu ismi almıştır. Kısaca “</a:t>
            </a:r>
            <a:r>
              <a:rPr lang="tr-TR" sz="2400" dirty="0" smtClean="0">
                <a:solidFill>
                  <a:srgbClr val="FF0000"/>
                </a:solidFill>
                <a:latin typeface="+mj-lt"/>
              </a:rPr>
              <a:t>iç içe damlatılmış renklerden oluşan daireleri şekillendirmek</a:t>
            </a:r>
            <a:r>
              <a:rPr lang="tr-TR" sz="2400" dirty="0" smtClean="0">
                <a:latin typeface="+mj-lt"/>
              </a:rPr>
              <a:t> ” olarak tanımlanabilir. Çiçekli ebrunun temeli sayılırlar.</a:t>
            </a:r>
            <a:endParaRPr lang="tr-TR" sz="2400" dirty="0">
              <a:latin typeface="+mj-lt"/>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oce\Pictures\BUKET3.jpg"/>
          <p:cNvPicPr>
            <a:picLocks noChangeAspect="1" noChangeArrowheads="1"/>
          </p:cNvPicPr>
          <p:nvPr/>
        </p:nvPicPr>
        <p:blipFill>
          <a:blip r:embed="rId2" cstate="print"/>
          <a:srcRect/>
          <a:stretch>
            <a:fillRect/>
          </a:stretch>
        </p:blipFill>
        <p:spPr bwMode="auto">
          <a:xfrm>
            <a:off x="0" y="0"/>
            <a:ext cx="9144000" cy="6856823"/>
          </a:xfrm>
          <a:prstGeom prst="rect">
            <a:avLst/>
          </a:prstGeom>
          <a:noFill/>
        </p:spPr>
      </p:pic>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oce\Pictures\h05b.jpg"/>
          <p:cNvPicPr>
            <a:picLocks noChangeAspect="1" noChangeArrowheads="1"/>
          </p:cNvPicPr>
          <p:nvPr/>
        </p:nvPicPr>
        <p:blipFill>
          <a:blip r:embed="rId2" cstate="print"/>
          <a:srcRect/>
          <a:stretch>
            <a:fillRect/>
          </a:stretch>
        </p:blipFill>
        <p:spPr bwMode="auto">
          <a:xfrm>
            <a:off x="-1" y="0"/>
            <a:ext cx="9222485"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052736"/>
            <a:ext cx="4572000" cy="738664"/>
          </a:xfrm>
          <a:prstGeom prst="rect">
            <a:avLst/>
          </a:prstGeom>
        </p:spPr>
        <p:txBody>
          <a:bodyPr>
            <a:spAutoFit/>
          </a:bodyPr>
          <a:lstStyle/>
          <a:p>
            <a:r>
              <a:rPr lang="tr-TR" sz="2400" b="1" dirty="0" smtClean="0">
                <a:latin typeface="+mj-lt"/>
              </a:rPr>
              <a:t>9. </a:t>
            </a:r>
            <a:r>
              <a:rPr lang="tr-TR" sz="2400" b="1" dirty="0" err="1" smtClean="0">
                <a:latin typeface="+mj-lt"/>
              </a:rPr>
              <a:t>Akkase</a:t>
            </a:r>
            <a:r>
              <a:rPr lang="tr-TR" sz="2400" b="1" dirty="0" smtClean="0">
                <a:latin typeface="+mj-lt"/>
              </a:rPr>
              <a:t> Ebru</a:t>
            </a:r>
            <a:r>
              <a:rPr lang="tr-TR" dirty="0" smtClean="0"/>
              <a:t/>
            </a:r>
            <a:br>
              <a:rPr lang="tr-TR" dirty="0" smtClean="0"/>
            </a:br>
            <a:endParaRPr lang="tr-TR" dirty="0"/>
          </a:p>
        </p:txBody>
      </p:sp>
      <p:sp>
        <p:nvSpPr>
          <p:cNvPr id="5" name="4 Dikdörtgen"/>
          <p:cNvSpPr/>
          <p:nvPr/>
        </p:nvSpPr>
        <p:spPr>
          <a:xfrm>
            <a:off x="179512" y="1700808"/>
            <a:ext cx="7704856" cy="1107996"/>
          </a:xfrm>
          <a:prstGeom prst="rect">
            <a:avLst/>
          </a:prstGeom>
        </p:spPr>
        <p:txBody>
          <a:bodyPr wrap="square">
            <a:spAutoFit/>
          </a:bodyPr>
          <a:lstStyle/>
          <a:p>
            <a:r>
              <a:rPr lang="tr-TR" sz="2200" dirty="0" smtClean="0">
                <a:latin typeface="+mj-lt"/>
              </a:rPr>
              <a:t>Eski kitap sanatları içinde, bir kağıdın yazı yazılacak kısmının ayrı, etrafının ayrı renge boyanmasına </a:t>
            </a:r>
            <a:r>
              <a:rPr lang="tr-TR" sz="2200" dirty="0" err="1" smtClean="0">
                <a:latin typeface="+mj-lt"/>
              </a:rPr>
              <a:t>akkase</a:t>
            </a:r>
            <a:r>
              <a:rPr lang="tr-TR" sz="2200" dirty="0" smtClean="0">
                <a:latin typeface="+mj-lt"/>
              </a:rPr>
              <a:t>, böyle kağıtlara da </a:t>
            </a:r>
            <a:r>
              <a:rPr lang="tr-TR" sz="2200" dirty="0" err="1" smtClean="0">
                <a:latin typeface="+mj-lt"/>
              </a:rPr>
              <a:t>akkaseli</a:t>
            </a:r>
            <a:r>
              <a:rPr lang="tr-TR" sz="2200" dirty="0" smtClean="0">
                <a:latin typeface="+mj-lt"/>
              </a:rPr>
              <a:t> kağıt denir. Bu sanat ebruya da tatbik edilmiştir</a:t>
            </a:r>
            <a:endParaRPr lang="tr-TR" sz="2200" dirty="0">
              <a:latin typeface="+mj-lt"/>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ce\Pictures\a01b.jpg"/>
          <p:cNvPicPr>
            <a:picLocks noChangeAspect="1" noChangeArrowheads="1"/>
          </p:cNvPicPr>
          <p:nvPr/>
        </p:nvPicPr>
        <p:blipFill>
          <a:blip r:embed="rId2" cstate="print"/>
          <a:srcRect/>
          <a:stretch>
            <a:fillRect/>
          </a:stretch>
        </p:blipFill>
        <p:spPr bwMode="auto">
          <a:xfrm>
            <a:off x="0" y="0"/>
            <a:ext cx="919648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ce\Pictures\PA072527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ce\Pictures\avav.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p:wedg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844824"/>
            <a:ext cx="7632848" cy="3170099"/>
          </a:xfrm>
          <a:prstGeom prst="rect">
            <a:avLst/>
          </a:prstGeom>
        </p:spPr>
        <p:txBody>
          <a:bodyPr wrap="square">
            <a:spAutoFit/>
          </a:bodyPr>
          <a:lstStyle/>
          <a:p>
            <a:r>
              <a:rPr lang="tr-TR" sz="2400" b="1" dirty="0" smtClean="0">
                <a:latin typeface="+mj-lt"/>
              </a:rPr>
              <a:t>10. Kumlu - Kılçıklı Ebrular</a:t>
            </a:r>
            <a:r>
              <a:rPr lang="tr-TR" dirty="0" smtClean="0"/>
              <a:t/>
            </a:r>
            <a:br>
              <a:rPr lang="tr-TR" dirty="0" smtClean="0"/>
            </a:br>
            <a:r>
              <a:rPr lang="tr-TR" sz="2200" dirty="0" smtClean="0"/>
              <a:t>Tekneye atılan boyaların kuma benzer bir şekil aldığı ebru çeşididir. </a:t>
            </a:r>
          </a:p>
          <a:p>
            <a:r>
              <a:rPr lang="tr-TR" sz="2200" dirty="0" smtClean="0">
                <a:latin typeface="+mj-lt"/>
              </a:rPr>
              <a:t>Kumlu ebruların en güzeli, bitkisel esaslı olan </a:t>
            </a:r>
            <a:r>
              <a:rPr lang="tr-TR" sz="2200" dirty="0" err="1" smtClean="0">
                <a:latin typeface="+mj-lt"/>
              </a:rPr>
              <a:t>lahor</a:t>
            </a:r>
            <a:r>
              <a:rPr lang="tr-TR" sz="2200" dirty="0" smtClean="0">
                <a:latin typeface="+mj-lt"/>
              </a:rPr>
              <a:t> </a:t>
            </a:r>
            <a:r>
              <a:rPr lang="tr-TR" sz="2200" dirty="0" err="1" smtClean="0">
                <a:latin typeface="+mj-lt"/>
              </a:rPr>
              <a:t>çivitinden</a:t>
            </a:r>
            <a:r>
              <a:rPr lang="tr-TR" sz="2200" dirty="0" smtClean="0">
                <a:latin typeface="+mj-lt"/>
              </a:rPr>
              <a:t> elde edilir. Bu tarz, hattatların pervaz veya cetvel olarak çokça kullandıkları bir desendir.</a:t>
            </a:r>
          </a:p>
          <a:p>
            <a:r>
              <a:rPr lang="tr-TR" sz="2200" dirty="0" smtClean="0">
                <a:latin typeface="+mj-lt"/>
              </a:rPr>
              <a:t>Kılçıklı ebru aslında kumlu gibi ise de kumlu ebrunun kumlu noktalarının daha da irileşerek “V” şeklini ve kılçığa benzer bir şekil almasına verilen isimdir.</a:t>
            </a:r>
            <a:endParaRPr lang="tr-TR" sz="2200" dirty="0">
              <a:latin typeface="+mj-lt"/>
            </a:endParaRPr>
          </a:p>
        </p:txBody>
      </p:sp>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ce\Pictures\k01b.jpg"/>
          <p:cNvPicPr>
            <a:picLocks noChangeAspect="1" noChangeArrowheads="1"/>
          </p:cNvPicPr>
          <p:nvPr/>
        </p:nvPicPr>
        <p:blipFill>
          <a:blip r:embed="rId2" cstate="print"/>
          <a:srcRect/>
          <a:stretch>
            <a:fillRect/>
          </a:stretch>
        </p:blipFill>
        <p:spPr bwMode="auto">
          <a:xfrm>
            <a:off x="0" y="0"/>
            <a:ext cx="9264944" cy="6858000"/>
          </a:xfrm>
          <a:prstGeom prst="rect">
            <a:avLst/>
          </a:prstGeom>
          <a:noFill/>
        </p:spPr>
      </p:pic>
    </p:spTree>
  </p:cSld>
  <p:clrMapOvr>
    <a:masterClrMapping/>
  </p:clrMapOvr>
  <p:transition>
    <p:wipe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oce\Pictures\k02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ll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67544" y="1268760"/>
            <a:ext cx="8136904" cy="2154436"/>
          </a:xfrm>
          <a:prstGeom prst="rect">
            <a:avLst/>
          </a:prstGeom>
        </p:spPr>
        <p:txBody>
          <a:bodyPr wrap="square">
            <a:spAutoFit/>
          </a:bodyPr>
          <a:lstStyle/>
          <a:p>
            <a:r>
              <a:rPr lang="tr-TR" sz="2400" b="1" dirty="0" smtClean="0">
                <a:latin typeface="+mj-lt"/>
              </a:rPr>
              <a:t>11.Dalgalı Ebru</a:t>
            </a:r>
            <a:r>
              <a:rPr lang="tr-TR" dirty="0" smtClean="0">
                <a:latin typeface="+mj-lt"/>
              </a:rPr>
              <a:t/>
            </a:r>
            <a:br>
              <a:rPr lang="tr-TR" dirty="0" smtClean="0">
                <a:latin typeface="+mj-lt"/>
              </a:rPr>
            </a:br>
            <a:r>
              <a:rPr lang="tr-TR" sz="2200" dirty="0" smtClean="0">
                <a:latin typeface="+mj-lt"/>
              </a:rPr>
              <a:t>Hemen her çeşit ebru ile dalgalı ebru yapmak mümkündür. Kağıdın bir kısmı teknenin ucuna yerleştirilir ve kağıt ileri geri hareket ettirilerek teknede dalga oluşması sağlanır, bir yandan kağıdın bu hareketine devam edilir bir yandan da yavaş yavaş kağıt tekneye kapatılarak oluşan dalgalar yakalanır. </a:t>
            </a:r>
            <a:endParaRPr lang="tr-TR" sz="2200" b="1" dirty="0">
              <a:latin typeface="+mj-lt"/>
            </a:endParaRPr>
          </a:p>
        </p:txBody>
      </p:sp>
      <p:sp>
        <p:nvSpPr>
          <p:cNvPr id="4" name="3 Dikdörtgen"/>
          <p:cNvSpPr/>
          <p:nvPr/>
        </p:nvSpPr>
        <p:spPr>
          <a:xfrm>
            <a:off x="467544" y="3429000"/>
            <a:ext cx="4572000" cy="646331"/>
          </a:xfrm>
          <a:prstGeom prst="rect">
            <a:avLst/>
          </a:prstGeom>
        </p:spPr>
        <p:txBody>
          <a:bodyPr>
            <a:spAutoFit/>
          </a:bodyPr>
          <a:lstStyle/>
          <a:p>
            <a:r>
              <a:rPr lang="tr-TR" b="1" dirty="0" smtClean="0"/>
              <a:t/>
            </a:r>
            <a:br>
              <a:rPr lang="tr-TR" b="1" dirty="0" smtClean="0"/>
            </a:br>
            <a:endParaRPr lang="tr-TR" b="1" dirty="0">
              <a:latin typeface="+mj-lt"/>
            </a:endParaRP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oce\Pictures\a_MG_6520.jpg"/>
          <p:cNvPicPr>
            <a:picLocks noChangeAspect="1" noChangeArrowheads="1"/>
          </p:cNvPicPr>
          <p:nvPr/>
        </p:nvPicPr>
        <p:blipFill>
          <a:blip r:embed="rId2" cstate="print"/>
          <a:srcRect/>
          <a:stretch>
            <a:fillRect/>
          </a:stretch>
        </p:blipFill>
        <p:spPr bwMode="auto">
          <a:xfrm>
            <a:off x="0" y="0"/>
            <a:ext cx="9125272" cy="6858000"/>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ce\Pictures\images.jpg"/>
          <p:cNvPicPr>
            <a:picLocks noChangeAspect="1" noChangeArrowheads="1"/>
          </p:cNvPicPr>
          <p:nvPr/>
        </p:nvPicPr>
        <p:blipFill>
          <a:blip r:embed="rId2" cstate="print"/>
          <a:srcRect/>
          <a:stretch>
            <a:fillRect/>
          </a:stretch>
        </p:blipFill>
        <p:spPr bwMode="auto">
          <a:xfrm>
            <a:off x="0" y="0"/>
            <a:ext cx="9201570" cy="685800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oce\Pictures\P3150407.jpg"/>
          <p:cNvPicPr>
            <a:picLocks noChangeAspect="1" noChangeArrowheads="1"/>
          </p:cNvPicPr>
          <p:nvPr/>
        </p:nvPicPr>
        <p:blipFill>
          <a:blip r:embed="rId2" cstate="print"/>
          <a:srcRect/>
          <a:stretch>
            <a:fillRect/>
          </a:stretch>
        </p:blipFill>
        <p:spPr bwMode="auto">
          <a:xfrm>
            <a:off x="-1" y="2016"/>
            <a:ext cx="9146689" cy="6855984"/>
          </a:xfrm>
          <a:prstGeom prst="rect">
            <a:avLst/>
          </a:prstGeom>
          <a:noFill/>
        </p:spPr>
      </p:pic>
    </p:spTree>
  </p:cSld>
  <p:clrMapOvr>
    <a:masterClrMapping/>
  </p:clrMapOvr>
  <p:transition>
    <p:wedg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484784"/>
            <a:ext cx="8305800" cy="2799184"/>
          </a:xfrm>
        </p:spPr>
        <p:txBody>
          <a:bodyPr>
            <a:normAutofit fontScale="90000"/>
          </a:bodyPr>
          <a:lstStyle/>
          <a:p>
            <a:r>
              <a:rPr lang="tr-TR" sz="2700" b="1" dirty="0" smtClean="0">
                <a:solidFill>
                  <a:schemeClr val="tx1"/>
                </a:solidFill>
              </a:rPr>
              <a:t>12.Zemin Ebrusu </a:t>
            </a:r>
            <a:r>
              <a:rPr lang="tr-TR" sz="2000" b="1" dirty="0" smtClean="0"/>
              <a:t/>
            </a:r>
            <a:br>
              <a:rPr lang="tr-TR" sz="2000" b="1" dirty="0" smtClean="0"/>
            </a:br>
            <a:r>
              <a:rPr lang="tr-TR" sz="2000" b="1" dirty="0" smtClean="0"/>
              <a:t/>
            </a:r>
            <a:br>
              <a:rPr lang="tr-TR" sz="2000" b="1" dirty="0" smtClean="0"/>
            </a:br>
            <a:r>
              <a:rPr lang="tr-TR" sz="2400" dirty="0" smtClean="0">
                <a:solidFill>
                  <a:schemeClr val="tx1"/>
                </a:solidFill>
              </a:rPr>
              <a:t>Çiçekli veya hatip ebruya zemin oluşturan ebru </a:t>
            </a:r>
            <a:r>
              <a:rPr lang="tr-TR" sz="2400" dirty="0" err="1" smtClean="0">
                <a:solidFill>
                  <a:schemeClr val="tx1"/>
                </a:solidFill>
              </a:rPr>
              <a:t>çeşididr</a:t>
            </a:r>
            <a:r>
              <a:rPr lang="tr-TR" sz="2400" dirty="0" smtClean="0">
                <a:solidFill>
                  <a:schemeClr val="tx1"/>
                </a:solidFill>
              </a:rPr>
              <a:t>. Aynı boyanın az ödlüsü, çok ödlüsü ve neftlisi hazırlanır. En alta az ödlü, onun üzerine çok ödlü, en üste de serpme tekniğiyle neftli boya atılır. Zemin ebrusu üzerinde çalışılacak motiflerin öne çıkması için genelde açık tonlarda </a:t>
            </a:r>
            <a:r>
              <a:rPr lang="tr-TR" sz="2400" dirty="0" err="1" smtClean="0">
                <a:solidFill>
                  <a:schemeClr val="tx1"/>
                </a:solidFill>
              </a:rPr>
              <a:t>çalşılır</a:t>
            </a:r>
            <a:r>
              <a:rPr lang="tr-TR" sz="2400" dirty="0" smtClean="0">
                <a:solidFill>
                  <a:schemeClr val="tx1"/>
                </a:solidFill>
              </a:rPr>
              <a:t>. Az veya tek renk ile yapılır. Bir rengin değişik tonlarının da kullanıldığı görülmüştür. Ancak renkleri açıklı koyulu kullanma geleneksel olarak pek fazla görülmemektedir. Bu desen Necmeddin </a:t>
            </a:r>
            <a:r>
              <a:rPr lang="tr-TR" sz="2400" dirty="0" err="1" smtClean="0">
                <a:solidFill>
                  <a:schemeClr val="tx1"/>
                </a:solidFill>
              </a:rPr>
              <a:t>Okyay</a:t>
            </a:r>
            <a:r>
              <a:rPr lang="tr-TR" sz="2400" dirty="0" smtClean="0">
                <a:solidFill>
                  <a:schemeClr val="tx1"/>
                </a:solidFill>
              </a:rPr>
              <a:t> ve Mustafa Düzgünman tarafından zemin olarak sıkça kullanılmıştır.</a:t>
            </a:r>
            <a:endParaRPr lang="tr-TR" sz="2400" dirty="0">
              <a:solidFill>
                <a:schemeClr val="tx1"/>
              </a:solidFill>
            </a:endParaRPr>
          </a:p>
        </p:txBody>
      </p:sp>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060848"/>
            <a:ext cx="8305800" cy="1143000"/>
          </a:xfrm>
        </p:spPr>
        <p:txBody>
          <a:bodyPr>
            <a:normAutofit fontScale="90000"/>
          </a:bodyPr>
          <a:lstStyle/>
          <a:p>
            <a:r>
              <a:rPr lang="tr-TR" sz="2400" b="1" dirty="0" smtClean="0">
                <a:solidFill>
                  <a:schemeClr val="tx1"/>
                </a:solidFill>
              </a:rPr>
              <a:t>13.Bülbül Yuvası </a:t>
            </a:r>
            <a:r>
              <a:rPr lang="tr-TR" sz="2700" b="1" dirty="0" smtClean="0">
                <a:solidFill>
                  <a:schemeClr val="tx1"/>
                </a:solidFill>
              </a:rPr>
              <a:t/>
            </a:r>
            <a:br>
              <a:rPr lang="tr-TR" sz="2700" b="1" dirty="0" smtClean="0">
                <a:solidFill>
                  <a:schemeClr val="tx1"/>
                </a:solidFill>
              </a:rPr>
            </a:br>
            <a:r>
              <a:rPr lang="tr-TR" sz="2400" dirty="0" smtClean="0">
                <a:solidFill>
                  <a:schemeClr val="tx1"/>
                </a:solidFill>
              </a:rPr>
              <a:t>Giderek küçülen damlalar halinde serpilen boyayla ince serpmeli olarak yapılan battal ebru üzerine bir biz yardımıyla dıştan içe doğru </a:t>
            </a:r>
            <a:r>
              <a:rPr lang="tr-TR" sz="2400" dirty="0" err="1" smtClean="0">
                <a:solidFill>
                  <a:schemeClr val="tx1"/>
                </a:solidFill>
              </a:rPr>
              <a:t>sprialler</a:t>
            </a:r>
            <a:r>
              <a:rPr lang="tr-TR" sz="2400" dirty="0" smtClean="0">
                <a:solidFill>
                  <a:schemeClr val="tx1"/>
                </a:solidFill>
              </a:rPr>
              <a:t> yapılır. Bu </a:t>
            </a:r>
            <a:r>
              <a:rPr lang="tr-TR" sz="2400" dirty="0" err="1" smtClean="0">
                <a:solidFill>
                  <a:schemeClr val="tx1"/>
                </a:solidFill>
              </a:rPr>
              <a:t>spriallerin</a:t>
            </a:r>
            <a:r>
              <a:rPr lang="tr-TR" sz="2400" dirty="0" smtClean="0">
                <a:solidFill>
                  <a:schemeClr val="tx1"/>
                </a:solidFill>
              </a:rPr>
              <a:t> sayısı uzun kenar boyunca 5, kısa kenar boyunca 4 tanedir. Battal üzerine yapılanı daha çoktur.</a:t>
            </a:r>
            <a:endParaRPr lang="tr-TR" sz="2400" dirty="0">
              <a:solidFill>
                <a:schemeClr val="tx1"/>
              </a:solidFill>
            </a:endParaRP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oce\Pictures\bulbul01b.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348880"/>
            <a:ext cx="8305800" cy="1143000"/>
          </a:xfrm>
        </p:spPr>
        <p:txBody>
          <a:bodyPr>
            <a:normAutofit fontScale="90000"/>
          </a:bodyPr>
          <a:lstStyle/>
          <a:p>
            <a:r>
              <a:rPr lang="tr-TR" sz="2700" b="1" dirty="0" smtClean="0">
                <a:solidFill>
                  <a:schemeClr val="tx1"/>
                </a:solidFill>
              </a:rPr>
              <a:t>14.</a:t>
            </a:r>
            <a:r>
              <a:rPr lang="tr-TR" sz="2700" b="1" dirty="0" err="1" smtClean="0">
                <a:solidFill>
                  <a:schemeClr val="tx1"/>
                </a:solidFill>
              </a:rPr>
              <a:t>Zerefşanlı</a:t>
            </a:r>
            <a:r>
              <a:rPr lang="tr-TR" sz="2700" b="1" dirty="0" smtClean="0">
                <a:solidFill>
                  <a:schemeClr val="tx1"/>
                </a:solidFill>
              </a:rPr>
              <a:t> Ebru</a:t>
            </a:r>
            <a:r>
              <a:rPr lang="tr-TR" sz="2400" dirty="0" smtClean="0">
                <a:solidFill>
                  <a:schemeClr val="tx1"/>
                </a:solidFill>
              </a:rPr>
              <a:t/>
            </a:r>
            <a:br>
              <a:rPr lang="tr-TR" sz="2400" dirty="0" smtClean="0">
                <a:solidFill>
                  <a:schemeClr val="tx1"/>
                </a:solidFill>
              </a:rPr>
            </a:br>
            <a:r>
              <a:rPr lang="tr-TR" sz="2400" dirty="0" smtClean="0">
                <a:solidFill>
                  <a:schemeClr val="tx1"/>
                </a:solidFill>
              </a:rPr>
              <a:t>Bu ebru çeşidi doğrudan bir ebru türü ve adı değildir. Kıt’a, minyatür ve levhaların çevresine yapıştırılan ebrunun üzerine sonradan ezilmiş varak altın serpilerek yapılır. </a:t>
            </a:r>
            <a:br>
              <a:rPr lang="tr-TR" sz="2400" dirty="0" smtClean="0">
                <a:solidFill>
                  <a:schemeClr val="tx1"/>
                </a:solidFill>
              </a:rPr>
            </a:br>
            <a:r>
              <a:rPr lang="tr-TR" sz="2400" dirty="0" smtClean="0">
                <a:solidFill>
                  <a:schemeClr val="tx1"/>
                </a:solidFill>
              </a:rPr>
              <a:t> </a:t>
            </a:r>
            <a:endParaRPr lang="tr-TR" sz="2400" dirty="0">
              <a:solidFill>
                <a:schemeClr val="tx1"/>
              </a:solidFill>
            </a:endParaRPr>
          </a:p>
        </p:txBody>
      </p: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oce\Pictures\za01b.jpg"/>
          <p:cNvPicPr>
            <a:picLocks noChangeAspect="1" noChangeArrowheads="1"/>
          </p:cNvPicPr>
          <p:nvPr/>
        </p:nvPicPr>
        <p:blipFill>
          <a:blip r:embed="rId2" cstate="print"/>
          <a:srcRect/>
          <a:stretch>
            <a:fillRect/>
          </a:stretch>
        </p:blipFill>
        <p:spPr bwMode="auto">
          <a:xfrm>
            <a:off x="0" y="0"/>
            <a:ext cx="9200856" cy="6858000"/>
          </a:xfrm>
          <a:prstGeom prst="rect">
            <a:avLst/>
          </a:prstGeom>
          <a:noFill/>
        </p:spPr>
      </p:pic>
    </p:spTree>
  </p:cSld>
  <p:clrMapOvr>
    <a:masterClrMapping/>
  </p:clrMapOvr>
  <p:transition>
    <p:wipe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95536" y="1340768"/>
            <a:ext cx="7776864" cy="3170099"/>
          </a:xfrm>
          <a:prstGeom prst="rect">
            <a:avLst/>
          </a:prstGeom>
        </p:spPr>
        <p:txBody>
          <a:bodyPr wrap="square">
            <a:spAutoFit/>
          </a:bodyPr>
          <a:lstStyle/>
          <a:p>
            <a:r>
              <a:rPr lang="tr-TR" sz="2400" b="1" dirty="0" smtClean="0">
                <a:latin typeface="+mj-lt"/>
              </a:rPr>
              <a:t>B. ÇİÇEKLİ EBRU (NECMEDDİN EBRULARI)</a:t>
            </a:r>
            <a:endParaRPr lang="tr-TR" sz="2400" dirty="0" smtClean="0">
              <a:latin typeface="+mj-lt"/>
            </a:endParaRPr>
          </a:p>
          <a:p>
            <a:r>
              <a:rPr lang="tr-TR" sz="2200" dirty="0" smtClean="0">
                <a:latin typeface="+mj-lt"/>
              </a:rPr>
              <a:t>Merhum </a:t>
            </a:r>
            <a:r>
              <a:rPr lang="tr-TR" sz="2200" dirty="0" err="1" smtClean="0">
                <a:latin typeface="+mj-lt"/>
              </a:rPr>
              <a:t>üstad</a:t>
            </a:r>
            <a:r>
              <a:rPr lang="tr-TR" sz="2200" dirty="0" smtClean="0">
                <a:latin typeface="+mj-lt"/>
              </a:rPr>
              <a:t> Necmeddin </a:t>
            </a:r>
            <a:r>
              <a:rPr lang="tr-TR" sz="2200" dirty="0" err="1" smtClean="0">
                <a:latin typeface="+mj-lt"/>
              </a:rPr>
              <a:t>Okyay’ın</a:t>
            </a:r>
            <a:r>
              <a:rPr lang="tr-TR" sz="2200" dirty="0" smtClean="0">
                <a:latin typeface="+mj-lt"/>
              </a:rPr>
              <a:t> geliştirdiği ve kendi adı ile anılan ebru türüdür. Bu tür ebrular ebru sanatının plastik sanatlar içinde yer almasında önemli bir yer tutar. Genellikle hafif, açık renkli olmasına dikkat edilir. Bu zeminlerin üzerine  damlatılan boyaların şekillendirilmesiyle yaprak ve çiçek desenleri çizilir. Bu türde bugüne kadar lale, karanfil, sümbül, menekşe ve papatya sıkça kullanılmıştır. Şüphesiz başka çiçek türlerini de denemek mümkündür.</a:t>
            </a:r>
            <a:endParaRPr lang="tr-TR" sz="2200" dirty="0">
              <a:latin typeface="+mj-lt"/>
            </a:endParaRP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ce\Pictures\c10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ll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oce\Pictures\h08b.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pull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8680"/>
            <a:ext cx="8229600" cy="1080120"/>
          </a:xfrm>
        </p:spPr>
        <p:txBody>
          <a:bodyPr>
            <a:normAutofit/>
          </a:bodyPr>
          <a:lstStyle/>
          <a:p>
            <a:r>
              <a:rPr lang="tr-TR" sz="4400" dirty="0" smtClean="0"/>
              <a:t>EBRU USTALARI</a:t>
            </a:r>
            <a:endParaRPr lang="tr-TR" sz="4400" dirty="0"/>
          </a:p>
        </p:txBody>
      </p:sp>
      <p:sp>
        <p:nvSpPr>
          <p:cNvPr id="3" name="2 İçerik Yer Tutucusu"/>
          <p:cNvSpPr>
            <a:spLocks noGrp="1"/>
          </p:cNvSpPr>
          <p:nvPr>
            <p:ph idx="1"/>
          </p:nvPr>
        </p:nvSpPr>
        <p:spPr>
          <a:xfrm>
            <a:off x="251520" y="1935480"/>
            <a:ext cx="8435280" cy="4389120"/>
          </a:xfrm>
        </p:spPr>
        <p:txBody>
          <a:bodyPr>
            <a:normAutofit fontScale="92500"/>
          </a:bodyPr>
          <a:lstStyle/>
          <a:p>
            <a:r>
              <a:rPr lang="tr-TR" b="1" dirty="0" smtClean="0"/>
              <a:t>Şebek Efendi</a:t>
            </a:r>
          </a:p>
          <a:p>
            <a:pPr>
              <a:buNone/>
            </a:pPr>
            <a:r>
              <a:rPr lang="tr-TR" dirty="0" smtClean="0"/>
              <a:t>    1608 yılında yazılmış ve ebruyla ilgili elimizdeki en eski eser olan Tertib-i Risale-i </a:t>
            </a:r>
            <a:r>
              <a:rPr lang="tr-TR" dirty="0" err="1" smtClean="0"/>
              <a:t>Ebri’de</a:t>
            </a:r>
            <a:r>
              <a:rPr lang="tr-TR" dirty="0" smtClean="0"/>
              <a:t> Şebek Efendi’den “Allah ona rahmet etsin” duası ile bahsedildiğine göre ölümünün bu tarihten önce gerçekleştiği anlaşılıyor. Yine aynı eserde geçen “Nüsha-i Şebek” sözünden de, ebru hakkında bilmediğimiz bir eser sahibi olduğu meydana çıkmaktadır.  Ebrularındaki gevşek görünüşün formülü de eserde verilmekle birlikte, o ebruları diğerlerinden ayırabilmek için gereken bilgiye sahip değiliz.</a:t>
            </a:r>
            <a:br>
              <a:rPr lang="tr-TR" dirty="0" smtClean="0"/>
            </a:br>
            <a:endParaRPr lang="tr-TR" dirty="0"/>
          </a:p>
        </p:txBody>
      </p:sp>
    </p:spTree>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1072</TotalTime>
  <Words>2421</Words>
  <Application>Microsoft Office PowerPoint</Application>
  <PresentationFormat>Ekran Gösterisi (4:3)</PresentationFormat>
  <Paragraphs>163</Paragraphs>
  <Slides>142</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142</vt:i4>
      </vt:variant>
    </vt:vector>
  </HeadingPairs>
  <TitlesOfParts>
    <vt:vector size="149" baseType="lpstr">
      <vt:lpstr>Arial</vt:lpstr>
      <vt:lpstr>Calibri</vt:lpstr>
      <vt:lpstr>Constantia</vt:lpstr>
      <vt:lpstr>Times New Roman</vt:lpstr>
      <vt:lpstr>Wingdings</vt:lpstr>
      <vt:lpstr>Wingdings 2</vt:lpstr>
      <vt:lpstr>Akış</vt:lpstr>
      <vt:lpstr>PowerPoint Sunusu</vt:lpstr>
      <vt:lpstr>Bismillahirrahmanirrahim, İlâhi yâ Rabbi! Ezel’deki Hükm’üne uygun olarak bu teknede zuhur edecek olan nakışların, Hilkat’in nakışlarında meknuz olan Hikmet’ini idrâken âciz olan bu fakirin nefsini teshir edip de enâniyetini azdırmasına izin verme! Nefsimi, senin gibi bir Hâlık olma vehminden de, bu vehmin tevlid edeceği bir şirk-i hafiden de, hubb-ı riyasetten de koru, yâ Hâfız! Fakiri ‘Lâ fâile illallah’ sırrının edebiyle techiz et! Bu tekne başındaki mesaiyi senin zikrinle taltif ve sana olan kulluğumun bir nişanesi olarak kabul et! Destur yâ Hakk!  Diyerek ilk fırça darbesiyle yayılacak olan boyaların ihtişamını gönlü iftiharla dolan bir üstad olarak değil de, aksine Cenâb-ı Hakk’ın kudretinin basit ve mütevazı bir aracı olduğunun idrâkiyle ebruya başlanır.”</vt:lpstr>
      <vt:lpstr>PowerPoint Sunusu</vt:lpstr>
      <vt:lpstr>EBRU NEDİR?</vt:lpstr>
      <vt:lpstr>PowerPoint Sunusu</vt:lpstr>
      <vt:lpstr>PowerPoint Sunusu</vt:lpstr>
      <vt:lpstr>PowerPoint Sunusu</vt:lpstr>
      <vt:lpstr>PowerPoint Sunusu</vt:lpstr>
      <vt:lpstr>PowerPoint Sunusu</vt:lpstr>
      <vt:lpstr>ETİMOLOJİ </vt:lpstr>
      <vt:lpstr>PowerPoint Sunusu</vt:lpstr>
      <vt:lpstr>Ebru kağıdında bulut (ebr) ve kaş (ebru) gibi görünen şekiller</vt:lpstr>
      <vt:lpstr>PowerPoint Sunusu</vt:lpstr>
      <vt:lpstr>PowerPoint Sunusu</vt:lpstr>
      <vt:lpstr>TARİHÇE </vt:lpstr>
      <vt:lpstr>Bizdeki ve  Batıdaki araştırmacı ile ebrucuların hemen hemen ittifak ettikleri bir konu; ebrunun başlangıcının en geç XV.   Yüzyılda olduğu şeklindedir. Hatta bunu daha geriye çekmek isteyenler bile vardır: VI. ve X. yüzyıllar arasında  Çinlilerle birlikte kağıt imalini keşfeden Türklerin bu zaman içinde ebruyu buldukları sanılmaktadır.</vt:lpstr>
      <vt:lpstr> İlk anda mübağalalı gibi görünen bu fikir, Türk tarihini şöyle bir gözden geçirince en azından bir ihtimal olarak ele alınabilecektir. Zira, Orta Asya Türkleri, Çinlilerle o kadar haşır neşir olmuşlar ki düşmanlıkları ve savaşları kadar sanat alışverişleri de çok fazladır. Üstelik Uygur Türkleri, ebru gibi bir kitap sanatı olan cild yapmayı Çinlilerden önce başarmışlardır. Bu durumda ebrunun tarihini geriye çekmek mümkündür.    Ebrunun tarihçesinin bilimsel bir temele oturtulabilmesi için; bir ebrunun üzerinde ya ebru ustasının imzası ve tarihi olmalıdır veya ebrulu bir kağıdın üzerinde tarihli yazılar bulunmalıdır. Bu şekilde, belge niteliği taşıyan en eski eser 1519 tarihinden önceki döneme ait Mecmûatü’l Acâib’ dir. Bu eser İstanbul Üniversitesi  Kütüphanesinde bulunmaktadır.  </vt:lpstr>
      <vt:lpstr>Ebrulu İlk Kaynaklar(Mecmûatü’l Acâib’den)</vt:lpstr>
      <vt:lpstr>Ebrulu İlk Kaynaklar(Mecmûatü’l Acâib’den)</vt:lpstr>
      <vt:lpstr>  Sonraki en eski yazılı belge ise, Ârifî’nin H.946/M.1540 tarihli “Gûy-i Çevgân adlı eserininin sayfa kenarlarına yapılan ebrulardır.</vt:lpstr>
      <vt:lpstr>    Ebrulu İlk Kaynaklar(Gûy-i Çevgân’dan)</vt:lpstr>
      <vt:lpstr>  Ebrunun tarihi ile ilgili son bir belgemiz daha vardır. Kemâl Elker’den temin edilen Fuzûli’nin  “Hadîkatü’s- Süedâ” isimli eserinin 1595 tarihli yazma kopyasında, şu âna kadar tespit edilebilmiş en eski ebru ustası Şebek Mehmed Efendi’ye ait 3 adet hafif ebru bulunmaktadır.</vt:lpstr>
      <vt:lpstr>Ebrulu İlk Kaynaklar(Hadikatü’s Süedâ’dan)</vt:lpstr>
      <vt:lpstr>Tarihçe ile ilgili en önemli belgelerin üçüncüsü ise, M. Uğur Derman koleksiyonunda bulunan ve hafif ebru üzerine ta’lık’la yazılı olan 962/1554 tarihli Malik-i Deylemi yazısıdır.</vt:lpstr>
      <vt:lpstr>   </vt:lpstr>
      <vt:lpstr>  Ebru kağıdının levha kenarlarında kullanılışına bir örnek. İç pervazı kumlu ebru, dış pervazı şal örneği olan Uğur Derman hattı ile 1967 tarihli Celi Ta'lik bir levha</vt:lpstr>
      <vt:lpstr> Ebru sanatı önceleri başlı başına ana bir sanat dalı olarak kullanılmamış, ciltleme işlemlerinde yan kağıdı, hat ve tezhip çalışmalarında ise üzerinde çalışılan hafif ebrulu kağıt olarak kullanılmıştır. Ebru olgunluğa ileride de bahsedileceği gibi İstanbul’da, usta-çırak ilişkisi  ile kavuşmuş ve başlı başına büyüleyici bir sanat dalı haline gelmiştir.     İmza ve tarih taşıyan ebru ve ebru kaynaklarımız XVI. yüzyılın sonlarına kadar uzanmaktadır. Hatta Tertîb-i Risâle-i Ebri 1608 yılında yazıldığına göre bu tarihi seyri XVII. yüzyılın başlarına götürmek de mümkündür. Ebru ve ebruculuk tarihi ile ilgili yeni bilgileri ancak takriben 150 sene sonrasından verilmektedir. Çünkü,  Ayasofya Hâtibi Mehmed Efendi(ö.1774)’ye kadar başka bir ebru sanatçısı bilinmemektedir. </vt:lpstr>
      <vt:lpstr>Ebrulu kağıdın kitap ciltlerinde yan kağıdı olarak kullanılması</vt:lpstr>
      <vt:lpstr>  Hâtib Mehmed Efendi ile birlikte Türk ebruculuğunda yeni bir çığır açılmış olup, adı ile anılan “Hâtib Ebrusu” yapılmıştır. O zamana kadar yapılan ebrulardan farklı bir teknikle yapılan bu ebru, bazı araştırmacılar tarafından çiçekli ‘ebru’nun başlangıcı veya alt yapısı olarak kabul edilmektedir.   Ebru XIX. yüzyılda, bu sanatı Buhara’da öğrenen ve bunu iki oğluna öğreten Şeyh  Sâdık Efendi ile oğulları İbrahim Edhem ve Nâfiz Efendi’lerle hayat bulmuş, Hattat Sami Efendi ve Hattat Aziz Efendi bu sanatı XX. yüzyıla taşımışlardır.</vt:lpstr>
      <vt:lpstr>XX. yüzyıl ise, ebruyu günümüze taşıyan kişi olarak Hâfız         Necmeddin Okyay’ı görürüz. Necmeddin Hoca, ebruculuk tarihi açısından çok önemli bir şahsiyettir. O, hâtib ebrularındaki arayışı geliştirmiş ve bugünkü çiçekli ebruyu ilk uygulayan ebrucu olmuştur. Bu sebeple de çiçekli ebrulara ”Necmeddin Ebrusu” da denilmiştir.   Necmeddin Okyay’dan nöbeti yeğeni Mustafa Esad Düzgünman devralmıştır. Vefat ettiği 1990 yılına kadar hem ebru yaparak hem  onu tanıtarak hem de öğrenciler yetiştirerek önemli hizmetler yapmıştır. Türk Ebrusu Mustafa Düzgünman’la teknik ve kalite olarak zirveye ulaşmıştır.</vt:lpstr>
      <vt:lpstr>PowerPoint Sunusu</vt:lpstr>
      <vt:lpstr>Necmeddin Okyay, “Yazılı Ebru” Süleymaniye Ktp, 4792/20-32</vt:lpstr>
      <vt:lpstr> 1980 ‘li yıllardan itibaren, ebruya olan rağbet artmıştır. Ancak, belki de “sağlıksız gelişme” olarak nitelendirebileceğimiz bu dönemde ebruda yeni arayışlar görülmektedir.     XXI. yüzyıla girdiğimiz bu günlerde, Klâsik Türk Ebrusu, Mustafa Düzgünman’ın  icâzetli iki talebesi  T. Alparslan Babaoğlu ve Fuad Başar ile T.Alparslan Babaoğlu ‘nun icâzetli talebesi M.Sadreddin Özçimi tarafından  devam ettirilmektedir.</vt:lpstr>
      <vt:lpstr>Ebru 1600-1700 yılları arasında en parlak dönemini yaşamıştır. Bunda en büyük etkenlerden biri, ebruyu Türkler aracılığıyla tanıyan ve ona “Türk Kağıdı”, “Türk Mermer Kağıdı”, “Türklerin Kağıdı Mermerleştirme Sanatı” adlarını veren Avrupalıların istekleri olmuştur. O dönemde Batı’ya pek çok ebru örneği ve birçok krala da ebrulu hatıra defteri gönderilmiştir. O yıllarda, ciltciliğin ve süslemenin de rağbet görmesi ebrunun da gelişmesine destek olmuştur.  “XVII: yüzyılda İstanbul’dan Londra’ya götürüldüğünü ve uygulandığını izlediğimiz ebru sanatı bugünde Avrupa ve Amerikalılarca bir Türk sanatı olarak biliniyor ve uygulanıyor. Bu ebrucular içerisinde gerek ebruculuğu gerekse ebru ve tarihi ile ilgili araştırmaları ile en tanınmış olanı Christopher Weimann (1946-1988)dır. Bizdeki gerek kalıp-maske gerekse ebrulu resimler tekniği ile çalışan ebrucular Weimann’dan etkilenmişlerdir.</vt:lpstr>
      <vt:lpstr>Avrupa’da çok tutulan ebru, bir yandan seri olarak üretilirken, bununla ilgili makine bile yapılmıştır.1810 yılında yapılan yarı mekanik “Ebru Makinası” Joseph Halfer tarafından geliştirilip, dört adet boya haznesinden düzenli aralıklarla zemine damlatılan boyalar bir tarakla şekillendiriliyordu.   Osmanlı döneminde bir çok ebru zen yetişmiştir. Bu dönemde ebrulu kağıtlar devlet belgeleri ve resmi yazışmalarda zemin olarak kullanılmıştır. Buradaki başlıca amaç estetik değerlerin yanı sıra tahrifat girişimini engellemektir ki; bugün çek, senet ve kağıt paralar üzerindeki karmaşık desenlerin mantığı buna dayanmaktadır. </vt:lpstr>
      <vt:lpstr>1792-1832 Osmanlı Arşivi Sicil Defter Kapakları</vt:lpstr>
      <vt:lpstr>KULLANILAN MALZEMELER Geleneksel Türk Ebru yapımında kullanılan malzemeler şunlardır;</vt:lpstr>
      <vt:lpstr>PowerPoint Sunusu</vt:lpstr>
      <vt:lpstr>PowerPoint Sunusu</vt:lpstr>
      <vt:lpstr>Renkler Sarı: Tabiatta bulunan arsenik sülfür (zırnık) Mavi: Doğal çivit olan Lahor Çividi. Bitkisel kökenli bir boyadır ve Pakistan'ın Lahor kentinden gelir. Yeşil: Sarı ve mavinin karışımıdır. Zırnık çok olursa fıstık yeşiline, çivit çok olursa yaprak yeşiline gider. Lacivert: Bedahşi laciverti denen doğal çivittir. Siyah: Soba isinden elde edilir. Eski is mürekkepçiliğinde kullanılan istir. Ezilmesi en zor boyadır. Suyu kolay emmediğinden ve suyla karıştırma işlemi sırasında sürekli suyun üzerine çıktığından genellikle çamlıca toprağı ile karıştırılarak ezilir. Beyaz: İsfidaç (üstübeç) Bazik kurşunkarbonatın tabiattaki şeklidir. Kırmızı: Gülbahar yani demir oksitleri içeren kırmızı bir topraktır. Tütün Rengi: Çamlıca toprağı. </vt:lpstr>
      <vt:lpstr>Ebruda kullanılan toprak boyalardan bazıları</vt:lpstr>
      <vt:lpstr>Sağda, boyaları ezmek için kullanılan desteseng ve özellikle organik kırmızı ve is siyahı renklerini suyla karıştırıp çamur hale getirmek için kullanılan porselen havan</vt:lpstr>
      <vt:lpstr>PowerPoint Sunusu</vt:lpstr>
      <vt:lpstr>PowerPoint Sunusu</vt:lpstr>
      <vt:lpstr>PowerPoint Sunusu</vt:lpstr>
      <vt:lpstr>PowerPoint Sunusu</vt:lpstr>
      <vt:lpstr>PowerPoint Sunusu</vt:lpstr>
      <vt:lpstr>10-Tarak Taraklı ebru yapımında kullanılan malzemedir. 2, 3, 4, 5, 6, 7, 9 mm gibi değişik diş aralıklarına sahip çeşitli taraklar kullanılır. Buket tarağı gibi iki sıra halinde dizilmiş taraklar da kullanılır. Diş aralıkları için belli bir kural bulunmaz ebrucu ihtiyacına ve isteğine göre çeşitli aralıklara sahip taraklar yapabilir.  11- Biz Sıvı üzerine atılan, damlatılan ya da yine bizle bırakılan boyalara şekil vermek için kullanılan çeşitli kalınlıklardaki iğnelerden, tellerden ya da çivilerden yapılan malzemelerdir. Paslanmaz özellikte olması önemlidir. Sümbül yapımında sümbül tarağı denilen özel diş dizilimine sahip taraklar kullanıldığı gibi, 10-15 bizin birbirine bağlanmasıyla da sümbül için gereken boyalar zemin üzerine koyulabilir. </vt:lpstr>
      <vt:lpstr>Soldan sağa buket tarağı, 0,7 mm'lik tarak, gelgit tarağı, sağ üste küçük taraklar, sağda sümbül bizleri, altta çeşitli kalınlıklarda bizler</vt:lpstr>
      <vt:lpstr>Sıvının Hazırlanmasında Kullanılan Malzemeler </vt:lpstr>
      <vt:lpstr> Her iki malzeme de hazırlandıktan sonra tülbentten süzülmeli ve son su ayarları teknede yapılmalıdır. Boyalar kitre üzerinde, deniz kadayıfına göre 8-10 misli daha fazla öde ihtiyaç duyarlar. Deniz kadayıfı ebruculuk bizden Avrupa'ya geçtikten sonra daha çok oralarda kullanılmış ve hazırlanması daha az zahmetli olduğu için kitreye tercih edilmiştir.Bu iki malzeme dışında ketentohumu, salep, ayva çekirdeği, hilbe (boytohumu), nişasta gibi değişik malzemeler de kullanılabilir. Her birinin verdiği sonucun kalitesi bir diğerinden farklıdır. </vt:lpstr>
      <vt:lpstr>Sıvının hazırlanmasında kullanılan malzemelerden, solda kitre, sağda kullanıma hazır deniz kadayıfı, kavanozda ve açıkta deniz kadayıfının denizdeki yosun formu</vt:lpstr>
      <vt:lpstr>EBRU ÇEŞİTLERİ</vt:lpstr>
      <vt:lpstr>PowerPoint Sunusu</vt:lpstr>
      <vt:lpstr>En zor ebru çeşididir. Boyaların sadece fırça yardımıyla kitre üzerine serpilmesiyle oluşturulan ve iğne ya da tarak gibi herhangi bir şeyle müdahale edilmeden yapılan mermer desenli ebrudur.Bütün ebruların yapımında ilk işlem battal ebrudur. Ebruculuğun bütün ustalığı yaptığı battal ebrulardan belli olur. Çünkü ardı ardına atılan boyaların öd ayarları doğru yapılmazsa  kitre üzerinde boyalar akar ve birbirine karışır. Bir ebru öğrencisi sabırla 1-1,5sene yılmadan battal çalışmalıdır. Battal ve battal çeşitleri yan kağıdı olarak veya levha kenarlarında dış pervaz (çerçeve) olarak kullanılır. Battal, üzerine yapılacak müdahaleli ebruların hepsine zemin görevi yapmaktadır. </vt:lpstr>
      <vt:lpstr>PowerPoint Sunusu</vt:lpstr>
      <vt:lpstr>PowerPoint Sunusu</vt:lpstr>
      <vt:lpstr>PowerPoint Sunusu</vt:lpstr>
      <vt:lpstr>NEFTLİ BATTAL Battal döşenmiş bir zemin üzerine içine birkaç damla neft katılmış boya serpilerek elde edilir. Hareli görünüm verir.</vt:lpstr>
      <vt:lpstr>PowerPoint Sunusu</vt:lpstr>
      <vt:lpstr>PowerPoint Sunusu</vt:lpstr>
      <vt:lpstr>PowerPoint Sunusu</vt:lpstr>
      <vt:lpstr>ÇOK İNCE BATTAL Bu ebru filit makinesi kullanılarak yapılır ve çok minik hareli ebrular elde edilirmiş.  </vt:lpstr>
      <vt:lpstr>PowerPoint Sunusu</vt:lpstr>
      <vt:lpstr>SOMAKİ BATTAL  Bir mermer türü olan somakiye benzediği için bu ismi almıştır. Genellikle iki renk yapılır. İkinci renge fazla miktar öd katılarak birinci rengin iyice sıkıştırılıp, damarlar haline gelmesi sağlanır. Böylece somaki mermer görünümü elde edilir. </vt:lpstr>
      <vt:lpstr>PowerPoint Sunusu</vt:lpstr>
      <vt:lpstr>PowerPoint Sunusu</vt:lpstr>
      <vt:lpstr>PowerPoint Sunusu</vt:lpstr>
      <vt:lpstr>PowerPoint Sunusu</vt:lpstr>
      <vt:lpstr>PowerPoint Sunusu</vt:lpstr>
      <vt:lpstr>PowerPoint Sunusu</vt:lpstr>
      <vt:lpstr>PowerPoint Sunusu</vt:lpstr>
      <vt:lpstr>4. Çift Baskılı Ebrular Ebrulanmış kağıtları kuruduktan sonra tekrar başka bir desenle ebrulayarak elde edilir. Gerektiğinde ikiden fazla desen aynı kağıda alınabilir. </vt:lpstr>
      <vt:lpstr>PowerPoint Sunusu</vt:lpstr>
      <vt:lpstr>PowerPoint Sunusu</vt:lpstr>
      <vt:lpstr>PowerPoint Sunusu</vt:lpstr>
      <vt:lpstr>Git gide küçülen damlalar şeklinde atılan battal ebru üzerinde yapılır. Bizle dıştan içe doğru helezonlar çizilir. Genellikle teknenin uzun kenarı boyunca 5-6, kısa kenarı boyunca 4-5 helezon yapılır. Gel-git ebru veya taraklı ebru üzerinde de bülbül yuvası çalışılabilir.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12.Zemin Ebrusu   Çiçekli veya hatip ebruya zemin oluşturan ebru çeşididr. Aynı boyanın az ödlüsü, çok ödlüsü ve neftlisi hazırlanır. En alta az ödlü, onun üzerine çok ödlü, en üste de serpme tekniğiyle neftli boya atılır. Zemin ebrusu üzerinde çalışılacak motiflerin öne çıkması için genelde açık tonlarda çalşılır. Az veya tek renk ile yapılır. Bir rengin değişik tonlarının da kullanıldığı görülmüştür. Ancak renkleri açıklı koyulu kullanma geleneksel olarak pek fazla görülmemektedir. Bu desen Necmeddin Okyay ve Mustafa Düzgünman tarafından zemin olarak sıkça kullanılmıştır.</vt:lpstr>
      <vt:lpstr>13.Bülbül Yuvası  Giderek küçülen damlalar halinde serpilen boyayla ince serpmeli olarak yapılan battal ebru üzerine bir biz yardımıyla dıştan içe doğru sprialler yapılır. Bu spriallerin sayısı uzun kenar boyunca 5, kısa kenar boyunca 4 tanedir. Battal üzerine yapılanı daha çoktur.</vt:lpstr>
      <vt:lpstr>PowerPoint Sunusu</vt:lpstr>
      <vt:lpstr>14.Zerefşanlı Ebru Bu ebru çeşidi doğrudan bir ebru türü ve adı değildir. Kıt’a, minyatür ve levhaların çevresine yapıştırılan ebrunun üzerine sonradan ezilmiş varak altın serpilerek yapılır.   </vt:lpstr>
      <vt:lpstr>PowerPoint Sunusu</vt:lpstr>
      <vt:lpstr>PowerPoint Sunusu</vt:lpstr>
      <vt:lpstr>PowerPoint Sunusu</vt:lpstr>
      <vt:lpstr>PowerPoint Sunusu</vt:lpstr>
      <vt:lpstr>EBRU USTALARI</vt:lpstr>
      <vt:lpstr> Tertib-i Risale-i Ebri (Uğur Derman koleksiyonu)</vt:lpstr>
      <vt:lpstr>Şeyh Sadık Efendi Buhara’nın Vabakne şehrinde doğan ve Üsküdar Sultantepesi’nde Özbekler Dergahı şeyhliğinde bulunan Sadık Efendi’nin hayatı hakkında fazla bilgimiz yoktur. Ebruculuğu Buhara’da iken öğrendiği ve iki oğluna (Edhem ve Nafiz efendiler) da öğrettiği bilgimiz dahilindedir. Dergahtaki kabir kitabesinden 11 Temmuz 1846 yılında vefat ettiği anlaşılmaktadır. </vt:lpstr>
      <vt:lpstr>PowerPoint Sunusu</vt:lpstr>
      <vt:lpstr>Hatib Efendi Ayasofya Camii’nin hatibi olması sebebiyle Ayasofya hatibi veya sadece Hatip diye anılan Mehmed Efendi’nin doğum tarihi bilinmiyor. Nisan 1773 tarihinde vefat etmiştir. Bu büyük sanatkarın ebruları o devirde yapılan işlerde daima kullanılmıştır, renklerinden ve üslubundan hemen tanınır. Hatip Mehmed Efendi Hatip Ebrusu diye anılan ebru tarzının mucididir. Hocapaşa’daki evinde çıkan yangında, eserlerini kurtarmak isterken kendisi de beraber yanmıştır. Sanat tarihimizde Hatip Ebrusu denilmekle onun buluşu olan ebru tarzı anlaşılır. Hatip’in ebrusu denilirse hangi tarzda olursa olsun onun tarafından yapılan, onun elinden çıkan ebru kağıdı anlatılmak istenir. </vt:lpstr>
      <vt:lpstr>PowerPoint Sunusu</vt:lpstr>
      <vt:lpstr>PowerPoint Sunusu</vt:lpstr>
      <vt:lpstr> Ebruculuğu babasından öğrenen Edhem Efendi’nin tekkenin ihtiyaçlarını karşılamak için yaptığı ebru kağıtları denkler halinde gönderildiği Beyazıt’taki kağıtçılar çarşısında pek beğenilerek aranır, satın alınırdı. Sultan Abdülaziz de onun ebrularını görüp beğendikten sonra, şahsen tanımak istemiş, huzuruna kabul ederek kendi pehlivan cüssesinin yanında Efendi’nin pek ufak tefek kaldığını görünce “bunları bu adam mı yapıyor? Sözleriyle hayretini gizleyememiştir.  Eserlerinden elde kalan pek az bir kısmı, bugün torun çocuklarının oturduğu ve Vakıflar İdaresi’nin malı olan Üsküdar Özbekler Dergahı’nda muhafaza edilmektedir </vt:lpstr>
      <vt:lpstr>PowerPoint Sunusu</vt:lpstr>
      <vt:lpstr>PowerPoint Sunusu</vt:lpstr>
      <vt:lpstr>Nafiz Efendi Hazerfen Edhem Efendi’nin kardeşi olan Nafiz Efendi ebruculuğu babasından öğrenmiştir. Elimizde eseri yoktur. Sami Efendi Zamanının en maruf hat üstadlarından biri olan Sami Efendi (1838 – 1912) Hezarfen Edhem Efendi’nin yakın arkadaşı olması sebebiyle ebruculuğu ondan öğrenmiş, fakat meslek edinmemiştir. Hattat Şevki Efendi’nin (1829 – 1887), en güzide öğrencisi Bakkal Arif Efendi (1830 –1909) için yazdığı Sülüs-Nesih meşk murakkaı’nın (hocanın hattı öğrenmesi için öğrenciye yazdığı yazıların albümü) etrafını süsleyen ebrular Sami Efendi eli ile yazılmıştır. Aziz Efendi Sülüs-Nesih yazılarında Bakkal Arif Efendi’nin en önde gelen öğrencisi olan Şeyh Aziz Efendi de (1871 – 1934) Özbekler Dergahı’na devamı sırasında Edhem Efendi’den ebruculuk öğrenmiş ve amatör zevk ile bu sanata karşı ilgisini sürdürmüştür. </vt:lpstr>
      <vt:lpstr>….23 Mayıs 1916 da Medresetü’l Hattatin’de başlayıp, 29 Ocak 1948 de akademide sona eren ebru hocalığım sırasında tekneyi kurup, nasıl yapıldığını öğrenciye gösterirdim, isteyenler de tekne başına oturup yaparlardı. Fakat insan kendisi tekne kurup ebru yapmadıkça, zorluğunu anlamadıkça “ebrucu” sayılır mı bilmem. Bu işi oğullarım Sami merhum ile Sacid’im ve yeğenim Mustafa (Düzgünman) yürüttüler.”   Abdülkadir Kadri Efendi Kadıköy Osmanağa Camii imam ve hatibi olan Abdülkadir Kadri Efendi de (1875 – 1942), Edhem Efendi’den ebruculuk öğrenenlerdendir. Fakat bu işi meslek edinmemiştir. </vt:lpstr>
      <vt:lpstr> Necmeddin Okyay’ın ortanca oğlu Sami Bey 1910!da Üsküdar’da doğmuş, bu sanatı babasından öğrenerek çığır açacak eserler vermiştir. Aynı zamanda ince bir tezhib, hak (oyma), lake (rugan) ve şemse tarzı cilt sanatkarı olan merhum Sami Okyay  Şark Tezyini Sanatlar Mektebi’nde  öğretmenken yakalandığı peritnoitten 12 Haziran 1933 yılında vefat etmeseydi meşgul olduğu sanat dallarına muhakkak ki başka yenilikler de getirecekti. Yirmi üç yıllık kısa ömründen geri kalanla şaheserleri bu sözlerimizin en kudretli şahitleridir. Sacid Okyay Necmeddin Okyay’ın küçük oğlu olan Sacid Okyay (doğ. 1915 - Üsküdar) 1936 yılında Devlet Güzel Sanatlar Akademisi’nde, Şark Tezyini Sanatlar Şubesinin açılışından  1973 yılında emekliye ayrılmasına kadar geçen zaman içinde ebruculuk ve eski tarz cilt hocası olarak vazife görmüş başarılı eserler vermiştir. </vt:lpstr>
      <vt:lpstr>SAMİ OKYAY’ın ESERİ</vt:lpstr>
      <vt:lpstr>Necmeddin Okyay'dan eski tarz cilt ve ebru öğrenerek kısa zamanda kabiliyetiyle dikkati çekti, diğer kıymetli hocalardan da faydalandı. Çeşitli konularda yeniliğe açık olduğu halde ebru sanatında klasik anlayışa sımsıkı bağlı kalan ve bu hususta modern uygulamalara iltifat etmeyen Düzgünman, ebruculukta kendisini geçtiğini söyleyen hocası Necmeddin Okyay'ın bu sanata kazandırdığı çiçekli ebru çeşitlerine papatyayı eklemiş, ayrıca çiçek şekillerini de ıslah etmiştir. 1940'ta başlayıp ölümüne kadar elli yıl süren ebruculuğu sırasında, 1967'den itibaren çeşitli sergiler açan ve bazı sergilere katılan Düzgünman, hem eserleriyle hem de yetiştirdiği öğrencileriyle bu sanatın tanınmasına ve yayılmasına hizmet ederek son otuzbeş yılın ebruculuğuna adeta damgasını vurmuş bir sanatkardır.  </vt:lpstr>
      <vt:lpstr>PowerPoint Sunusu</vt:lpstr>
      <vt:lpstr>PowerPoint Sunusu</vt:lpstr>
      <vt:lpstr>PowerPoint Sunusu</vt:lpstr>
      <vt:lpstr>PowerPoint Sunusu</vt:lpstr>
      <vt:lpstr>.   Fuat Başar 1977 yılında ebru sanatına ilgi duyarak Mustafa Düzgünman ile mektuplaştı. 1980’de İstanbul’a yerleşerek Hattat Hamit Aytaç’tan yazı icazeti, 1989’da Mustafa Düzgünman’dan ebru icazeti aldı.Profesyonel Ebrucu ve Hattat olarak yaşamını sürdürmektedir.     İlk hocası olan Mustafa Düzgünman’dan ebruculuğu öğrenmiş ve kendi ifadesiyle ebrunun yirmi beş çeşidini yapmış, ayrıca Mehmet Efendi’nin sırrını yıllarca gizlediği (?) ebruyu da başarmıştır. (bkz Hayat Mecmuası, 25-1976). Ancak, bu iddiaları taşıyan ebrularını sanat aleminde henüz sergilemediği ve sırlarını açıklamadığı için, sadece haberiyle yetiniyoruz  </vt:lpstr>
      <vt:lpstr>PowerPoint Sunusu</vt:lpstr>
      <vt:lpstr>PowerPoint Sunusu</vt:lpstr>
      <vt:lpstr>1984 yılında Topkapı Sarayı Nakışhânesi’ne devam ederken başladığı ebru yapımını aralıksız sürdürmektedir. 1985 yılında ustası merhum Mustafa Düzgünman ile tanıştı ve 1989 yılında kendisinden ebru sanatının öğretilmesi ve icrâsı konusunda icâzet aldı. İlk kişisel sergisini 1990 yılında Topkapı Sarayı’nda açtı, aynı yıl Washington D.C.’de ikinci, 1991 yılında memleketi olan Çorum’da üçüncü ve 1999 yılında Yıldız Sarayı Çit Kasrı'nda dördüncü kişisel sergisini açtı. Sayısız karma sergiye katıldı.  1999 yılında Neyzen Sadreddin Özçimi'ye icazet vermiştir.</vt:lpstr>
      <vt:lpstr>GÜNÜMÜZDE EBRU   Günümüzde yapılan ebruları incelerken; 1)Malzeme açışından 2)Uygulama açışından olmak üzere iki grupta incelenir. Çünkü bazen klasik malzeme ile modern tarz ebru yapılabildiği gibi, bazen de klasik dışı malzemelerle klasik ebru yapılabilmektedir. </vt:lpstr>
      <vt:lpstr>Kullanılan Malzemeler Açısından :  a) Gelenekçilerin Kullandığı Malzemeler Gelenekçiler her şeyiyle geçmişte ecdadın kullandıkları malzemeyi aynen kullanmaktadırlar; bunlar: toprak ve benzeri suda erimeyen boyalar,kitre,su, normal kağıt ve öddür.  B)Yenilikçilerin Kullandığı Malzemeler Yenilikçiler geçmişte kullanılan bazı malzemeleri kullanmakta bazılarını ise kullanmamaktadırlar.Boya olarak anilinli, guaj,akrilik ve yağlı boyaları bile kullanmaktadırlar.Bu boyalar klasik ebru boyalarına göre daha zengin ve parlak bir görünüm sağlar.Gelenekçiler ise bu boyaların ebrunun kullanıldığı kitap vs.ye zara vereceği kanaatindedir. Kitre yerine deniz kadayıfı yaygın olarak kullanılır. Gelenekçiler kağıdı hiçbir işlemden geçirmeden, yenilikçiler ise şapladıktan sonra kullanırlar.Bazı yenilikçiler öd yerine deterjan kullanmaktadırlar.</vt:lpstr>
      <vt:lpstr>Uygulamalar Açısından a)Gelenekçilerin Ebruları Geleneğe bağlı ebrucular usta-çırak zinciri içerisinde geçmişteki ebru ustalarının uygulamalarını devam ettirmektedirler.Gelenekçiler geleneğin hassasiyetini bozmadan yeni uygulamalarda yapmaktadırlar.Örneğin; Hilye formunda ebru yapmak , Bazı çiçekleri değişik perspektiflerden yapmak Lale ve karanfillerde birkaç renkle, çiçeğe derinlik kazandırmak Minyatürlü ve yazılı ebrular yapmak Ebruda yaldız kullanmak ve değişik formlar uygulamak Ağaçlı ebruların yapılması ..   </vt:lpstr>
      <vt:lpstr>PowerPoint Sunusu</vt:lpstr>
      <vt:lpstr>PowerPoint Sunusu</vt:lpstr>
      <vt:lpstr>PowerPoint Sunusu</vt:lpstr>
      <vt:lpstr>DERİ ÜZERİNE EBRU </vt:lpstr>
      <vt:lpstr>b)Yenilikçilerin Ebru Uygulamaları Malzemede olduğu kadar zamanla elde edilen motifler ve ebru kağıdının kullanım alanları bakımından da değişim ve yeniliklerle karşılaşılmıştır. Soyut olarak yapılmış resim, minyatür ve yazılara zemin vazifesi gören Barut ebrusu yapılması Balık,kuş,kelebek vs. gibi çeşitli  hayvan figürlerinin kullanılması Resim ebru diyebileceğimiz ebrular yapmak  </vt:lpstr>
      <vt:lpstr>PowerPoint Sunusu</vt:lpstr>
      <vt:lpstr>PowerPoint Sunusu</vt:lpstr>
      <vt:lpstr>PowerPoint Sunusu</vt:lpstr>
      <vt:lpstr>Geleneksel Ebru çalışmalarının yanı sıra, çeşitli kimyasal boyalarla farklı yüzeyler üzerine alınmış çalışmalara da yer verilmektedir. Yüzey emilimini arttırmak amacıyla doğru ara kimyasallar kullanarak toprak ve sentetik bazlı çeşitli boyalarla cam, seramik, ahşap, deri ve kumaş üzerine ebru almak mümkündür.</vt:lpstr>
      <vt:lpstr>PowerPoint Sunusu</vt:lpstr>
      <vt:lpstr>CAM ÜZERİNE EBRU </vt:lpstr>
      <vt:lpstr>PowerPoint Sunusu</vt:lpstr>
      <vt:lpstr>PowerPoint Sunusu</vt:lpstr>
      <vt:lpstr>PowerPoint Sunusu</vt:lpstr>
      <vt:lpstr>KUMAŞ ÜZERİNE EBRU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oce</dc:creator>
  <cp:lastModifiedBy>ADUNDAR</cp:lastModifiedBy>
  <cp:revision>115</cp:revision>
  <dcterms:created xsi:type="dcterms:W3CDTF">2014-03-05T18:27:36Z</dcterms:created>
  <dcterms:modified xsi:type="dcterms:W3CDTF">2017-02-12T22:28:22Z</dcterms:modified>
</cp:coreProperties>
</file>