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1"/>
    <p:restoredTop sz="92198"/>
  </p:normalViewPr>
  <p:slideViewPr>
    <p:cSldViewPr snapToGrid="0" snapToObjects="1">
      <p:cViewPr varScale="1">
        <p:scale>
          <a:sx n="98" d="100"/>
          <a:sy n="98" d="100"/>
        </p:scale>
        <p:origin x="21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ve Alt Ana Başlı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Başlık Metni"/>
          <p:cNvSpPr txBox="1">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r>
              <a:t>Başlık Metni</a:t>
            </a:r>
          </a:p>
        </p:txBody>
      </p:sp>
      <p:sp>
        <p:nvSpPr>
          <p:cNvPr id="12" name="Gövde Düzeyi Bir…"/>
          <p:cNvSpPr txBox="1">
            <a:spLocks noGrp="1"/>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1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a:xfrm>
            <a:off x="1231952" y="3702755"/>
            <a:ext cx="9414036" cy="48587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AEADEE-F556-497C-B1C7-6E6A15B5C8F7}" type="datetimeFigureOut">
              <a:rPr lang="tr-TR" smtClean="0"/>
              <a:t>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6284454" y="9126627"/>
            <a:ext cx="423193" cy="441146"/>
          </a:xfrm>
        </p:spPr>
        <p:txBody>
          <a:bodyPr/>
          <a:lstStyle/>
          <a:p>
            <a:fld id="{49A881E8-8BFA-4FFF-BD27-D015AC10E5C9}" type="slidenum">
              <a:rPr lang="tr-TR" smtClean="0"/>
              <a:t>‹#›</a:t>
            </a:fld>
            <a:endParaRPr lang="tr-TR"/>
          </a:p>
        </p:txBody>
      </p:sp>
    </p:spTree>
    <p:extLst>
      <p:ext uri="{BB962C8B-B14F-4D97-AF65-F5344CB8AC3E}">
        <p14:creationId xmlns:p14="http://schemas.microsoft.com/office/powerpoint/2010/main" val="251396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 Orta">
    <p:spTree>
      <p:nvGrpSpPr>
        <p:cNvPr id="1" name=""/>
        <p:cNvGrpSpPr/>
        <p:nvPr/>
      </p:nvGrpSpPr>
      <p:grpSpPr>
        <a:xfrm>
          <a:off x="0" y="0"/>
          <a:ext cx="0" cy="0"/>
          <a:chOff x="0" y="0"/>
          <a:chExt cx="0" cy="0"/>
        </a:xfrm>
      </p:grpSpPr>
      <p:sp>
        <p:nvSpPr>
          <p:cNvPr id="30" name="Başlık Metni"/>
          <p:cNvSpPr txBox="1">
            <a:spLocks noGrp="1"/>
          </p:cNvSpPr>
          <p:nvPr>
            <p:ph type="title"/>
          </p:nvPr>
        </p:nvSpPr>
        <p:spPr>
          <a:xfrm>
            <a:off x="787400" y="3657600"/>
            <a:ext cx="11430000" cy="2438400"/>
          </a:xfrm>
          <a:prstGeom prst="rect">
            <a:avLst/>
          </a:prstGeom>
        </p:spPr>
        <p:txBody>
          <a:bodyPr/>
          <a:lstStyle/>
          <a:p>
            <a:r>
              <a:t>Başlık Metni</a:t>
            </a:r>
          </a:p>
        </p:txBody>
      </p:sp>
      <p:sp>
        <p:nvSpPr>
          <p:cNvPr id="3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ğraf - Düşey">
    <p:spTree>
      <p:nvGrpSpPr>
        <p:cNvPr id="1" name=""/>
        <p:cNvGrpSpPr/>
        <p:nvPr/>
      </p:nvGrpSpPr>
      <p:grpSpPr>
        <a:xfrm>
          <a:off x="0" y="0"/>
          <a:ext cx="0" cy="0"/>
          <a:chOff x="0" y="0"/>
          <a:chExt cx="0" cy="0"/>
        </a:xfrm>
      </p:grpSpPr>
      <p:sp>
        <p:nvSpPr>
          <p:cNvPr id="38" name="Görüntü"/>
          <p:cNvSpPr>
            <a:spLocks noGrp="1"/>
          </p:cNvSpPr>
          <p:nvPr>
            <p:ph type="pic" sz="half" idx="13"/>
          </p:nvPr>
        </p:nvSpPr>
        <p:spPr>
          <a:xfrm>
            <a:off x="6273800" y="1206500"/>
            <a:ext cx="5888774" cy="72771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39" name="Başlık Metni"/>
          <p:cNvSpPr txBox="1">
            <a:spLocks noGrp="1"/>
          </p:cNvSpPr>
          <p:nvPr>
            <p:ph type="title"/>
          </p:nvPr>
        </p:nvSpPr>
        <p:spPr>
          <a:xfrm>
            <a:off x="457200" y="1244600"/>
            <a:ext cx="5600700" cy="3467100"/>
          </a:xfrm>
          <a:prstGeom prst="rect">
            <a:avLst/>
          </a:prstGeom>
        </p:spPr>
        <p:txBody>
          <a:bodyPr anchor="b"/>
          <a:lstStyle/>
          <a:p>
            <a:r>
              <a:t>Başlık Metni</a:t>
            </a:r>
          </a:p>
        </p:txBody>
      </p:sp>
      <p:sp>
        <p:nvSpPr>
          <p:cNvPr id="40" name="Gövde Düzeyi Bir…"/>
          <p:cNvSpPr txBox="1">
            <a:spLocks noGrp="1"/>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Gövde Düzeyi Bir</a:t>
            </a:r>
          </a:p>
          <a:p>
            <a:pPr lvl="1"/>
            <a:r>
              <a:t>Gövde Düzeyi İki</a:t>
            </a:r>
          </a:p>
          <a:p>
            <a:pPr lvl="2"/>
            <a:r>
              <a:t>Gövde Düzeyi Üç</a:t>
            </a:r>
          </a:p>
          <a:p>
            <a:pPr lvl="3"/>
            <a:r>
              <a:t>Gövde Düzeyi Dört</a:t>
            </a:r>
          </a:p>
          <a:p>
            <a:pPr lvl="4"/>
            <a:r>
              <a:t>Gövde Düzeyi Beş</a:t>
            </a:r>
          </a:p>
        </p:txBody>
      </p:sp>
      <p:sp>
        <p:nvSpPr>
          <p:cNvPr id="4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48" name="Başlık Metni"/>
          <p:cNvSpPr txBox="1">
            <a:spLocks noGrp="1"/>
          </p:cNvSpPr>
          <p:nvPr>
            <p:ph type="title"/>
          </p:nvPr>
        </p:nvSpPr>
        <p:spPr>
          <a:prstGeom prst="rect">
            <a:avLst/>
          </a:prstGeom>
        </p:spPr>
        <p:txBody>
          <a:bodyPr/>
          <a:lstStyle/>
          <a:p>
            <a:r>
              <a:t>Başlık Metni</a:t>
            </a:r>
          </a:p>
        </p:txBody>
      </p:sp>
      <p:sp>
        <p:nvSpPr>
          <p:cNvPr id="4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56" name="Başlık Metni"/>
          <p:cNvSpPr txBox="1">
            <a:spLocks noGrp="1"/>
          </p:cNvSpPr>
          <p:nvPr>
            <p:ph type="title"/>
          </p:nvPr>
        </p:nvSpPr>
        <p:spPr>
          <a:prstGeom prst="rect">
            <a:avLst/>
          </a:prstGeom>
        </p:spPr>
        <p:txBody>
          <a:bodyPr/>
          <a:lstStyle/>
          <a:p>
            <a:r>
              <a:t>Başlık Metni</a:t>
            </a:r>
          </a:p>
        </p:txBody>
      </p:sp>
      <p:sp>
        <p:nvSpPr>
          <p:cNvPr id="57" name="Gövde Düzeyi Bir…"/>
          <p:cNvSpPr txBox="1">
            <a:spLocks noGrp="1"/>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75" name="Gövde Düzeyi Bir…"/>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7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Fotoğraf 3 - Yukarı">
    <p:spTree>
      <p:nvGrpSpPr>
        <p:cNvPr id="1" name=""/>
        <p:cNvGrpSpPr/>
        <p:nvPr/>
      </p:nvGrpSpPr>
      <p:grpSpPr>
        <a:xfrm>
          <a:off x="0" y="0"/>
          <a:ext cx="0" cy="0"/>
          <a:chOff x="0" y="0"/>
          <a:chExt cx="0" cy="0"/>
        </a:xfrm>
      </p:grpSpPr>
      <p:sp>
        <p:nvSpPr>
          <p:cNvPr id="83" name="Görüntü"/>
          <p:cNvSpPr>
            <a:spLocks noGrp="1"/>
          </p:cNvSpPr>
          <p:nvPr>
            <p:ph type="pic" idx="13"/>
          </p:nvPr>
        </p:nvSpPr>
        <p:spPr>
          <a:xfrm>
            <a:off x="711200" y="673100"/>
            <a:ext cx="6680111" cy="8255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4" name="Görüntü"/>
          <p:cNvSpPr>
            <a:spLocks noGrp="1"/>
          </p:cNvSpPr>
          <p:nvPr>
            <p:ph type="pic" sz="quarter" idx="14"/>
          </p:nvPr>
        </p:nvSpPr>
        <p:spPr>
          <a:xfrm>
            <a:off x="7645400" y="652434"/>
            <a:ext cx="4572000" cy="304642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5" name="Görüntü"/>
          <p:cNvSpPr>
            <a:spLocks noGrp="1"/>
          </p:cNvSpPr>
          <p:nvPr>
            <p:ph type="pic" sz="half" idx="15"/>
          </p:nvPr>
        </p:nvSpPr>
        <p:spPr>
          <a:xfrm>
            <a:off x="7645400" y="3225800"/>
            <a:ext cx="4572000" cy="6858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93" name="-Ali Utku"/>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i="1"/>
            </a:lvl1pPr>
          </a:lstStyle>
          <a:p>
            <a:r>
              <a:t>-Ali Utku</a:t>
            </a:r>
          </a:p>
        </p:txBody>
      </p:sp>
      <p:sp>
        <p:nvSpPr>
          <p:cNvPr id="94" name="“Buraya bir alıntı yazın.”"/>
          <p:cNvSpPr txBox="1">
            <a:spLocks noGrp="1"/>
          </p:cNvSpPr>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r>
              <a:t>“Buraya bir alıntı yazın.” </a:t>
            </a:r>
          </a:p>
        </p:txBody>
      </p:sp>
      <p:sp>
        <p:nvSpPr>
          <p:cNvPr id="9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02" name="Görüntü"/>
          <p:cNvSpPr>
            <a:spLocks noGrp="1"/>
          </p:cNvSpPr>
          <p:nvPr>
            <p:ph type="pic" idx="13"/>
          </p:nvPr>
        </p:nvSpPr>
        <p:spPr>
          <a:xfrm>
            <a:off x="-851457" y="-14228"/>
            <a:ext cx="15004983" cy="9987693"/>
          </a:xfrm>
          <a:prstGeom prst="rect">
            <a:avLst/>
          </a:prstGeom>
        </p:spPr>
        <p:txBody>
          <a:bodyPr lIns="91439" tIns="45719" rIns="91439" bIns="45719" anchor="t">
            <a:noAutofit/>
          </a:bodyPr>
          <a:lstStyle/>
          <a:p>
            <a:endParaRP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Gövde Düzeyi Bir…"/>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3" name="Başlık Metni"/>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Başlık Metni</a:t>
            </a:r>
          </a:p>
        </p:txBody>
      </p:sp>
      <p:sp>
        <p:nvSpPr>
          <p:cNvPr id="4" name="Slayt Numarası"/>
          <p:cNvSpPr txBox="1">
            <a:spLocks noGrp="1"/>
          </p:cNvSpPr>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Lst>
  <p:transition spd="med"/>
  <p:hf hdr="0" ftr="0"/>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228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457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685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9144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11430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1371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1600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1828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OSYOLOJİ TARİHİ…"/>
          <p:cNvSpPr txBox="1">
            <a:spLocks noGrp="1"/>
          </p:cNvSpPr>
          <p:nvPr>
            <p:ph type="ctrTitle"/>
          </p:nvPr>
        </p:nvSpPr>
        <p:spPr>
          <a:xfrm>
            <a:off x="886254" y="2698836"/>
            <a:ext cx="11430000" cy="2973301"/>
          </a:xfrm>
          <a:prstGeom prst="rect">
            <a:avLst/>
          </a:prstGeom>
        </p:spPr>
        <p:txBody>
          <a:bodyPr>
            <a:normAutofit fontScale="90000"/>
          </a:bodyPr>
          <a:lstStyle/>
          <a:p>
            <a:r>
              <a:rPr sz="8000" dirty="0"/>
              <a:t>SOSYOLOJİ TARİHİ </a:t>
            </a:r>
            <a:br>
              <a:rPr lang="tr-TR" sz="4000" dirty="0"/>
            </a:br>
            <a:br>
              <a:rPr lang="tr-TR" dirty="0"/>
            </a:br>
            <a:r>
              <a:rPr lang="tr-TR" dirty="0"/>
              <a:t>9</a:t>
            </a:r>
            <a:endParaRPr sz="4000" dirty="0"/>
          </a:p>
        </p:txBody>
      </p:sp>
      <p:sp>
        <p:nvSpPr>
          <p:cNvPr id="120" name="DTCF, Sosyoloji Bölümü…"/>
          <p:cNvSpPr txBox="1">
            <a:spLocks noGrp="1"/>
          </p:cNvSpPr>
          <p:nvPr>
            <p:ph type="subTitle" sz="quarter" idx="1"/>
          </p:nvPr>
        </p:nvSpPr>
        <p:spPr>
          <a:xfrm>
            <a:off x="886254" y="6198973"/>
            <a:ext cx="11430000" cy="1647568"/>
          </a:xfrm>
          <a:prstGeom prst="rect">
            <a:avLst/>
          </a:prstGeom>
        </p:spPr>
        <p:txBody>
          <a:bodyPr>
            <a:normAutofit fontScale="92500" lnSpcReduction="10000"/>
          </a:bodyPr>
          <a:lstStyle/>
          <a:p>
            <a:pPr defTabSz="432308">
              <a:defRPr sz="2960"/>
            </a:pPr>
            <a:r>
              <a:rPr dirty="0"/>
              <a:t>DTCF</a:t>
            </a:r>
            <a:endParaRPr lang="tr-TR" dirty="0"/>
          </a:p>
          <a:p>
            <a:pPr defTabSz="432308">
              <a:defRPr sz="2960"/>
            </a:pPr>
            <a:r>
              <a:rPr dirty="0" err="1"/>
              <a:t>Sosyoloji</a:t>
            </a:r>
            <a:r>
              <a:rPr dirty="0"/>
              <a:t> </a:t>
            </a:r>
            <a:r>
              <a:rPr dirty="0" err="1"/>
              <a:t>Bölümü</a:t>
            </a:r>
            <a:endParaRPr dirty="0"/>
          </a:p>
          <a:p>
            <a:pPr defTabSz="432308">
              <a:defRPr sz="2960"/>
            </a:pPr>
            <a:r>
              <a:rPr dirty="0"/>
              <a:t>2020 </a:t>
            </a:r>
            <a:r>
              <a:rPr dirty="0" err="1"/>
              <a:t>Bahar</a:t>
            </a:r>
            <a:r>
              <a:rPr dirty="0"/>
              <a:t> </a:t>
            </a:r>
            <a:r>
              <a:rPr dirty="0" err="1"/>
              <a:t>Dönemi</a:t>
            </a:r>
            <a:endParaRPr dirty="0"/>
          </a:p>
          <a:p>
            <a:pPr defTabSz="432308">
              <a:defRPr sz="2960"/>
            </a:pPr>
            <a:r>
              <a:rPr dirty="0" err="1"/>
              <a:t>Doç.Dr</a:t>
            </a:r>
            <a:r>
              <a:rPr dirty="0"/>
              <a:t>. </a:t>
            </a:r>
            <a:r>
              <a:rPr dirty="0" err="1"/>
              <a:t>Nuran</a:t>
            </a:r>
            <a:r>
              <a:rPr dirty="0"/>
              <a:t> </a:t>
            </a:r>
            <a:r>
              <a:rPr dirty="0" err="1"/>
              <a:t>Savaşkan</a:t>
            </a:r>
            <a:r>
              <a:rPr dirty="0"/>
              <a:t> </a:t>
            </a:r>
            <a:r>
              <a:rPr dirty="0" err="1"/>
              <a:t>Akdoğan</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7384" y="1071154"/>
            <a:ext cx="12488090" cy="7916092"/>
          </a:xfrm>
        </p:spPr>
        <p:txBody>
          <a:bodyPr>
            <a:noAutofit/>
          </a:bodyPr>
          <a:lstStyle/>
          <a:p>
            <a:pPr marL="0" indent="0">
              <a:spcBef>
                <a:spcPts val="1200"/>
              </a:spcBef>
              <a:buNone/>
            </a:pPr>
            <a:r>
              <a:rPr lang="tr-TR" b="1" i="1" dirty="0"/>
              <a:t>Sosyalizm</a:t>
            </a:r>
          </a:p>
          <a:p>
            <a:pPr>
              <a:spcBef>
                <a:spcPts val="1200"/>
              </a:spcBef>
            </a:pPr>
            <a:r>
              <a:rPr lang="tr-TR" dirty="0"/>
              <a:t>Fransız devriminin mitleştirdiği bireycilik karşıtlığı, sanayi devriminin egemen konuma getirdiği piyasa mekanizmalarına duyulan öfke, kapitalizmin gelişiminin her geçen gün yok ettiği geleneksel toplumsal dayanışma bağlarına duyulan özlem bakımından muhafazakârlık ve sosyalizm benzeşir </a:t>
            </a:r>
          </a:p>
          <a:p>
            <a:pPr>
              <a:spcBef>
                <a:spcPts val="1200"/>
              </a:spcBef>
            </a:pPr>
            <a:r>
              <a:rPr lang="tr-TR" dirty="0"/>
              <a:t>İnsanın insanı sömürmediği, özel mülkiyet bencilliği ve piyasa mekanizmaları yerine sosyalist dayanışma biçimlerinin yer aldığı geleceğin topluluğu</a:t>
            </a:r>
          </a:p>
          <a:p>
            <a:pPr>
              <a:spcBef>
                <a:spcPts val="1200"/>
              </a:spcBef>
            </a:pPr>
            <a:r>
              <a:rPr lang="tr-TR" dirty="0"/>
              <a:t>Muhafazakârlığın mitleştirdiği kırsal cemaat yapılarının «laikleştirilmiş» versiyonu olduğu düşünülebilir mi? </a:t>
            </a:r>
          </a:p>
          <a:p>
            <a:pPr>
              <a:spcBef>
                <a:spcPts val="1200"/>
              </a:spcBef>
            </a:pPr>
            <a:r>
              <a:rPr lang="tr-TR" dirty="0"/>
              <a:t>Bu dönemin sosyalistlerini daha sonra </a:t>
            </a:r>
            <a:r>
              <a:rPr lang="tr-TR" dirty="0" err="1"/>
              <a:t>Marx</a:t>
            </a:r>
            <a:r>
              <a:rPr lang="tr-TR" dirty="0"/>
              <a:t> ve Engels «ütopik» olarak niteleyecektir</a:t>
            </a:r>
          </a:p>
        </p:txBody>
      </p:sp>
    </p:spTree>
    <p:extLst>
      <p:ext uri="{BB962C8B-B14F-4D97-AF65-F5344CB8AC3E}">
        <p14:creationId xmlns:p14="http://schemas.microsoft.com/office/powerpoint/2010/main" val="37424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2331" y="731519"/>
            <a:ext cx="11965578" cy="8543109"/>
          </a:xfrm>
        </p:spPr>
        <p:txBody>
          <a:bodyPr>
            <a:noAutofit/>
          </a:bodyPr>
          <a:lstStyle/>
          <a:p>
            <a:pPr marL="0" indent="0">
              <a:spcBef>
                <a:spcPts val="1200"/>
              </a:spcBef>
              <a:buNone/>
            </a:pPr>
            <a:r>
              <a:rPr lang="tr-TR" sz="3200" b="1" i="1" dirty="0"/>
              <a:t>Sosyalizm</a:t>
            </a:r>
          </a:p>
          <a:p>
            <a:pPr>
              <a:spcBef>
                <a:spcPts val="1200"/>
              </a:spcBef>
            </a:pPr>
            <a:r>
              <a:rPr lang="tr-TR" sz="3200" dirty="0"/>
              <a:t>Toplumsal olanın önceliği ve belirleyiciliği fikri</a:t>
            </a:r>
          </a:p>
          <a:p>
            <a:pPr>
              <a:spcBef>
                <a:spcPts val="1200"/>
              </a:spcBef>
            </a:pPr>
            <a:r>
              <a:rPr lang="tr-TR" sz="3200" dirty="0"/>
              <a:t>Saint-</a:t>
            </a:r>
            <a:r>
              <a:rPr lang="tr-TR" sz="3200" dirty="0" err="1"/>
              <a:t>Simon</a:t>
            </a:r>
            <a:r>
              <a:rPr lang="tr-TR" sz="3200" dirty="0"/>
              <a:t> (1760 – 1825): Fransız aristokrasinin önemli bir ailesine mensup</a:t>
            </a:r>
          </a:p>
          <a:p>
            <a:pPr>
              <a:spcBef>
                <a:spcPts val="1200"/>
              </a:spcBef>
            </a:pPr>
            <a:r>
              <a:rPr lang="tr-TR" sz="3200" dirty="0"/>
              <a:t>Fransız devrimine tepki; yıktığı düzen yerine bireycilik ve kaos</a:t>
            </a:r>
          </a:p>
          <a:p>
            <a:pPr>
              <a:spcBef>
                <a:spcPts val="1200"/>
              </a:spcBef>
            </a:pPr>
            <a:r>
              <a:rPr lang="tr-TR" sz="3200" dirty="0"/>
              <a:t>Toplumsal olguların da aynı doğal olgular gibi tabiat bilimlerinin teknik ve ilkeleriyle, deney ve gözlem yoluyla kavranabileceği</a:t>
            </a:r>
          </a:p>
          <a:p>
            <a:pPr>
              <a:spcBef>
                <a:spcPts val="1200"/>
              </a:spcBef>
            </a:pPr>
            <a:r>
              <a:rPr lang="tr-TR" sz="3200" dirty="0"/>
              <a:t>Adlandırmalar: «sosyal fizyoloji», «insan bilimi», «toplumların bilimi»</a:t>
            </a:r>
          </a:p>
          <a:p>
            <a:pPr>
              <a:spcBef>
                <a:spcPts val="1200"/>
              </a:spcBef>
            </a:pPr>
            <a:r>
              <a:rPr lang="tr-TR" sz="3200" dirty="0"/>
              <a:t>Bu bilimin kuruluşu insanlığın «pozitif» aşamaya geçişine </a:t>
            </a:r>
            <a:r>
              <a:rPr lang="tr-TR" sz="3200"/>
              <a:t>tekabül eder </a:t>
            </a:r>
            <a:endParaRPr lang="tr-TR" sz="3200" dirty="0"/>
          </a:p>
          <a:p>
            <a:pPr>
              <a:spcBef>
                <a:spcPts val="1200"/>
              </a:spcBef>
            </a:pPr>
            <a:r>
              <a:rPr lang="tr-TR" sz="3200" dirty="0"/>
              <a:t>«sosyal varlık» birey üstü bağlayıcı toplumsal gerçeklik</a:t>
            </a:r>
          </a:p>
        </p:txBody>
      </p:sp>
    </p:spTree>
    <p:extLst>
      <p:ext uri="{BB962C8B-B14F-4D97-AF65-F5344CB8AC3E}">
        <p14:creationId xmlns:p14="http://schemas.microsoft.com/office/powerpoint/2010/main" val="290398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ydınlanma Dönemi ve Sosyoloji"/>
          <p:cNvSpPr txBox="1">
            <a:spLocks noGrp="1"/>
          </p:cNvSpPr>
          <p:nvPr>
            <p:ph type="title"/>
          </p:nvPr>
        </p:nvSpPr>
        <p:spPr>
          <a:xfrm>
            <a:off x="788944" y="3030321"/>
            <a:ext cx="11414211" cy="4213655"/>
          </a:xfrm>
          <a:prstGeom prst="rect">
            <a:avLst/>
          </a:prstGeom>
        </p:spPr>
        <p:txBody>
          <a:bodyPr>
            <a:normAutofit/>
          </a:bodyPr>
          <a:lstStyle/>
          <a:p>
            <a:r>
              <a:rPr lang="tr-TR" sz="8900" dirty="0">
                <a:solidFill>
                  <a:schemeClr val="bg1">
                    <a:lumMod val="75000"/>
                    <a:lumOff val="25000"/>
                  </a:schemeClr>
                </a:solidFill>
              </a:rPr>
              <a:t>İDEOLOJİLER</a:t>
            </a:r>
            <a:br>
              <a:rPr lang="tr-TR" sz="4800" dirty="0"/>
            </a:br>
            <a:endParaRPr dirty="0"/>
          </a:p>
        </p:txBody>
      </p:sp>
      <p:sp>
        <p:nvSpPr>
          <p:cNvPr id="124" name="Metin"/>
          <p:cNvSpPr txBox="1"/>
          <p:nvPr/>
        </p:nvSpPr>
        <p:spPr>
          <a:xfrm>
            <a:off x="6200774" y="5137149"/>
            <a:ext cx="857251" cy="1231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1pPr>
          </a:lstStyle>
          <a:p>
            <a:r>
              <a:rPr dirty="0"/>
              <a:t>   </a:t>
            </a:r>
          </a:p>
        </p:txBody>
      </p:sp>
      <p:sp>
        <p:nvSpPr>
          <p:cNvPr id="2" name="Slayt Numarası Yer Tutucusu 1">
            <a:extLst>
              <a:ext uri="{FF2B5EF4-FFF2-40B4-BE49-F238E27FC236}">
                <a16:creationId xmlns:a16="http://schemas.microsoft.com/office/drawing/2014/main" id="{9EA989A4-B2DC-1C4A-9CCC-43B3A75DD7EF}"/>
              </a:ext>
            </a:extLst>
          </p:cNvPr>
          <p:cNvSpPr>
            <a:spLocks noGrp="1"/>
          </p:cNvSpPr>
          <p:nvPr>
            <p:ph type="sldNum" sz="quarter" idx="2"/>
          </p:nvPr>
        </p:nvSpPr>
        <p:spPr/>
        <p:txBody>
          <a:bodyPr/>
          <a:lstStyle/>
          <a:p>
            <a:fld id="{86CB4B4D-7CA3-9044-876B-883B54F8677D}" type="slidenum">
              <a:rPr lang="tr-TR" smtClean="0"/>
              <a:t>2</a:t>
            </a:fld>
            <a:endParaRPr lang="tr-T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3771" y="692331"/>
            <a:ext cx="11829408" cy="7564977"/>
          </a:xfrm>
        </p:spPr>
        <p:txBody>
          <a:bodyPr>
            <a:noAutofit/>
          </a:bodyPr>
          <a:lstStyle/>
          <a:p>
            <a:r>
              <a:rPr lang="tr-TR" sz="4000" b="1" i="1" dirty="0"/>
              <a:t>19. yy Fikir Hareketleri</a:t>
            </a:r>
          </a:p>
          <a:p>
            <a:pPr indent="-357700">
              <a:spcBef>
                <a:spcPts val="1200"/>
              </a:spcBef>
              <a:buFont typeface="Arial" panose="020B0604020202020204" pitchFamily="34" charset="0"/>
              <a:buChar char="•"/>
            </a:pPr>
            <a:r>
              <a:rPr lang="tr-TR" sz="4000" dirty="0"/>
              <a:t>Toplum nasıl olanaklıdır? Bir toplumu bir arada tutan nedir? Uzun soluklu bir sosyal düzen nasıl kurulabilir?</a:t>
            </a:r>
          </a:p>
          <a:p>
            <a:pPr lvl="1" indent="-357700">
              <a:spcBef>
                <a:spcPts val="1200"/>
              </a:spcBef>
              <a:buFont typeface="Arial" panose="020B0604020202020204" pitchFamily="34" charset="0"/>
              <a:buChar char="•"/>
            </a:pPr>
            <a:r>
              <a:rPr lang="tr-TR" sz="4000" dirty="0"/>
              <a:t>Muhafazakârlık</a:t>
            </a:r>
          </a:p>
          <a:p>
            <a:pPr lvl="1" indent="-357700">
              <a:spcBef>
                <a:spcPts val="1200"/>
              </a:spcBef>
              <a:buFont typeface="Arial" panose="020B0604020202020204" pitchFamily="34" charset="0"/>
              <a:buChar char="•"/>
            </a:pPr>
            <a:r>
              <a:rPr lang="tr-TR" sz="4000" dirty="0"/>
              <a:t>Liberalizm</a:t>
            </a:r>
          </a:p>
          <a:p>
            <a:pPr lvl="1" indent="-357700">
              <a:spcBef>
                <a:spcPts val="1200"/>
              </a:spcBef>
              <a:buFont typeface="Arial" panose="020B0604020202020204" pitchFamily="34" charset="0"/>
              <a:buChar char="•"/>
            </a:pPr>
            <a:r>
              <a:rPr lang="tr-TR" sz="4000" dirty="0"/>
              <a:t>Sosyalizm</a:t>
            </a:r>
          </a:p>
        </p:txBody>
      </p:sp>
    </p:spTree>
    <p:extLst>
      <p:ext uri="{BB962C8B-B14F-4D97-AF65-F5344CB8AC3E}">
        <p14:creationId xmlns:p14="http://schemas.microsoft.com/office/powerpoint/2010/main" val="214643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5840" y="1371600"/>
            <a:ext cx="11129554" cy="7498079"/>
          </a:xfrm>
        </p:spPr>
        <p:txBody>
          <a:bodyPr>
            <a:normAutofit/>
          </a:bodyPr>
          <a:lstStyle/>
          <a:p>
            <a:pPr marL="0" indent="0">
              <a:spcBef>
                <a:spcPts val="1200"/>
              </a:spcBef>
              <a:buNone/>
            </a:pPr>
            <a:r>
              <a:rPr lang="tr-TR" b="1" i="1" dirty="0"/>
              <a:t>Muhafazakârlık</a:t>
            </a:r>
          </a:p>
          <a:p>
            <a:pPr marL="0" indent="0">
              <a:spcBef>
                <a:spcPts val="1200"/>
              </a:spcBef>
              <a:buNone/>
            </a:pPr>
            <a:endParaRPr lang="tr-TR" b="1" i="1" dirty="0"/>
          </a:p>
          <a:p>
            <a:pPr>
              <a:spcBef>
                <a:spcPts val="1200"/>
              </a:spcBef>
              <a:buFont typeface="Arial" panose="020B0604020202020204" pitchFamily="34" charset="0"/>
              <a:buChar char="•"/>
            </a:pPr>
            <a:r>
              <a:rPr lang="tr-TR" dirty="0"/>
              <a:t>Fransız Devriminin yol açtığı alt üst oluş</a:t>
            </a:r>
          </a:p>
          <a:p>
            <a:pPr>
              <a:spcBef>
                <a:spcPts val="1200"/>
              </a:spcBef>
              <a:buFont typeface="Arial" panose="020B0604020202020204" pitchFamily="34" charset="0"/>
              <a:buChar char="•"/>
            </a:pPr>
            <a:r>
              <a:rPr lang="tr-TR" dirty="0"/>
              <a:t>Siyasal ve fikirsel düzlemde büyük değişimler</a:t>
            </a:r>
          </a:p>
          <a:p>
            <a:pPr>
              <a:spcBef>
                <a:spcPts val="1200"/>
              </a:spcBef>
              <a:buFont typeface="Arial" panose="020B0604020202020204" pitchFamily="34" charset="0"/>
              <a:buChar char="•"/>
            </a:pPr>
            <a:r>
              <a:rPr lang="tr-TR" dirty="0"/>
              <a:t>18. </a:t>
            </a:r>
            <a:r>
              <a:rPr lang="tr-TR" dirty="0" err="1"/>
              <a:t>yy’ın</a:t>
            </a:r>
            <a:r>
              <a:rPr lang="tr-TR" dirty="0"/>
              <a:t> akıl ve birey merkezli düşüncesine de yönelen devrimci şiddet</a:t>
            </a:r>
          </a:p>
          <a:p>
            <a:pPr>
              <a:spcBef>
                <a:spcPts val="1200"/>
              </a:spcBef>
              <a:buFont typeface="Arial" panose="020B0604020202020204" pitchFamily="34" charset="0"/>
              <a:buChar char="•"/>
            </a:pPr>
            <a:r>
              <a:rPr lang="tr-TR" dirty="0"/>
              <a:t>Tüm Avrupa’da ortaya çıkan panik havası</a:t>
            </a:r>
          </a:p>
          <a:p>
            <a:pPr>
              <a:spcBef>
                <a:spcPts val="1200"/>
              </a:spcBef>
              <a:buFont typeface="Arial" panose="020B0604020202020204" pitchFamily="34" charset="0"/>
              <a:buChar char="•"/>
            </a:pPr>
            <a:r>
              <a:rPr lang="tr-TR" dirty="0"/>
              <a:t>«Düzen içinde değişme»</a:t>
            </a:r>
          </a:p>
          <a:p>
            <a:pPr lvl="1">
              <a:spcBef>
                <a:spcPts val="1200"/>
              </a:spcBef>
              <a:buFont typeface="Arial" panose="020B0604020202020204" pitchFamily="34" charset="0"/>
              <a:buChar char="•"/>
            </a:pPr>
            <a:r>
              <a:rPr lang="tr-TR" dirty="0"/>
              <a:t>Muhafazakâr düşünün ortaya çıkışını hazırlamıştır</a:t>
            </a:r>
          </a:p>
        </p:txBody>
      </p:sp>
    </p:spTree>
    <p:extLst>
      <p:ext uri="{BB962C8B-B14F-4D97-AF65-F5344CB8AC3E}">
        <p14:creationId xmlns:p14="http://schemas.microsoft.com/office/powerpoint/2010/main" val="316413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8274" y="927464"/>
            <a:ext cx="11237226" cy="7374180"/>
          </a:xfrm>
        </p:spPr>
        <p:txBody>
          <a:bodyPr>
            <a:normAutofit fontScale="85000" lnSpcReduction="20000"/>
          </a:bodyPr>
          <a:lstStyle/>
          <a:p>
            <a:pPr>
              <a:spcBef>
                <a:spcPts val="1200"/>
              </a:spcBef>
            </a:pPr>
            <a:r>
              <a:rPr lang="tr-TR" b="1" i="1" dirty="0"/>
              <a:t>Muhafazakârlık</a:t>
            </a:r>
          </a:p>
          <a:p>
            <a:pPr>
              <a:spcBef>
                <a:spcPts val="1200"/>
              </a:spcBef>
              <a:buFont typeface="Arial" panose="020B0604020202020204" pitchFamily="34" charset="0"/>
              <a:buChar char="•"/>
            </a:pPr>
            <a:r>
              <a:rPr lang="tr-TR" dirty="0" err="1"/>
              <a:t>Edmund</a:t>
            </a:r>
            <a:r>
              <a:rPr lang="tr-TR" dirty="0"/>
              <a:t> </a:t>
            </a:r>
            <a:r>
              <a:rPr lang="tr-TR" dirty="0" err="1"/>
              <a:t>Burke</a:t>
            </a:r>
            <a:r>
              <a:rPr lang="tr-TR" dirty="0"/>
              <a:t> (1729 – 1797), Joseph de </a:t>
            </a:r>
            <a:r>
              <a:rPr lang="tr-TR" dirty="0" err="1"/>
              <a:t>Maistre</a:t>
            </a:r>
            <a:r>
              <a:rPr lang="tr-TR" dirty="0"/>
              <a:t> (1753 – 1821), Louis de </a:t>
            </a:r>
            <a:r>
              <a:rPr lang="tr-TR" dirty="0" err="1"/>
              <a:t>Bonald</a:t>
            </a:r>
            <a:r>
              <a:rPr lang="tr-TR" dirty="0"/>
              <a:t> (1754 – 1840)</a:t>
            </a:r>
          </a:p>
          <a:p>
            <a:pPr>
              <a:spcBef>
                <a:spcPts val="1200"/>
              </a:spcBef>
              <a:buFont typeface="Arial" panose="020B0604020202020204" pitchFamily="34" charset="0"/>
              <a:buChar char="•"/>
            </a:pPr>
            <a:r>
              <a:rPr lang="tr-TR" dirty="0"/>
              <a:t>Fransız Devrimi ve liberalizm eleştirileri</a:t>
            </a:r>
          </a:p>
          <a:p>
            <a:pPr>
              <a:spcBef>
                <a:spcPts val="1200"/>
              </a:spcBef>
              <a:buFont typeface="Arial" panose="020B0604020202020204" pitchFamily="34" charset="0"/>
              <a:buChar char="•"/>
            </a:pPr>
            <a:r>
              <a:rPr lang="tr-TR" dirty="0"/>
              <a:t>Toplumsal aidiyet ve bağların önemini vurgular – Tahribata dikkat çeker</a:t>
            </a:r>
          </a:p>
          <a:p>
            <a:pPr>
              <a:spcBef>
                <a:spcPts val="1200"/>
              </a:spcBef>
            </a:pPr>
            <a:r>
              <a:rPr lang="tr-TR" b="1" dirty="0"/>
              <a:t>De </a:t>
            </a:r>
            <a:r>
              <a:rPr lang="tr-TR" b="1" dirty="0" err="1"/>
              <a:t>Bonald</a:t>
            </a:r>
            <a:endParaRPr lang="tr-TR" b="1" dirty="0"/>
          </a:p>
          <a:p>
            <a:pPr>
              <a:spcBef>
                <a:spcPts val="1200"/>
              </a:spcBef>
              <a:buFont typeface="Arial" panose="020B0604020202020204" pitchFamily="34" charset="0"/>
              <a:buChar char="•"/>
            </a:pPr>
            <a:r>
              <a:rPr lang="tr-TR" dirty="0"/>
              <a:t>Birey değil toplum. Aile, kilise, lonca gibi toplumsal gerçekliklerin dışında birey anlayışı bir soyutlamadır, yanılsamadır. </a:t>
            </a:r>
          </a:p>
          <a:p>
            <a:pPr>
              <a:spcBef>
                <a:spcPts val="1200"/>
              </a:spcBef>
              <a:buFont typeface="Arial" panose="020B0604020202020204" pitchFamily="34" charset="0"/>
              <a:buChar char="•"/>
            </a:pPr>
            <a:r>
              <a:rPr lang="tr-TR" dirty="0"/>
              <a:t>«İnsan toplumu yaratmaz, insanı yaratan toplumdur»</a:t>
            </a:r>
          </a:p>
          <a:p>
            <a:pPr>
              <a:spcBef>
                <a:spcPts val="1200"/>
              </a:spcBef>
              <a:buFont typeface="Arial" panose="020B0604020202020204" pitchFamily="34" charset="0"/>
              <a:buChar char="•"/>
            </a:pPr>
            <a:r>
              <a:rPr lang="tr-TR" dirty="0"/>
              <a:t>Toplum sezgiyle kavranmalı, akıl ya da bilimle değil</a:t>
            </a:r>
          </a:p>
          <a:p>
            <a:pPr>
              <a:spcBef>
                <a:spcPts val="1200"/>
              </a:spcBef>
              <a:buFont typeface="Arial" panose="020B0604020202020204" pitchFamily="34" charset="0"/>
              <a:buChar char="•"/>
            </a:pPr>
            <a:r>
              <a:rPr lang="tr-TR" dirty="0"/>
              <a:t>Topluluk, otorite, geleneksel, kutsal kavramlarının önemi</a:t>
            </a:r>
          </a:p>
          <a:p>
            <a:pPr>
              <a:spcBef>
                <a:spcPts val="1200"/>
              </a:spcBef>
              <a:buFont typeface="Arial" panose="020B0604020202020204" pitchFamily="34" charset="0"/>
              <a:buChar char="•"/>
            </a:pPr>
            <a:r>
              <a:rPr lang="tr-TR" dirty="0"/>
              <a:t>Ahlak felsefesi ve sosyoloji</a:t>
            </a:r>
          </a:p>
        </p:txBody>
      </p:sp>
    </p:spTree>
    <p:extLst>
      <p:ext uri="{BB962C8B-B14F-4D97-AF65-F5344CB8AC3E}">
        <p14:creationId xmlns:p14="http://schemas.microsoft.com/office/powerpoint/2010/main" val="348757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3223" y="1188719"/>
            <a:ext cx="10943112" cy="7916091"/>
          </a:xfrm>
        </p:spPr>
        <p:txBody>
          <a:bodyPr>
            <a:noAutofit/>
          </a:bodyPr>
          <a:lstStyle/>
          <a:p>
            <a:pPr marL="0" indent="0">
              <a:spcBef>
                <a:spcPts val="1200"/>
              </a:spcBef>
              <a:buNone/>
            </a:pPr>
            <a:r>
              <a:rPr lang="tr-TR" b="1" dirty="0" err="1"/>
              <a:t>Edmund</a:t>
            </a:r>
            <a:r>
              <a:rPr lang="tr-TR" b="1" dirty="0"/>
              <a:t> </a:t>
            </a:r>
            <a:r>
              <a:rPr lang="tr-TR" b="1" dirty="0" err="1"/>
              <a:t>Burke</a:t>
            </a:r>
            <a:r>
              <a:rPr lang="tr-TR" b="1" dirty="0"/>
              <a:t> (1729 – 1797)</a:t>
            </a:r>
          </a:p>
          <a:p>
            <a:pPr marL="0" indent="0">
              <a:spcBef>
                <a:spcPts val="1200"/>
              </a:spcBef>
              <a:buNone/>
            </a:pPr>
            <a:endParaRPr lang="tr-TR" b="1" dirty="0"/>
          </a:p>
          <a:p>
            <a:pPr>
              <a:spcBef>
                <a:spcPts val="1200"/>
              </a:spcBef>
            </a:pPr>
            <a:r>
              <a:rPr lang="tr-TR" dirty="0"/>
              <a:t>İngiliz ve muhafazakârlığın ilk ve en önemli düşünürü</a:t>
            </a:r>
          </a:p>
          <a:p>
            <a:pPr>
              <a:spcBef>
                <a:spcPts val="1200"/>
              </a:spcBef>
            </a:pPr>
            <a:r>
              <a:rPr lang="tr-TR" dirty="0"/>
              <a:t>«düzen» kavramı, özgürlükler yavaş ve tedrici biçimde elde edilmeli</a:t>
            </a:r>
          </a:p>
          <a:p>
            <a:pPr>
              <a:spcBef>
                <a:spcPts val="1200"/>
              </a:spcBef>
            </a:pPr>
            <a:r>
              <a:rPr lang="tr-TR" dirty="0"/>
              <a:t>Toplumsal düzenin bozulmasına neden olacak eylemlerden kaçınmalı </a:t>
            </a:r>
          </a:p>
          <a:p>
            <a:pPr>
              <a:spcBef>
                <a:spcPts val="1200"/>
              </a:spcBef>
            </a:pPr>
            <a:r>
              <a:rPr lang="tr-TR" dirty="0"/>
              <a:t>Toplumda soyluların varlığı doğaldır, farklı düzeyde insanları aynı düzeye getirmeye çalışmak yararsız ve olanaksızdır</a:t>
            </a:r>
          </a:p>
          <a:p>
            <a:pPr>
              <a:spcBef>
                <a:spcPts val="1200"/>
              </a:spcBef>
            </a:pPr>
            <a:r>
              <a:rPr lang="tr-TR" dirty="0"/>
              <a:t>Fransız Devriminde özgürlük görmez</a:t>
            </a:r>
          </a:p>
        </p:txBody>
      </p:sp>
    </p:spTree>
    <p:extLst>
      <p:ext uri="{BB962C8B-B14F-4D97-AF65-F5344CB8AC3E}">
        <p14:creationId xmlns:p14="http://schemas.microsoft.com/office/powerpoint/2010/main" val="300976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05826" y="1625761"/>
            <a:ext cx="10798940" cy="6277268"/>
          </a:xfrm>
        </p:spPr>
        <p:txBody>
          <a:bodyPr>
            <a:normAutofit/>
          </a:bodyPr>
          <a:lstStyle/>
          <a:p>
            <a:pPr marL="0" indent="0" algn="ctr">
              <a:buNone/>
            </a:pPr>
            <a:endParaRPr lang="tr-TR" sz="2987" i="1" dirty="0"/>
          </a:p>
          <a:p>
            <a:pPr marL="0" indent="0" algn="ctr">
              <a:buNone/>
            </a:pPr>
            <a:r>
              <a:rPr lang="tr-TR" sz="2987" i="1" dirty="0"/>
              <a:t>18. </a:t>
            </a:r>
            <a:r>
              <a:rPr lang="tr-TR" sz="2987" i="1" dirty="0" err="1"/>
              <a:t>yy’ın</a:t>
            </a:r>
            <a:r>
              <a:rPr lang="tr-TR" sz="2987" i="1" dirty="0"/>
              <a:t> </a:t>
            </a:r>
            <a:r>
              <a:rPr lang="tr-TR" sz="2987" i="1" dirty="0" err="1"/>
              <a:t>atomistik</a:t>
            </a:r>
            <a:r>
              <a:rPr lang="tr-TR" sz="2987" i="1" dirty="0"/>
              <a:t>-bireyci toplum anlayışına, bütüncül bir toplum anlayışıyla karşılık verecek olan sosyoloji, bu fikri, sosyal bir varlık olarak insan fikrini, bireyi sarmalayan ve şekillendiren sosyal bağlar vurgusunu, kendisini önceleyen muhafazakâr doktrinden ‘ödünç alır’.</a:t>
            </a:r>
          </a:p>
        </p:txBody>
      </p:sp>
    </p:spTree>
    <p:extLst>
      <p:ext uri="{BB962C8B-B14F-4D97-AF65-F5344CB8AC3E}">
        <p14:creationId xmlns:p14="http://schemas.microsoft.com/office/powerpoint/2010/main" val="345299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3954" y="2072640"/>
            <a:ext cx="12030891" cy="7680960"/>
          </a:xfrm>
        </p:spPr>
        <p:txBody>
          <a:bodyPr>
            <a:normAutofit fontScale="92500" lnSpcReduction="20000"/>
          </a:bodyPr>
          <a:lstStyle/>
          <a:p>
            <a:pPr marL="0" indent="0">
              <a:spcBef>
                <a:spcPts val="1200"/>
              </a:spcBef>
              <a:buNone/>
            </a:pPr>
            <a:r>
              <a:rPr lang="tr-TR" sz="4400" b="1" i="1" dirty="0"/>
              <a:t>Liberalizm</a:t>
            </a:r>
          </a:p>
          <a:p>
            <a:pPr>
              <a:spcBef>
                <a:spcPts val="1200"/>
              </a:spcBef>
            </a:pPr>
            <a:r>
              <a:rPr lang="tr-TR" sz="4400" dirty="0"/>
              <a:t>Aydınlanma düşüncesi</a:t>
            </a:r>
          </a:p>
          <a:p>
            <a:pPr>
              <a:spcBef>
                <a:spcPts val="1200"/>
              </a:spcBef>
            </a:pPr>
            <a:r>
              <a:rPr lang="tr-TR" sz="4400" dirty="0"/>
              <a:t>Toplumsal bağ ve zorunluluklarından kurtulmuş özgür bireyin ve onun «doğal» haklarının mutlaklaştırılması </a:t>
            </a:r>
          </a:p>
          <a:p>
            <a:pPr>
              <a:spcBef>
                <a:spcPts val="1200"/>
              </a:spcBef>
            </a:pPr>
            <a:r>
              <a:rPr lang="tr-TR" sz="4400" dirty="0"/>
              <a:t>Liberalizmin en uç noktası: Radikalizm, Jakobenler, şiddet kullanımı</a:t>
            </a:r>
          </a:p>
          <a:p>
            <a:pPr>
              <a:spcBef>
                <a:spcPts val="1200"/>
              </a:spcBef>
            </a:pPr>
            <a:r>
              <a:rPr lang="tr-TR" sz="4400" dirty="0"/>
              <a:t>Birey kavramı ve bireyin özgürlüğü ön planda</a:t>
            </a:r>
          </a:p>
          <a:p>
            <a:pPr>
              <a:spcBef>
                <a:spcPts val="1200"/>
              </a:spcBef>
            </a:pPr>
            <a:r>
              <a:rPr lang="tr-TR" sz="4400" dirty="0"/>
              <a:t>Akıl ve ilerlemeye inanç</a:t>
            </a:r>
          </a:p>
          <a:p>
            <a:pPr>
              <a:spcBef>
                <a:spcPts val="1200"/>
              </a:spcBef>
            </a:pPr>
            <a:r>
              <a:rPr lang="tr-TR" sz="4400" dirty="0"/>
              <a:t>Ekonomik yansıması: </a:t>
            </a:r>
          </a:p>
          <a:p>
            <a:pPr lvl="1">
              <a:spcBef>
                <a:spcPts val="1200"/>
              </a:spcBef>
            </a:pPr>
            <a:r>
              <a:rPr lang="tr-TR" sz="4400" dirty="0"/>
              <a:t>«</a:t>
            </a:r>
            <a:r>
              <a:rPr lang="tr-TR" sz="4400" i="1" dirty="0"/>
              <a:t>Bırakınız yapsınlar, bırakınız geçsinler</a:t>
            </a:r>
            <a:r>
              <a:rPr lang="tr-TR" sz="4400" dirty="0"/>
              <a:t>» </a:t>
            </a:r>
          </a:p>
          <a:p>
            <a:pPr lvl="1">
              <a:spcBef>
                <a:spcPts val="1200"/>
              </a:spcBef>
            </a:pPr>
            <a:r>
              <a:rPr lang="tr-TR" sz="4400" dirty="0"/>
              <a:t>Özel mülkiyetin dokunulmazlığı.</a:t>
            </a:r>
          </a:p>
          <a:p>
            <a:endParaRPr lang="tr-TR" dirty="0"/>
          </a:p>
          <a:p>
            <a:endParaRPr lang="tr-TR" dirty="0"/>
          </a:p>
        </p:txBody>
      </p:sp>
    </p:spTree>
    <p:extLst>
      <p:ext uri="{BB962C8B-B14F-4D97-AF65-F5344CB8AC3E}">
        <p14:creationId xmlns:p14="http://schemas.microsoft.com/office/powerpoint/2010/main" val="350876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1966" y="1306286"/>
            <a:ext cx="10871859" cy="6806935"/>
          </a:xfrm>
        </p:spPr>
        <p:txBody>
          <a:bodyPr>
            <a:noAutofit/>
          </a:bodyPr>
          <a:lstStyle/>
          <a:p>
            <a:pPr marL="0" indent="0">
              <a:spcBef>
                <a:spcPts val="1200"/>
              </a:spcBef>
              <a:buNone/>
            </a:pPr>
            <a:r>
              <a:rPr lang="tr-TR" sz="4000" b="1" i="1" dirty="0"/>
              <a:t>Liberalizm – </a:t>
            </a:r>
            <a:r>
              <a:rPr lang="tr-TR" sz="4000" b="1" i="1" dirty="0" err="1"/>
              <a:t>Alexis</a:t>
            </a:r>
            <a:r>
              <a:rPr lang="tr-TR" sz="4000" b="1" i="1" dirty="0"/>
              <a:t> de </a:t>
            </a:r>
            <a:r>
              <a:rPr lang="tr-TR" sz="4000" b="1" i="1" dirty="0" err="1"/>
              <a:t>Tocqueville</a:t>
            </a:r>
            <a:r>
              <a:rPr lang="tr-TR" sz="4000" b="1" i="1" dirty="0"/>
              <a:t> (1805 – 1859)</a:t>
            </a:r>
          </a:p>
          <a:p>
            <a:pPr>
              <a:spcBef>
                <a:spcPts val="1200"/>
              </a:spcBef>
            </a:pPr>
            <a:r>
              <a:rPr lang="tr-TR" sz="4000" dirty="0"/>
              <a:t>Sosyolojik gelenekte karşılaştırmalı yöntemi ilk kullanır </a:t>
            </a:r>
          </a:p>
          <a:p>
            <a:pPr>
              <a:spcBef>
                <a:spcPts val="1200"/>
              </a:spcBef>
            </a:pPr>
            <a:r>
              <a:rPr lang="tr-TR" sz="4000" dirty="0"/>
              <a:t>Artan özgürlük ve eşitlik talepleri, bireyciliğin yükselişi ile birlikte bireyler arasındaki yaşam koşullarının da benzeşmesini, eşitlenmesini beraberinde getirir</a:t>
            </a:r>
          </a:p>
          <a:p>
            <a:pPr>
              <a:spcBef>
                <a:spcPts val="1200"/>
              </a:spcBef>
            </a:pPr>
            <a:r>
              <a:rPr lang="tr-TR" sz="4000" dirty="0"/>
              <a:t>Demokratik ilkelerin kaçınılmazlığı</a:t>
            </a:r>
          </a:p>
          <a:p>
            <a:pPr>
              <a:spcBef>
                <a:spcPts val="1200"/>
              </a:spcBef>
            </a:pPr>
            <a:r>
              <a:rPr lang="tr-TR" sz="4000" dirty="0"/>
              <a:t>«Çoğunluğun tiranlığı»</a:t>
            </a:r>
          </a:p>
          <a:p>
            <a:pPr>
              <a:spcBef>
                <a:spcPts val="1200"/>
              </a:spcBef>
            </a:pPr>
            <a:r>
              <a:rPr lang="tr-TR" sz="4000" dirty="0"/>
              <a:t>Her birey kendi maddi çıkarını en üst seviyeye çıkarmaya çalışır ve bu demokratik toplumlardaki dinamizmin ve hareketliliğin sebebidir </a:t>
            </a:r>
          </a:p>
        </p:txBody>
      </p:sp>
    </p:spTree>
    <p:extLst>
      <p:ext uri="{BB962C8B-B14F-4D97-AF65-F5344CB8AC3E}">
        <p14:creationId xmlns:p14="http://schemas.microsoft.com/office/powerpoint/2010/main" val="54981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2258</TotalTime>
  <Words>548</Words>
  <Application>Microsoft Macintosh PowerPoint</Application>
  <PresentationFormat>Özel</PresentationFormat>
  <Paragraphs>68</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Baskerville</vt:lpstr>
      <vt:lpstr>Helvetica Neue</vt:lpstr>
      <vt:lpstr>Hoefler Text</vt:lpstr>
      <vt:lpstr>Harmony</vt:lpstr>
      <vt:lpstr>SOSYOLOJİ TARİHİ   9</vt:lpstr>
      <vt:lpstr>İDEOLOJİLER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SOSYOLOJİ TARİHİ  SOS312</dc:title>
  <cp:lastModifiedBy>Microsoft Office Kullanıcısı</cp:lastModifiedBy>
  <cp:revision>59</cp:revision>
  <cp:lastPrinted>2020-03-29T14:21:35Z</cp:lastPrinted>
  <dcterms:modified xsi:type="dcterms:W3CDTF">2020-05-09T17:22:06Z</dcterms:modified>
</cp:coreProperties>
</file>