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6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6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4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7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9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2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5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4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9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0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E03DA-0BA3-4E40-99CB-9FDC23DEDBAE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99BFF-0515-4AEF-AB9A-2775F4ACE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8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098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371600"/>
            <a:ext cx="9144000" cy="2286000"/>
          </a:xfrm>
        </p:spPr>
        <p:txBody>
          <a:bodyPr/>
          <a:lstStyle/>
          <a:p>
            <a:pPr eaLnBrk="1" hangingPunct="1"/>
            <a:r>
              <a:rPr lang="tr-TR" altLang="en-US" sz="3200" smtClean="0">
                <a:solidFill>
                  <a:srgbClr val="FF0000"/>
                </a:solidFill>
              </a:rPr>
              <a:t>“DİSFAJİ”</a:t>
            </a:r>
            <a:br>
              <a:rPr lang="tr-TR" altLang="en-US" sz="3200" smtClean="0">
                <a:solidFill>
                  <a:srgbClr val="FF0000"/>
                </a:solidFill>
              </a:rPr>
            </a:br>
            <a:r>
              <a:rPr lang="tr-TR" altLang="en-US" sz="3600" smtClean="0"/>
              <a:t/>
            </a:r>
            <a:br>
              <a:rPr lang="tr-TR" altLang="en-US" sz="3600" smtClean="0"/>
            </a:br>
            <a:r>
              <a:rPr lang="tr-TR" altLang="en-US" sz="3600" smtClean="0"/>
              <a:t>ÖZOFAGUS HASTALIKLARI</a:t>
            </a:r>
            <a:br>
              <a:rPr lang="tr-TR" altLang="en-US" sz="3600" smtClean="0"/>
            </a:br>
            <a:endParaRPr lang="tr-TR" altLang="en-US" sz="3600" smtClean="0"/>
          </a:p>
        </p:txBody>
      </p:sp>
      <p:sp>
        <p:nvSpPr>
          <p:cNvPr id="2051" name="Rectangle 4099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tr-TR" altLang="en-US" smtClean="0"/>
              <a:t>Prof.Dr.İrfan Soykan</a:t>
            </a:r>
          </a:p>
          <a:p>
            <a:pPr marL="0" indent="0" algn="ctr" eaLnBrk="1" hangingPunct="1">
              <a:buFontTx/>
              <a:buNone/>
            </a:pPr>
            <a:r>
              <a:rPr lang="tr-TR" altLang="en-US" smtClean="0"/>
              <a:t>Gastroenteroloji BD</a:t>
            </a:r>
          </a:p>
        </p:txBody>
      </p:sp>
    </p:spTree>
    <p:extLst>
      <p:ext uri="{BB962C8B-B14F-4D97-AF65-F5344CB8AC3E}">
        <p14:creationId xmlns:p14="http://schemas.microsoft.com/office/powerpoint/2010/main" val="27751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Başlık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smtClean="0">
                <a:solidFill>
                  <a:srgbClr val="FF0000"/>
                </a:solidFill>
              </a:rPr>
              <a:t>Motor fonksiyon bozuklukları (Chicago sınıflandırması)</a:t>
            </a:r>
            <a:endParaRPr lang="en-US" altLang="en-US" sz="3200" smtClean="0">
              <a:solidFill>
                <a:srgbClr val="FF0000"/>
              </a:solidFill>
            </a:endParaRPr>
          </a:p>
        </p:txBody>
      </p:sp>
      <p:sp>
        <p:nvSpPr>
          <p:cNvPr id="11267" name="İçerik Yer Tutucusu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400" smtClean="0"/>
              <a:t>Özofagogastrik bileşke bozuklukları</a:t>
            </a:r>
          </a:p>
          <a:p>
            <a:pPr lvl="1"/>
            <a:r>
              <a:rPr lang="tr-TR" altLang="en-US" sz="2400" smtClean="0"/>
              <a:t>Akalazya (Tip I, II ve III)</a:t>
            </a:r>
          </a:p>
          <a:p>
            <a:pPr lvl="1"/>
            <a:r>
              <a:rPr lang="tr-TR" altLang="en-US" sz="2400" smtClean="0"/>
              <a:t>Özofagogastrik bileşke çıkış obstruksiyonu</a:t>
            </a:r>
          </a:p>
          <a:p>
            <a:r>
              <a:rPr lang="tr-TR" altLang="en-US" sz="2400" smtClean="0"/>
              <a:t>Major motilite bozuklukları</a:t>
            </a:r>
          </a:p>
          <a:p>
            <a:pPr lvl="1"/>
            <a:r>
              <a:rPr lang="tr-TR" altLang="en-US" sz="2400" smtClean="0"/>
              <a:t>Peristaltizm kaybı</a:t>
            </a:r>
          </a:p>
          <a:p>
            <a:pPr lvl="1"/>
            <a:r>
              <a:rPr lang="tr-TR" altLang="en-US" sz="2400" smtClean="0"/>
              <a:t>Jackhammer özofagus (hipertansif özofagus)</a:t>
            </a:r>
          </a:p>
          <a:p>
            <a:pPr lvl="1"/>
            <a:r>
              <a:rPr lang="tr-TR" altLang="en-US" sz="2400" smtClean="0"/>
              <a:t>Distal özofageal spasm</a:t>
            </a:r>
          </a:p>
          <a:p>
            <a:r>
              <a:rPr lang="tr-TR" altLang="en-US" sz="2400" smtClean="0"/>
              <a:t>Minor motilite bozuklukları</a:t>
            </a:r>
          </a:p>
          <a:p>
            <a:pPr lvl="1"/>
            <a:r>
              <a:rPr lang="tr-TR" altLang="en-US" sz="2400" smtClean="0"/>
              <a:t>İneffektif motilite</a:t>
            </a:r>
          </a:p>
          <a:p>
            <a:pPr lvl="1"/>
            <a:r>
              <a:rPr lang="tr-TR" altLang="en-US" sz="2400" smtClean="0"/>
              <a:t>Fragmante peristaltism</a:t>
            </a:r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76320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79388" y="765175"/>
          <a:ext cx="4103687" cy="504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4095238" imgH="4361905" progId="Paint.Picture">
                  <p:embed/>
                </p:oleObj>
              </mc:Choice>
              <mc:Fallback>
                <p:oleObj r:id="rId3" imgW="4095238" imgH="436190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765175"/>
                        <a:ext cx="4103687" cy="504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356100" y="1412875"/>
          <a:ext cx="4787900" cy="432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5" imgW="5028571" imgH="3247619" progId="Paint.Picture">
                  <p:embed/>
                </p:oleObj>
              </mc:Choice>
              <mc:Fallback>
                <p:oleObj r:id="rId5" imgW="5028571" imgH="3247619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412875"/>
                        <a:ext cx="4787900" cy="432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077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Özofagus: semptomlar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11413" y="1600200"/>
            <a:ext cx="6275387" cy="4525963"/>
          </a:xfrm>
        </p:spPr>
        <p:txBody>
          <a:bodyPr/>
          <a:lstStyle/>
          <a:p>
            <a:pPr eaLnBrk="1" hangingPunct="1"/>
            <a:r>
              <a:rPr lang="tr-TR" altLang="en-US" smtClean="0"/>
              <a:t>Disfaji</a:t>
            </a:r>
          </a:p>
          <a:p>
            <a:pPr eaLnBrk="1" hangingPunct="1"/>
            <a:r>
              <a:rPr lang="tr-TR" altLang="en-US" smtClean="0"/>
              <a:t>Odinofaji</a:t>
            </a:r>
          </a:p>
          <a:p>
            <a:pPr eaLnBrk="1" hangingPunct="1"/>
            <a:r>
              <a:rPr lang="tr-TR" altLang="en-US" smtClean="0"/>
              <a:t>Retrosternal yanma</a:t>
            </a:r>
          </a:p>
          <a:p>
            <a:pPr eaLnBrk="1" hangingPunct="1"/>
            <a:r>
              <a:rPr lang="tr-TR" altLang="en-US" smtClean="0"/>
              <a:t>Globus</a:t>
            </a:r>
          </a:p>
          <a:p>
            <a:pPr eaLnBrk="1" hangingPunct="1"/>
            <a:r>
              <a:rPr lang="tr-TR" altLang="en-US" smtClean="0"/>
              <a:t>Göğüs ağrısı</a:t>
            </a:r>
          </a:p>
          <a:p>
            <a:pPr eaLnBrk="1" hangingPunct="1"/>
            <a:r>
              <a:rPr lang="tr-TR" altLang="en-US" smtClean="0"/>
              <a:t>Solunum sistemine ait semptomlar</a:t>
            </a:r>
          </a:p>
        </p:txBody>
      </p:sp>
    </p:spTree>
    <p:extLst>
      <p:ext uri="{BB962C8B-B14F-4D97-AF65-F5344CB8AC3E}">
        <p14:creationId xmlns:p14="http://schemas.microsoft.com/office/powerpoint/2010/main" val="94237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DİSFAJİ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Orofaringeal</a:t>
            </a:r>
          </a:p>
          <a:p>
            <a:pPr lvl="1" eaLnBrk="1" hangingPunct="1"/>
            <a:r>
              <a:rPr lang="tr-TR" altLang="en-US" smtClean="0"/>
              <a:t>Yutmanın başlatılmasında zorluk</a:t>
            </a:r>
          </a:p>
          <a:p>
            <a:pPr lvl="1" eaLnBrk="1" hangingPunct="1"/>
            <a:r>
              <a:rPr lang="tr-TR" altLang="en-US" smtClean="0"/>
              <a:t>Öksürük, tıkanma, nazal rejurjitasyon</a:t>
            </a:r>
          </a:p>
          <a:p>
            <a:pPr lvl="1" eaLnBrk="1" hangingPunct="1"/>
            <a:r>
              <a:rPr lang="tr-TR" altLang="en-US" smtClean="0"/>
              <a:t>Ses ve konuşmada değişiklikler</a:t>
            </a:r>
          </a:p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Özofageal</a:t>
            </a:r>
          </a:p>
          <a:p>
            <a:pPr lvl="1" eaLnBrk="1" hangingPunct="1"/>
            <a:r>
              <a:rPr lang="tr-TR" altLang="en-US" smtClean="0"/>
              <a:t>Yutmadan sonra lokmanın duraklaması</a:t>
            </a:r>
          </a:p>
        </p:txBody>
      </p:sp>
    </p:spTree>
    <p:extLst>
      <p:ext uri="{BB962C8B-B14F-4D97-AF65-F5344CB8AC3E}">
        <p14:creationId xmlns:p14="http://schemas.microsoft.com/office/powerpoint/2010/main" val="288747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Disfaji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908050"/>
            <a:ext cx="4244975" cy="5761038"/>
          </a:xfrm>
        </p:spPr>
        <p:txBody>
          <a:bodyPr/>
          <a:lstStyle/>
          <a:p>
            <a:pPr eaLnBrk="1" hangingPunct="1"/>
            <a:r>
              <a:rPr lang="tr-TR" altLang="en-US" sz="2400" smtClean="0">
                <a:solidFill>
                  <a:srgbClr val="FF0000"/>
                </a:solidFill>
              </a:rPr>
              <a:t>Orofaringeal (transfer)</a:t>
            </a:r>
          </a:p>
          <a:p>
            <a:pPr lvl="1" eaLnBrk="1" hangingPunct="1"/>
            <a:r>
              <a:rPr lang="tr-TR" altLang="en-US" sz="2000" smtClean="0">
                <a:solidFill>
                  <a:schemeClr val="accent2"/>
                </a:solidFill>
              </a:rPr>
              <a:t>Nöromuskuler</a:t>
            </a:r>
          </a:p>
          <a:p>
            <a:pPr lvl="2" eaLnBrk="1" hangingPunct="1"/>
            <a:r>
              <a:rPr lang="tr-TR" altLang="en-US" sz="1800" smtClean="0"/>
              <a:t>SVO</a:t>
            </a:r>
          </a:p>
          <a:p>
            <a:pPr lvl="2" eaLnBrk="1" hangingPunct="1"/>
            <a:r>
              <a:rPr lang="tr-TR" altLang="en-US" sz="1800" smtClean="0"/>
              <a:t>Parkinson</a:t>
            </a:r>
          </a:p>
          <a:p>
            <a:pPr lvl="2" eaLnBrk="1" hangingPunct="1"/>
            <a:r>
              <a:rPr lang="tr-TR" altLang="en-US" sz="1800" smtClean="0"/>
              <a:t>MS</a:t>
            </a:r>
          </a:p>
          <a:p>
            <a:pPr lvl="2" eaLnBrk="1" hangingPunct="1"/>
            <a:r>
              <a:rPr lang="tr-TR" altLang="en-US" sz="1800" smtClean="0"/>
              <a:t>ALS</a:t>
            </a:r>
          </a:p>
          <a:p>
            <a:pPr lvl="2" eaLnBrk="1" hangingPunct="1"/>
            <a:r>
              <a:rPr lang="tr-TR" altLang="en-US" sz="1800" smtClean="0"/>
              <a:t>Periferik nöropatiler (polio)</a:t>
            </a:r>
          </a:p>
          <a:p>
            <a:pPr lvl="2" eaLnBrk="1" hangingPunct="1"/>
            <a:r>
              <a:rPr lang="tr-TR" altLang="en-US" sz="1800" smtClean="0"/>
              <a:t>Beyin sapı tm</a:t>
            </a:r>
          </a:p>
          <a:p>
            <a:pPr lvl="1" eaLnBrk="1" hangingPunct="1"/>
            <a:r>
              <a:rPr lang="tr-TR" altLang="en-US" sz="2000" smtClean="0">
                <a:solidFill>
                  <a:schemeClr val="accent2"/>
                </a:solidFill>
              </a:rPr>
              <a:t>Mekanik obstruksiyon</a:t>
            </a:r>
          </a:p>
          <a:p>
            <a:pPr lvl="2" eaLnBrk="1" hangingPunct="1"/>
            <a:r>
              <a:rPr lang="tr-TR" altLang="en-US" sz="1800" smtClean="0"/>
              <a:t>Retrofaringeal apse</a:t>
            </a:r>
          </a:p>
          <a:p>
            <a:pPr lvl="2" eaLnBrk="1" hangingPunct="1"/>
            <a:r>
              <a:rPr lang="tr-TR" altLang="en-US" sz="1800" smtClean="0"/>
              <a:t>Krikofaringeal bar</a:t>
            </a:r>
          </a:p>
          <a:p>
            <a:pPr lvl="2" eaLnBrk="1" hangingPunct="1"/>
            <a:r>
              <a:rPr lang="tr-TR" altLang="en-US" sz="1800" smtClean="0"/>
              <a:t>Zenker, orofaringeal tm</a:t>
            </a:r>
          </a:p>
          <a:p>
            <a:pPr lvl="2" eaLnBrk="1" hangingPunct="1"/>
            <a:r>
              <a:rPr lang="tr-TR" altLang="en-US" sz="1800" smtClean="0"/>
              <a:t>Üst öz striktür</a:t>
            </a:r>
          </a:p>
          <a:p>
            <a:pPr lvl="1" eaLnBrk="1" hangingPunct="1"/>
            <a:r>
              <a:rPr lang="tr-TR" altLang="en-US" sz="2000" smtClean="0">
                <a:solidFill>
                  <a:schemeClr val="accent2"/>
                </a:solidFill>
              </a:rPr>
              <a:t>Çizgili kas hast</a:t>
            </a:r>
          </a:p>
          <a:p>
            <a:pPr lvl="2" eaLnBrk="1" hangingPunct="1"/>
            <a:r>
              <a:rPr lang="tr-TR" altLang="en-US" sz="1800" smtClean="0"/>
              <a:t>Polio</a:t>
            </a:r>
          </a:p>
          <a:p>
            <a:pPr lvl="2" eaLnBrk="1" hangingPunct="1"/>
            <a:r>
              <a:rPr lang="tr-TR" altLang="en-US" sz="1800" smtClean="0"/>
              <a:t>Muskuler distrofiler</a:t>
            </a:r>
          </a:p>
          <a:p>
            <a:pPr lvl="1" eaLnBrk="1" hangingPunct="1"/>
            <a:endParaRPr lang="tr-TR" altLang="en-US" sz="2000" smtClean="0"/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125538"/>
            <a:ext cx="4038600" cy="5000625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Myasthenia gravis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Metabolik miyopatiler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İnflamatuvar miyop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Progressif bulber par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Miksödem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Stiff-man send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>
                <a:solidFill>
                  <a:schemeClr val="accent2"/>
                </a:solidFill>
              </a:rPr>
              <a:t>Diğer nedenler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Depresyon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Alzheimer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Tükrük salgısında azalma</a:t>
            </a:r>
          </a:p>
          <a:p>
            <a:pPr lvl="3" eaLnBrk="1" hangingPunct="1">
              <a:lnSpc>
                <a:spcPct val="90000"/>
              </a:lnSpc>
            </a:pPr>
            <a:r>
              <a:rPr lang="tr-TR" altLang="en-US" sz="1800" smtClean="0"/>
              <a:t>İlaçlar</a:t>
            </a:r>
          </a:p>
          <a:p>
            <a:pPr lvl="3" eaLnBrk="1" hangingPunct="1">
              <a:lnSpc>
                <a:spcPct val="90000"/>
              </a:lnSpc>
            </a:pPr>
            <a:r>
              <a:rPr lang="tr-TR" altLang="en-US" sz="1800" smtClean="0"/>
              <a:t>Radyasyon</a:t>
            </a:r>
          </a:p>
          <a:p>
            <a:pPr lvl="3" eaLnBrk="1" hangingPunct="1">
              <a:lnSpc>
                <a:spcPct val="90000"/>
              </a:lnSpc>
            </a:pPr>
            <a:r>
              <a:rPr lang="tr-TR" altLang="en-US" sz="1800" smtClean="0"/>
              <a:t>Sjögren send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Amiloid</a:t>
            </a:r>
          </a:p>
        </p:txBody>
      </p:sp>
    </p:spTree>
    <p:extLst>
      <p:ext uri="{BB962C8B-B14F-4D97-AF65-F5344CB8AC3E}">
        <p14:creationId xmlns:p14="http://schemas.microsoft.com/office/powerpoint/2010/main" val="504684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Özofageal disfaji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 smtClean="0">
                <a:solidFill>
                  <a:schemeClr val="accent2"/>
                </a:solidFill>
              </a:rPr>
              <a:t>Mekanik obstruksiyon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Benign darlıklar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Web-halka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Neoplasm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Divertikül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Vasküler anomaliler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Aberran sağ subklavian arter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en-US" sz="2000" smtClean="0"/>
              <a:t>Genişlemiş aort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Dıştan bası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Eozinofilik özofajit</a:t>
            </a:r>
          </a:p>
          <a:p>
            <a:pPr lvl="1" eaLnBrk="1" hangingPunct="1">
              <a:lnSpc>
                <a:spcPct val="90000"/>
              </a:lnSpc>
            </a:pPr>
            <a:endParaRPr lang="tr-TR" altLang="en-US" sz="2400" smtClean="0"/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 smtClean="0">
                <a:solidFill>
                  <a:schemeClr val="accent2"/>
                </a:solidFill>
              </a:rPr>
              <a:t>Motilite bzklukları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Akalazya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Spastik motilite bozuklukları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Skleroderma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Chagus’ hastalığı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 smtClean="0">
                <a:solidFill>
                  <a:schemeClr val="accent2"/>
                </a:solidFill>
              </a:rPr>
              <a:t>Diğer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Alkolizm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Diabet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400" smtClean="0"/>
              <a:t>GERD</a:t>
            </a:r>
          </a:p>
        </p:txBody>
      </p:sp>
    </p:spTree>
    <p:extLst>
      <p:ext uri="{BB962C8B-B14F-4D97-AF65-F5344CB8AC3E}">
        <p14:creationId xmlns:p14="http://schemas.microsoft.com/office/powerpoint/2010/main" val="4257273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211638" y="765175"/>
            <a:ext cx="15128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DİSFAJİ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843213" y="1916113"/>
            <a:ext cx="1944687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Yemek sırasında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292725" y="1916113"/>
            <a:ext cx="19431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Öğünler arasında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667625" y="1916113"/>
            <a:ext cx="12255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Globus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771775" y="2997200"/>
            <a:ext cx="13684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Boyunda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219700" y="2997200"/>
            <a:ext cx="18732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Retrosternal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700338" y="3933825"/>
            <a:ext cx="1800225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Farinks veya özofagus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700338" y="5013325"/>
            <a:ext cx="1800225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Faringeal semptomlar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700338" y="6165850"/>
            <a:ext cx="1727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Faringeal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219700" y="6165850"/>
            <a:ext cx="18002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Özofageal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79388" y="1989138"/>
            <a:ext cx="244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250825" y="1989138"/>
            <a:ext cx="259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Nasıl hissediliyor?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95288" y="2997200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Nerede ?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79388" y="5084763"/>
            <a:ext cx="2160587" cy="12715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1400">
                <a:latin typeface="Times New Roman" pitchFamily="18" charset="0"/>
              </a:rPr>
              <a:t>Yutmanın başlatılması?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 sz="1400">
                <a:latin typeface="Times New Roman" pitchFamily="18" charset="0"/>
              </a:rPr>
              <a:t>Tekrarlayan yutmalar?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 sz="1400">
                <a:latin typeface="Times New Roman" pitchFamily="18" charset="0"/>
              </a:rPr>
              <a:t>Öksürük nöbeti?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 sz="1400">
                <a:latin typeface="Times New Roman" pitchFamily="18" charset="0"/>
              </a:rPr>
              <a:t>Nasal rejurjitasyon?</a:t>
            </a:r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4427538" y="126841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5580063" y="1196975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7235825" y="21336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3492500" y="23495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4787900" y="2276475"/>
            <a:ext cx="9366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3492500" y="34290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6084888" y="3429000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3492500" y="46529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3492500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4500563" y="5734050"/>
            <a:ext cx="7191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627313" y="5805488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1600">
                <a:latin typeface="Times New Roman" pitchFamily="18" charset="0"/>
              </a:rPr>
              <a:t>EVET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932363" y="5734050"/>
            <a:ext cx="863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1600">
                <a:latin typeface="Times New Roman" pitchFamily="18" charset="0"/>
              </a:rPr>
              <a:t>YOK</a:t>
            </a:r>
          </a:p>
        </p:txBody>
      </p:sp>
    </p:spTree>
    <p:extLst>
      <p:ext uri="{BB962C8B-B14F-4D97-AF65-F5344CB8AC3E}">
        <p14:creationId xmlns:p14="http://schemas.microsoft.com/office/powerpoint/2010/main" val="701912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203575" y="188913"/>
            <a:ext cx="24479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Özofageal Disfaji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771775" y="1196975"/>
            <a:ext cx="1008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Katı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643438" y="1196975"/>
            <a:ext cx="12969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Katı/sıvı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9750" y="1268413"/>
            <a:ext cx="1800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Katı veya sıvı?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555875" y="2133600"/>
            <a:ext cx="1223963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Yapısal (organik)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643438" y="2133600"/>
            <a:ext cx="15843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Motor (fonksiyonel)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979613" y="3716338"/>
            <a:ext cx="12239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aralıklı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419475" y="3716338"/>
            <a:ext cx="122396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ilerleyici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859338" y="3716338"/>
            <a:ext cx="1512887" cy="1063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Ağrı +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Rejurjitasyon++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23850" y="3644900"/>
            <a:ext cx="1368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Aralıklı?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23850" y="3933825"/>
            <a:ext cx="12969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İlerleyici?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23850" y="4292600"/>
            <a:ext cx="1511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1600">
                <a:latin typeface="Times New Roman" pitchFamily="18" charset="0"/>
              </a:rPr>
              <a:t>Eşlik eden semptomlar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3348038" y="6207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5292725" y="6207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3348038" y="1700213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5292725" y="162877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2555875" y="2781300"/>
            <a:ext cx="503238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3059113" y="2781300"/>
            <a:ext cx="649287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732588" y="3716338"/>
            <a:ext cx="1512887" cy="1063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Ağrı ++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Rejurjitasyon+/-</a:t>
            </a:r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5364163" y="2781300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5364163" y="2781300"/>
            <a:ext cx="180022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1187450" y="5229225"/>
            <a:ext cx="936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400">
                <a:latin typeface="Times New Roman" pitchFamily="18" charset="0"/>
              </a:rPr>
              <a:t>Halka</a:t>
            </a:r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 flipH="1">
            <a:off x="1908175" y="4221163"/>
            <a:ext cx="503238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2411413" y="5229225"/>
            <a:ext cx="1296987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Yavaş+/-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Yanma+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851275" y="5229225"/>
            <a:ext cx="1152525" cy="742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Hızlı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 sz="1600">
                <a:latin typeface="Times New Roman" pitchFamily="18" charset="0"/>
              </a:rPr>
              <a:t>Kilo kaybı</a:t>
            </a:r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 flipH="1">
            <a:off x="2987675" y="4149725"/>
            <a:ext cx="8636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3851275" y="4149725"/>
            <a:ext cx="649288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5508625" y="5229225"/>
            <a:ext cx="11525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Akalazya</a:t>
            </a:r>
            <a:endParaRPr lang="tr-TR" altLang="en-US" sz="1600">
              <a:latin typeface="Times New Roman" pitchFamily="18" charset="0"/>
            </a:endParaRP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7235825" y="5229225"/>
            <a:ext cx="11525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>
                <a:latin typeface="Times New Roman" pitchFamily="18" charset="0"/>
              </a:rPr>
              <a:t>DES</a:t>
            </a:r>
            <a:endParaRPr lang="tr-TR" altLang="en-US" sz="1600">
              <a:latin typeface="Times New Roman" pitchFamily="18" charset="0"/>
            </a:endParaRPr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5580063" y="4797425"/>
            <a:ext cx="3603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7451725" y="4797425"/>
            <a:ext cx="3603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2411413" y="6381750"/>
            <a:ext cx="1081087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Striktür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3924300" y="6308725"/>
            <a:ext cx="10810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000">
                <a:latin typeface="Times New Roman" pitchFamily="18" charset="0"/>
              </a:rPr>
              <a:t>Kanser</a:t>
            </a:r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2987675" y="60213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4356100" y="594995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344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708400" y="692150"/>
            <a:ext cx="13684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DİSFAJİ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258888" y="1412875"/>
            <a:ext cx="2303462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OROFARİNGEAL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219700" y="1412875"/>
            <a:ext cx="187166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ÖZOFAGEAL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55650" y="2636838"/>
            <a:ext cx="2951163" cy="788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VİDEOÖZOFAGOGRAM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en-US"/>
              <a:t>(VİDEOFLOROSKOPİ)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003800" y="2205038"/>
            <a:ext cx="374491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ÖZOFAGOGRAFİ/ENDOSKOPİ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419475" y="3644900"/>
            <a:ext cx="208756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MEKANİK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084888" y="3644900"/>
            <a:ext cx="273685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FONKSİYONEL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195513" y="4437063"/>
            <a:ext cx="23749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ENDOSKOPİ+/-BX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971550" y="5300663"/>
            <a:ext cx="10080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HALKA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908175" y="5734050"/>
            <a:ext cx="1439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STRİKTÜR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635375" y="5373688"/>
            <a:ext cx="719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CA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156325" y="4437063"/>
            <a:ext cx="18002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MANOMETRİ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5148263" y="5445125"/>
            <a:ext cx="1368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Akalazya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7308850" y="5300663"/>
            <a:ext cx="1584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Skleroderma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5940425" y="6165850"/>
            <a:ext cx="2519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Spastik motilite bzk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H="1">
            <a:off x="3563938" y="1052513"/>
            <a:ext cx="7207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4284663" y="1052513"/>
            <a:ext cx="93503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2268538" y="17732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6156325" y="17732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Line 23"/>
          <p:cNvSpPr>
            <a:spLocks noChangeShapeType="1"/>
          </p:cNvSpPr>
          <p:nvPr/>
        </p:nvSpPr>
        <p:spPr bwMode="auto">
          <a:xfrm flipH="1">
            <a:off x="1692275" y="4797425"/>
            <a:ext cx="503238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AutoShape 24"/>
          <p:cNvSpPr>
            <a:spLocks noChangeArrowheads="1"/>
          </p:cNvSpPr>
          <p:nvPr/>
        </p:nvSpPr>
        <p:spPr bwMode="auto">
          <a:xfrm>
            <a:off x="6877050" y="4076700"/>
            <a:ext cx="287338" cy="360363"/>
          </a:xfrm>
          <a:prstGeom prst="downArrow">
            <a:avLst>
              <a:gd name="adj1" fmla="val 50000"/>
              <a:gd name="adj2" fmla="val 313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3" name="AutoShape 25"/>
          <p:cNvSpPr>
            <a:spLocks noChangeArrowheads="1"/>
          </p:cNvSpPr>
          <p:nvPr/>
        </p:nvSpPr>
        <p:spPr bwMode="auto">
          <a:xfrm>
            <a:off x="3924300" y="4076700"/>
            <a:ext cx="215900" cy="360363"/>
          </a:xfrm>
          <a:prstGeom prst="downArrow">
            <a:avLst>
              <a:gd name="adj1" fmla="val 50000"/>
              <a:gd name="adj2" fmla="val 417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4" name="Line 26"/>
          <p:cNvSpPr>
            <a:spLocks noChangeShapeType="1"/>
          </p:cNvSpPr>
          <p:nvPr/>
        </p:nvSpPr>
        <p:spPr bwMode="auto">
          <a:xfrm>
            <a:off x="2843213" y="479742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Line 27"/>
          <p:cNvSpPr>
            <a:spLocks noChangeShapeType="1"/>
          </p:cNvSpPr>
          <p:nvPr/>
        </p:nvSpPr>
        <p:spPr bwMode="auto">
          <a:xfrm>
            <a:off x="3563938" y="4868863"/>
            <a:ext cx="3603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6" name="Line 28"/>
          <p:cNvSpPr>
            <a:spLocks noChangeShapeType="1"/>
          </p:cNvSpPr>
          <p:nvPr/>
        </p:nvSpPr>
        <p:spPr bwMode="auto">
          <a:xfrm flipH="1">
            <a:off x="5940425" y="4797425"/>
            <a:ext cx="576263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29"/>
          <p:cNvSpPr>
            <a:spLocks noChangeShapeType="1"/>
          </p:cNvSpPr>
          <p:nvPr/>
        </p:nvSpPr>
        <p:spPr bwMode="auto">
          <a:xfrm>
            <a:off x="7019925" y="4797425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Line 30"/>
          <p:cNvSpPr>
            <a:spLocks noChangeShapeType="1"/>
          </p:cNvSpPr>
          <p:nvPr/>
        </p:nvSpPr>
        <p:spPr bwMode="auto">
          <a:xfrm>
            <a:off x="7596188" y="4797425"/>
            <a:ext cx="5048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Text Box 32"/>
          <p:cNvSpPr txBox="1">
            <a:spLocks noChangeArrowheads="1"/>
          </p:cNvSpPr>
          <p:nvPr/>
        </p:nvSpPr>
        <p:spPr bwMode="auto">
          <a:xfrm>
            <a:off x="6948488" y="2852738"/>
            <a:ext cx="9366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Normal</a:t>
            </a:r>
          </a:p>
        </p:txBody>
      </p:sp>
      <p:sp>
        <p:nvSpPr>
          <p:cNvPr id="10270" name="Text Box 33"/>
          <p:cNvSpPr txBox="1">
            <a:spLocks noChangeArrowheads="1"/>
          </p:cNvSpPr>
          <p:nvPr/>
        </p:nvSpPr>
        <p:spPr bwMode="auto">
          <a:xfrm>
            <a:off x="4932363" y="2852738"/>
            <a:ext cx="12239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/>
              <a:t>Anormal</a:t>
            </a:r>
          </a:p>
        </p:txBody>
      </p:sp>
      <p:sp>
        <p:nvSpPr>
          <p:cNvPr id="10271" name="Line 34"/>
          <p:cNvSpPr>
            <a:spLocks noChangeShapeType="1"/>
          </p:cNvSpPr>
          <p:nvPr/>
        </p:nvSpPr>
        <p:spPr bwMode="auto">
          <a:xfrm>
            <a:off x="5148263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2" name="Line 35"/>
          <p:cNvSpPr>
            <a:spLocks noChangeShapeType="1"/>
          </p:cNvSpPr>
          <p:nvPr/>
        </p:nvSpPr>
        <p:spPr bwMode="auto">
          <a:xfrm>
            <a:off x="7164388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3" name="Line 36"/>
          <p:cNvSpPr>
            <a:spLocks noChangeShapeType="1"/>
          </p:cNvSpPr>
          <p:nvPr/>
        </p:nvSpPr>
        <p:spPr bwMode="auto">
          <a:xfrm flipH="1">
            <a:off x="6156325" y="2565400"/>
            <a:ext cx="4318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4" name="Line 37"/>
          <p:cNvSpPr>
            <a:spLocks noChangeShapeType="1"/>
          </p:cNvSpPr>
          <p:nvPr/>
        </p:nvSpPr>
        <p:spPr bwMode="auto">
          <a:xfrm>
            <a:off x="6588125" y="2565400"/>
            <a:ext cx="3603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5" name="Line 38"/>
          <p:cNvSpPr>
            <a:spLocks noChangeShapeType="1"/>
          </p:cNvSpPr>
          <p:nvPr/>
        </p:nvSpPr>
        <p:spPr bwMode="auto">
          <a:xfrm>
            <a:off x="6156325" y="3213100"/>
            <a:ext cx="0" cy="431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9540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Ekran Gösterisi (4:3)</PresentationFormat>
  <Paragraphs>139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Ofis Teması</vt:lpstr>
      <vt:lpstr>Bitmap Image</vt:lpstr>
      <vt:lpstr>“DİSFAJİ”  ÖZOFAGUS HASTALIKLARI </vt:lpstr>
      <vt:lpstr>PowerPoint Sunusu</vt:lpstr>
      <vt:lpstr>Özofagus: semptomlar</vt:lpstr>
      <vt:lpstr>DİSFAJİ</vt:lpstr>
      <vt:lpstr>Disfaji</vt:lpstr>
      <vt:lpstr>Özofageal disfaji</vt:lpstr>
      <vt:lpstr>PowerPoint Sunusu</vt:lpstr>
      <vt:lpstr>PowerPoint Sunusu</vt:lpstr>
      <vt:lpstr>PowerPoint Sunusu</vt:lpstr>
      <vt:lpstr>Motor fonksiyon bozuklukları (Chicago sınıflandırması)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“DİSFAJİ”  ÖZOFAGUS HASTALIKLARI </dc:title>
  <dc:creator>pc17</dc:creator>
  <cp:lastModifiedBy>pc17</cp:lastModifiedBy>
  <cp:revision>1</cp:revision>
  <dcterms:created xsi:type="dcterms:W3CDTF">2017-10-12T13:36:46Z</dcterms:created>
  <dcterms:modified xsi:type="dcterms:W3CDTF">2017-10-12T13:37:20Z</dcterms:modified>
</cp:coreProperties>
</file>