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45251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0928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65220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993283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53276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6173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AA070A-261E-4F53-B555-914B0E193174}" type="datetimeFigureOut">
              <a:rPr lang="tr-TR" smtClean="0"/>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12121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AA070A-261E-4F53-B555-914B0E193174}" type="datetimeFigureOut">
              <a:rPr lang="tr-TR" smtClean="0"/>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3852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AA070A-261E-4F53-B555-914B0E193174}" type="datetimeFigureOut">
              <a:rPr lang="tr-TR" smtClean="0"/>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36974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0805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42446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A070A-261E-4F53-B555-914B0E193174}" type="datetimeFigureOut">
              <a:rPr lang="tr-TR" smtClean="0"/>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57EDD-0FB6-4758-9843-A0058D64FECE}" type="slidenum">
              <a:rPr lang="tr-TR" smtClean="0"/>
              <a:t>‹#›</a:t>
            </a:fld>
            <a:endParaRPr lang="tr-TR"/>
          </a:p>
        </p:txBody>
      </p:sp>
    </p:spTree>
    <p:extLst>
      <p:ext uri="{BB962C8B-B14F-4D97-AF65-F5344CB8AC3E}">
        <p14:creationId xmlns:p14="http://schemas.microsoft.com/office/powerpoint/2010/main" val="2496732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13. Hafta: </a:t>
            </a:r>
            <a:r>
              <a:rPr lang="tr-TR" dirty="0" err="1">
                <a:solidFill>
                  <a:prstClr val="black"/>
                </a:solidFill>
              </a:rPr>
              <a:t>Pax</a:t>
            </a:r>
            <a:r>
              <a:rPr lang="tr-TR" dirty="0">
                <a:solidFill>
                  <a:prstClr val="black"/>
                </a:solidFill>
              </a:rPr>
              <a:t> </a:t>
            </a:r>
            <a:r>
              <a:rPr lang="tr-TR" dirty="0" err="1">
                <a:solidFill>
                  <a:prstClr val="black"/>
                </a:solidFill>
              </a:rPr>
              <a:t>Americana</a:t>
            </a:r>
            <a:endParaRPr lang="tr-TR" dirty="0"/>
          </a:p>
        </p:txBody>
      </p:sp>
      <p:sp>
        <p:nvSpPr>
          <p:cNvPr id="3" name="İçerik Yer Tutucusu 2"/>
          <p:cNvSpPr>
            <a:spLocks noGrp="1"/>
          </p:cNvSpPr>
          <p:nvPr>
            <p:ph idx="1"/>
          </p:nvPr>
        </p:nvSpPr>
        <p:spPr>
          <a:xfrm>
            <a:off x="838200" y="1367481"/>
            <a:ext cx="10515600" cy="4809482"/>
          </a:xfrm>
        </p:spPr>
        <p:txBody>
          <a:bodyPr/>
          <a:lstStyle/>
          <a:p>
            <a:pPr marL="0" indent="0">
              <a:buNone/>
            </a:pPr>
            <a:r>
              <a:rPr lang="tr-TR" dirty="0" err="1" smtClean="0"/>
              <a:t>Pax</a:t>
            </a:r>
            <a:r>
              <a:rPr lang="tr-TR" dirty="0" smtClean="0"/>
              <a:t> </a:t>
            </a:r>
            <a:r>
              <a:rPr lang="tr-TR" dirty="0" err="1" smtClean="0"/>
              <a:t>Americana</a:t>
            </a:r>
            <a:r>
              <a:rPr lang="tr-TR" dirty="0" smtClean="0"/>
              <a:t> küresel kapitalizmin savaş sonrası ihtiyaçlarına uygun olarak doğdu. Öncelikle Sovyet Sosyalizmi coğrafi ve siyasal olarak güçlenerek çıkmıştı savaştan ve güçlü bir ideolojik baskı yaratmaktaydı. Ayrıca Avrupa kapitalizmin üretken kapasitesinin önemli bir bölümü yok olmuştu. Sosyalizmin sınırlarını genişlettiği bu ortamda öncelikle Sosyalizmin sınırındaki kapitalist ülkelerde ekonomik çarkları yeniden işler hale getirmek gerekiyordu. Marshall yardımları ve Truman Doktrini bu amca hizmet ederken yeni sistemi de kurumsallaştırmaya başladılar. Kore savaşı ile açığa çıkan Soğuk Savaş ise bu kurumsallaşma çabalarına meşru temeli sağladı. Böylece </a:t>
            </a:r>
            <a:r>
              <a:rPr lang="tr-TR" dirty="0" err="1" smtClean="0"/>
              <a:t>Pax</a:t>
            </a:r>
            <a:r>
              <a:rPr lang="tr-TR" dirty="0" smtClean="0"/>
              <a:t> </a:t>
            </a:r>
            <a:r>
              <a:rPr lang="tr-TR" dirty="0" err="1" smtClean="0"/>
              <a:t>Americana</a:t>
            </a:r>
            <a:r>
              <a:rPr lang="tr-TR" dirty="0" smtClean="0"/>
              <a:t> birbiriyle bağlantılı iki amaca sahip olarak doğdu: 1) Küresel kapitalizmi ayakta duracak şekilde tamir etmek 2) Sovyet tehdidini kuşatmak ve alanını daraltmak. </a:t>
            </a:r>
            <a:endParaRPr lang="tr-TR" dirty="0"/>
          </a:p>
        </p:txBody>
      </p:sp>
    </p:spTree>
    <p:extLst>
      <p:ext uri="{BB962C8B-B14F-4D97-AF65-F5344CB8AC3E}">
        <p14:creationId xmlns:p14="http://schemas.microsoft.com/office/powerpoint/2010/main" val="3686611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37751"/>
            <a:ext cx="10515600" cy="5839212"/>
          </a:xfrm>
        </p:spPr>
        <p:txBody>
          <a:bodyPr>
            <a:normAutofit fontScale="92500" lnSpcReduction="20000"/>
          </a:bodyPr>
          <a:lstStyle/>
          <a:p>
            <a:pPr marL="0" indent="0">
              <a:buNone/>
            </a:pPr>
            <a:r>
              <a:rPr lang="tr-TR" dirty="0" smtClean="0"/>
              <a:t>Böylece aşağıda sıralanan temel unsurlara sahip bir küresel sistem inşa edildi. </a:t>
            </a:r>
          </a:p>
          <a:p>
            <a:pPr marL="514350" indent="-514350">
              <a:buAutoNum type="arabicParenR"/>
            </a:pPr>
            <a:r>
              <a:rPr lang="tr-TR" dirty="0" smtClean="0"/>
              <a:t>Altına endekslenen dolar ve dolara endekslenen tüm ulusla paralar üstüne kurulu bir küresel ödemeler sistemi. Buradaki dengesizlikleri gidermek için Uluslararası Para Fonu (IMF) kuruldu. </a:t>
            </a:r>
          </a:p>
          <a:p>
            <a:pPr marL="514350" indent="-514350">
              <a:buAutoNum type="arabicParenR"/>
            </a:pPr>
            <a:r>
              <a:rPr lang="tr-TR" dirty="0" smtClean="0"/>
              <a:t>Avrupa ve çevre kapitalizminin yeniden yapılanma ve gelişme kapasitesine ket vurmayacak bir küresel kalkınma programı. Bunu gözetmek için Dünya Bankası Kuruldu. </a:t>
            </a:r>
          </a:p>
          <a:p>
            <a:pPr marL="514350" indent="-514350">
              <a:buAutoNum type="arabicParenR"/>
            </a:pPr>
            <a:r>
              <a:rPr lang="tr-TR" dirty="0" smtClean="0"/>
              <a:t>Bu küresel kalkınmayı destekleyecek kontrolü bir küresel ticaret sistemi. Bu sistem sabit döviz kuru sistemi üzerinden işletildi. Kur oynaklıklarına ve keyfi devalüasyonlara (II. Savaş öncesi dönemden kalma kötü hatıraların etkisiyle) izin verilmedi. </a:t>
            </a:r>
          </a:p>
          <a:p>
            <a:pPr marL="514350" indent="-514350">
              <a:buAutoNum type="arabicParenR"/>
            </a:pPr>
            <a:r>
              <a:rPr lang="tr-TR" dirty="0" smtClean="0"/>
              <a:t>ABD’nin kurumsallaştırdığı küresel savunma sistemi (NATO, CENTO vd.). Bu sistem aracılığıyla ABD başta sadece kendisinin üstlendiği koruma ve müdahale masraflarını gelişmiş kapitalist ülkeler arasında paylaştırmaya başladı. Ancak yükün çok büyük bir bölümü yine de ABD’ne düşmekteydi. </a:t>
            </a:r>
          </a:p>
          <a:p>
            <a:pPr marL="514350" indent="-514350">
              <a:buAutoNum type="arabicParenR"/>
            </a:pPr>
            <a:r>
              <a:rPr lang="tr-TR" dirty="0" smtClean="0"/>
              <a:t>Tüm bunlara eşlik eden uygun bir ideolojik formasyon. Gelişmiş ülkelerde bir </a:t>
            </a:r>
            <a:r>
              <a:rPr lang="tr-TR" dirty="0" err="1" smtClean="0"/>
              <a:t>Keynesyen</a:t>
            </a:r>
            <a:r>
              <a:rPr lang="tr-TR" dirty="0" smtClean="0"/>
              <a:t> anlaşma ve azgelişmişlerde egemen bir kapitalist kalkınma programı. </a:t>
            </a:r>
          </a:p>
        </p:txBody>
      </p:sp>
    </p:spTree>
    <p:extLst>
      <p:ext uri="{BB962C8B-B14F-4D97-AF65-F5344CB8AC3E}">
        <p14:creationId xmlns:p14="http://schemas.microsoft.com/office/powerpoint/2010/main" val="1094797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2379"/>
            <a:ext cx="10515600" cy="6078109"/>
          </a:xfrm>
        </p:spPr>
        <p:txBody>
          <a:bodyPr/>
          <a:lstStyle/>
          <a:p>
            <a:r>
              <a:rPr lang="tr-TR" dirty="0" smtClean="0"/>
              <a:t>Böylece ABD aşağıdaki küresel sistemi empoze etmiş oldu. </a:t>
            </a:r>
          </a:p>
          <a:p>
            <a:pPr marL="0" indent="0">
              <a:buNone/>
            </a:pPr>
            <a:r>
              <a:rPr lang="tr-TR" dirty="0"/>
              <a:t> </a:t>
            </a:r>
            <a:r>
              <a:rPr lang="tr-TR" dirty="0" smtClean="0"/>
              <a:t>  </a:t>
            </a:r>
          </a:p>
          <a:p>
            <a:pPr marL="0" indent="0">
              <a:buNone/>
            </a:pPr>
            <a:endParaRPr lang="tr-TR" dirty="0"/>
          </a:p>
          <a:p>
            <a:pPr marL="0" indent="0">
              <a:buNone/>
            </a:pPr>
            <a:r>
              <a:rPr lang="tr-TR" dirty="0" smtClean="0"/>
              <a:t>					</a:t>
            </a:r>
            <a:endParaRPr lang="tr-TR" dirty="0"/>
          </a:p>
        </p:txBody>
      </p:sp>
      <p:sp>
        <p:nvSpPr>
          <p:cNvPr id="4" name="Dikdörtgen 3"/>
          <p:cNvSpPr/>
          <p:nvPr/>
        </p:nvSpPr>
        <p:spPr>
          <a:xfrm>
            <a:off x="4662616" y="1647568"/>
            <a:ext cx="2356022" cy="79907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dirty="0" smtClean="0"/>
              <a:t>ABD: Sermaye Birikimi, Üretim malları üreten sektör, kitlesel tüketim</a:t>
            </a:r>
            <a:endParaRPr lang="tr-TR" dirty="0"/>
          </a:p>
        </p:txBody>
      </p:sp>
      <p:sp>
        <p:nvSpPr>
          <p:cNvPr id="5" name="Dikdörtgen 4"/>
          <p:cNvSpPr/>
          <p:nvPr/>
        </p:nvSpPr>
        <p:spPr>
          <a:xfrm>
            <a:off x="838200" y="3896497"/>
            <a:ext cx="2578443" cy="15569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dirty="0" smtClean="0"/>
              <a:t>Diğer Gelişmiş Kapitalist Ülkeler: Sermaye Birikimi, Üretim Malları Üreten Sektör, Tüketim Malları Üreten Sektör</a:t>
            </a:r>
            <a:endParaRPr lang="tr-TR" dirty="0"/>
          </a:p>
        </p:txBody>
      </p:sp>
      <p:sp>
        <p:nvSpPr>
          <p:cNvPr id="6" name="Dikdörtgen 5"/>
          <p:cNvSpPr/>
          <p:nvPr/>
        </p:nvSpPr>
        <p:spPr>
          <a:xfrm>
            <a:off x="8534400" y="3608173"/>
            <a:ext cx="2356021" cy="177113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dirty="0" smtClean="0"/>
              <a:t>Azgelişmiş Kapitalist Ülkeler: Sermaye Birikimi, Tüketim malları, ara malları ve girdi üretimi</a:t>
            </a:r>
          </a:p>
        </p:txBody>
      </p:sp>
      <p:cxnSp>
        <p:nvCxnSpPr>
          <p:cNvPr id="8" name="Düz Ok Bağlayıcısı 7"/>
          <p:cNvCxnSpPr>
            <a:stCxn id="4" idx="3"/>
          </p:cNvCxnSpPr>
          <p:nvPr/>
        </p:nvCxnSpPr>
        <p:spPr>
          <a:xfrm>
            <a:off x="7018638" y="2047103"/>
            <a:ext cx="3048000" cy="15693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Metin kutusu 8"/>
          <p:cNvSpPr txBox="1"/>
          <p:nvPr/>
        </p:nvSpPr>
        <p:spPr>
          <a:xfrm>
            <a:off x="8378910" y="1984973"/>
            <a:ext cx="1687727" cy="646331"/>
          </a:xfrm>
          <a:prstGeom prst="rect">
            <a:avLst/>
          </a:prstGeom>
          <a:noFill/>
        </p:spPr>
        <p:txBody>
          <a:bodyPr wrap="square" rtlCol="0">
            <a:spAutoFit/>
          </a:bodyPr>
          <a:lstStyle/>
          <a:p>
            <a:r>
              <a:rPr lang="tr-TR" dirty="0" smtClean="0"/>
              <a:t>Sermaye, üretim malları</a:t>
            </a:r>
            <a:endParaRPr lang="tr-TR" dirty="0"/>
          </a:p>
        </p:txBody>
      </p:sp>
      <p:cxnSp>
        <p:nvCxnSpPr>
          <p:cNvPr id="11" name="Düz Ok Bağlayıcısı 10"/>
          <p:cNvCxnSpPr/>
          <p:nvPr/>
        </p:nvCxnSpPr>
        <p:spPr>
          <a:xfrm flipH="1" flipV="1">
            <a:off x="6194855" y="2446638"/>
            <a:ext cx="2339545" cy="15487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Metin kutusu 11"/>
          <p:cNvSpPr txBox="1"/>
          <p:nvPr/>
        </p:nvSpPr>
        <p:spPr>
          <a:xfrm>
            <a:off x="5972432" y="2891481"/>
            <a:ext cx="1812325" cy="923330"/>
          </a:xfrm>
          <a:prstGeom prst="rect">
            <a:avLst/>
          </a:prstGeom>
          <a:noFill/>
        </p:spPr>
        <p:txBody>
          <a:bodyPr wrap="square" rtlCol="0">
            <a:spAutoFit/>
          </a:bodyPr>
          <a:lstStyle/>
          <a:p>
            <a:r>
              <a:rPr lang="tr-TR" dirty="0" smtClean="0"/>
              <a:t>Kâr , tüketim malları, temel girdiler</a:t>
            </a:r>
            <a:endParaRPr lang="tr-TR" dirty="0"/>
          </a:p>
        </p:txBody>
      </p:sp>
      <p:cxnSp>
        <p:nvCxnSpPr>
          <p:cNvPr id="14" name="Düz Ok Bağlayıcısı 13"/>
          <p:cNvCxnSpPr/>
          <p:nvPr/>
        </p:nvCxnSpPr>
        <p:spPr>
          <a:xfrm flipH="1">
            <a:off x="3416643" y="5123935"/>
            <a:ext cx="5117757" cy="57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Metin kutusu 14"/>
          <p:cNvSpPr txBox="1"/>
          <p:nvPr/>
        </p:nvSpPr>
        <p:spPr>
          <a:xfrm>
            <a:off x="5189837" y="4865763"/>
            <a:ext cx="1812325" cy="830997"/>
          </a:xfrm>
          <a:prstGeom prst="rect">
            <a:avLst/>
          </a:prstGeom>
          <a:noFill/>
        </p:spPr>
        <p:txBody>
          <a:bodyPr wrap="square" rtlCol="0">
            <a:spAutoFit/>
          </a:bodyPr>
          <a:lstStyle/>
          <a:p>
            <a:r>
              <a:rPr lang="tr-TR" sz="1600" dirty="0" smtClean="0"/>
              <a:t>Kâr , tüketim malları, temel girdiler, insan gücü</a:t>
            </a:r>
            <a:endParaRPr lang="tr-TR" sz="1600" dirty="0"/>
          </a:p>
        </p:txBody>
      </p:sp>
      <p:cxnSp>
        <p:nvCxnSpPr>
          <p:cNvPr id="17" name="Düz Ok Bağlayıcısı 16"/>
          <p:cNvCxnSpPr/>
          <p:nvPr/>
        </p:nvCxnSpPr>
        <p:spPr>
          <a:xfrm flipV="1">
            <a:off x="3416643" y="4226011"/>
            <a:ext cx="5117757" cy="906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Metin kutusu 17"/>
          <p:cNvSpPr txBox="1"/>
          <p:nvPr/>
        </p:nvSpPr>
        <p:spPr>
          <a:xfrm>
            <a:off x="5008605" y="4145047"/>
            <a:ext cx="1754660" cy="584775"/>
          </a:xfrm>
          <a:prstGeom prst="rect">
            <a:avLst/>
          </a:prstGeom>
          <a:noFill/>
        </p:spPr>
        <p:txBody>
          <a:bodyPr wrap="square" rtlCol="0">
            <a:spAutoFit/>
          </a:bodyPr>
          <a:lstStyle/>
          <a:p>
            <a:r>
              <a:rPr lang="tr-TR" sz="1600" dirty="0" smtClean="0"/>
              <a:t>Ara malları, üretim araçları, sermaye</a:t>
            </a:r>
            <a:endParaRPr lang="tr-TR" sz="1600" dirty="0"/>
          </a:p>
        </p:txBody>
      </p:sp>
      <p:cxnSp>
        <p:nvCxnSpPr>
          <p:cNvPr id="20" name="Düz Ok Bağlayıcısı 19"/>
          <p:cNvCxnSpPr/>
          <p:nvPr/>
        </p:nvCxnSpPr>
        <p:spPr>
          <a:xfrm flipH="1">
            <a:off x="1087395" y="1754659"/>
            <a:ext cx="3575221" cy="21418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Metin kutusu 21"/>
          <p:cNvSpPr txBox="1"/>
          <p:nvPr/>
        </p:nvSpPr>
        <p:spPr>
          <a:xfrm>
            <a:off x="1665073" y="2090861"/>
            <a:ext cx="1687727" cy="646331"/>
          </a:xfrm>
          <a:prstGeom prst="rect">
            <a:avLst/>
          </a:prstGeom>
          <a:noFill/>
        </p:spPr>
        <p:txBody>
          <a:bodyPr wrap="square" rtlCol="0">
            <a:spAutoFit/>
          </a:bodyPr>
          <a:lstStyle/>
          <a:p>
            <a:r>
              <a:rPr lang="tr-TR" dirty="0" smtClean="0"/>
              <a:t>Sermaye, üretim malları</a:t>
            </a:r>
            <a:endParaRPr lang="tr-TR" dirty="0"/>
          </a:p>
        </p:txBody>
      </p:sp>
      <p:cxnSp>
        <p:nvCxnSpPr>
          <p:cNvPr id="24" name="Düz Ok Bağlayıcısı 23"/>
          <p:cNvCxnSpPr/>
          <p:nvPr/>
        </p:nvCxnSpPr>
        <p:spPr>
          <a:xfrm flipV="1">
            <a:off x="2603157" y="2446638"/>
            <a:ext cx="2207740" cy="14498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Metin kutusu 24"/>
          <p:cNvSpPr txBox="1"/>
          <p:nvPr/>
        </p:nvSpPr>
        <p:spPr>
          <a:xfrm>
            <a:off x="3493872" y="2772772"/>
            <a:ext cx="1812325" cy="646331"/>
          </a:xfrm>
          <a:prstGeom prst="rect">
            <a:avLst/>
          </a:prstGeom>
          <a:noFill/>
        </p:spPr>
        <p:txBody>
          <a:bodyPr wrap="square" rtlCol="0">
            <a:spAutoFit/>
          </a:bodyPr>
          <a:lstStyle/>
          <a:p>
            <a:r>
              <a:rPr lang="tr-TR" dirty="0" smtClean="0"/>
              <a:t>Kâr , üretim malları</a:t>
            </a:r>
            <a:endParaRPr lang="tr-TR" dirty="0"/>
          </a:p>
        </p:txBody>
      </p:sp>
    </p:spTree>
    <p:extLst>
      <p:ext uri="{BB962C8B-B14F-4D97-AF65-F5344CB8AC3E}">
        <p14:creationId xmlns:p14="http://schemas.microsoft.com/office/powerpoint/2010/main" val="526842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21276"/>
            <a:ext cx="10515600" cy="5855687"/>
          </a:xfrm>
        </p:spPr>
        <p:txBody>
          <a:bodyPr>
            <a:normAutofit fontScale="92500" lnSpcReduction="10000"/>
          </a:bodyPr>
          <a:lstStyle/>
          <a:p>
            <a:r>
              <a:rPr lang="tr-TR" dirty="0" smtClean="0"/>
              <a:t>Bu sistem küresel kapitalizme «Kapitalizmin Altın Çağı» denilen dönemi yaşattı. Bu dönemde şu üçü birbirini besleyerek arttı: </a:t>
            </a:r>
          </a:p>
          <a:p>
            <a:pPr marL="0" indent="0">
              <a:buNone/>
            </a:pPr>
            <a:r>
              <a:rPr lang="tr-TR" dirty="0"/>
              <a:t> </a:t>
            </a:r>
            <a:r>
              <a:rPr lang="tr-TR" dirty="0" smtClean="0"/>
              <a:t>  reel ücretler ------emek verimliliği ----kitlesel tüketim</a:t>
            </a:r>
          </a:p>
          <a:p>
            <a:pPr marL="0" indent="0">
              <a:buNone/>
            </a:pPr>
            <a:r>
              <a:rPr lang="tr-TR" dirty="0"/>
              <a:t> </a:t>
            </a:r>
            <a:r>
              <a:rPr lang="tr-TR" dirty="0" smtClean="0"/>
              <a:t>Ancak sitemin ayakta kalabilmesi ABD’nin üretim ve sermaye birikiminin baskın merkezi olmasına bağlıydı. Oysa Amerikan şirketleri 1960’ların başından itibaren özelikle Alman ve Japon firmalarının yoğun rekabetçi baskısına maruz kaldılar. Almanya ve Japonya özelikle 1950’lerin ikinci yarısından itibaren muazzam bir ekonomik canlanma yaşamaya başladılar. Bu da küresel kapitalizmde rekabetin artmasını ve ABD’nin ekonomik ayrıcalıklı konumunu giderek yitirmesini getirdi. Özellikle 1960’larda gelişmiş kapitalizm yüksek bir yatırım oranı ile üretken kapasiteyi hızla arttırdı. Ancak bu durum paradoksal olarak kâr oranları üzerinde bakı yarattı ve kâr oranları 1960’ların sonunda düşmeye başladı. Takip eden 1970’lerde pek çok gelişme (petrol krizleri, siyasi çalkantı…vb.) sistemin krize gittiğini kanıtlar nitelikteydi. 1980’lerde kapitalizm krize küresel ölçekte bir </a:t>
            </a:r>
            <a:r>
              <a:rPr lang="tr-TR" dirty="0" err="1" smtClean="0"/>
              <a:t>neoliberal</a:t>
            </a:r>
            <a:r>
              <a:rPr lang="tr-TR" dirty="0" smtClean="0"/>
              <a:t> programla cevap verdi. </a:t>
            </a:r>
            <a:endParaRPr lang="tr-TR" dirty="0"/>
          </a:p>
        </p:txBody>
      </p:sp>
    </p:spTree>
    <p:extLst>
      <p:ext uri="{BB962C8B-B14F-4D97-AF65-F5344CB8AC3E}">
        <p14:creationId xmlns:p14="http://schemas.microsoft.com/office/powerpoint/2010/main" val="24809566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530</Words>
  <Application>Microsoft Office PowerPoint</Application>
  <PresentationFormat>Geniş ekran</PresentationFormat>
  <Paragraphs>24</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13. Hafta: Pax Americana</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sbahce</dc:creator>
  <cp:lastModifiedBy>sbahce</cp:lastModifiedBy>
  <cp:revision>7</cp:revision>
  <dcterms:created xsi:type="dcterms:W3CDTF">2017-11-27T16:56:52Z</dcterms:created>
  <dcterms:modified xsi:type="dcterms:W3CDTF">2017-11-27T17:00:40Z</dcterms:modified>
</cp:coreProperties>
</file>