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40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10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662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778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53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079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92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318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04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0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86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253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65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90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30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78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5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255B3C8-C935-49B5-8EE2-A1266B0BAFB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AED73-F9B0-45C7-9B4B-9235A55B8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167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ETKİLİ ÖĞRETİM YÖNTEMLERİ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27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Rakam tanıma, ritmik sayma ve dokunarak sayma becerilerinde uygulanması</a:t>
            </a:r>
          </a:p>
          <a:p>
            <a:pPr lvl="1"/>
            <a:r>
              <a:rPr lang="tr-TR" dirty="0" smtClean="0"/>
              <a:t>Rakamların üzerine konulan noktalar günlük hayatta karşılaşılan objelere benzetilebilir.</a:t>
            </a:r>
          </a:p>
          <a:p>
            <a:pPr lvl="1"/>
            <a:r>
              <a:rPr lang="tr-TR" dirty="0" smtClean="0"/>
              <a:t>Rakam tanıma, ritmik sayma ve dokunarak sayma becerilerini destekler. Ritmik sayma ve rakam tanıma eş zamanlı olarak çalışılabilen becerilerdir.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Örnekler…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927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6330" y="584336"/>
            <a:ext cx="8946541" cy="5553228"/>
          </a:xfrm>
        </p:spPr>
        <p:txBody>
          <a:bodyPr>
            <a:normAutofit fontScale="77500" lnSpcReduction="20000"/>
          </a:bodyPr>
          <a:lstStyle/>
          <a:p>
            <a:r>
              <a:rPr lang="tr-TR" sz="3100" b="1" dirty="0" smtClean="0"/>
              <a:t>Toplama işleminde uygulanması</a:t>
            </a:r>
            <a:r>
              <a:rPr lang="tr-TR" dirty="0" smtClean="0"/>
              <a:t>;</a:t>
            </a:r>
          </a:p>
          <a:p>
            <a:pPr lvl="1"/>
            <a:r>
              <a:rPr lang="tr-TR" sz="2300" dirty="0" smtClean="0"/>
              <a:t>Alt alta toplama işleminde en temel düzey işlemde bulunan tüm sayıların noktalarını koyup daha sonrasında var olan tüm noktaları saymaktır.</a:t>
            </a:r>
          </a:p>
          <a:p>
            <a:pPr lvl="2"/>
            <a:r>
              <a:rPr lang="tr-TR" sz="2300" dirty="0" smtClean="0">
                <a:solidFill>
                  <a:srgbClr val="FF0000"/>
                </a:solidFill>
              </a:rPr>
              <a:t>Toplama işlemi yapılırken yukarıdan aşağıya sırasına mutlaka uyulmalıdır. Çıkarma işlemini destekler.</a:t>
            </a:r>
          </a:p>
          <a:p>
            <a:pPr lvl="1"/>
            <a:r>
              <a:rPr lang="tr-TR" sz="2300" dirty="0"/>
              <a:t>İ</a:t>
            </a:r>
            <a:r>
              <a:rPr lang="tr-TR" sz="2300" dirty="0" smtClean="0"/>
              <a:t>kinci</a:t>
            </a:r>
            <a:r>
              <a:rPr lang="tr-TR" sz="2300" dirty="0" smtClean="0">
                <a:solidFill>
                  <a:srgbClr val="FF0000"/>
                </a:solidFill>
              </a:rPr>
              <a:t> </a:t>
            </a:r>
            <a:r>
              <a:rPr lang="tr-TR" sz="2300" dirty="0" smtClean="0"/>
              <a:t>düzey, önce alttaki sayının noktaları konulur. Daha sonra yukarıdaki sayı söylenerek alttaki sayının noktaları o sayının üzerine yazılır.</a:t>
            </a:r>
          </a:p>
          <a:p>
            <a:pPr lvl="1"/>
            <a:r>
              <a:rPr lang="tr-TR" sz="2300" dirty="0" smtClean="0"/>
              <a:t>Üçüncü düzey, üstteki sayı söylenip alttaki sayının noktaları üstteki sayının üzerine eklenerek hem sayılır hem de noktalar konulur.</a:t>
            </a:r>
          </a:p>
          <a:p>
            <a:pPr lvl="1"/>
            <a:r>
              <a:rPr lang="tr-TR" sz="2300" dirty="0" smtClean="0"/>
              <a:t>Dördüncü düzey, üstteki sayı söylenir. Alttaki sayının noktaları üstteki sayının üzerine eklenerek sayılır. Fakat bu sefer noktalar konmaz. Öğrenci kaleminin ucuyla nokta yerlerini sayar.</a:t>
            </a:r>
          </a:p>
          <a:p>
            <a:pPr lvl="1"/>
            <a:r>
              <a:rPr lang="tr-TR" sz="2300" dirty="0" smtClean="0"/>
              <a:t>Yukarıdaki düzeyler </a:t>
            </a:r>
            <a:r>
              <a:rPr lang="tr-TR" sz="2300" dirty="0" err="1" smtClean="0"/>
              <a:t>touchmath</a:t>
            </a:r>
            <a:r>
              <a:rPr lang="tr-TR" sz="2300" dirty="0" smtClean="0"/>
              <a:t> tekniğinde normalleşme sürecinde izlenmelidir. Her öğrenci bu tüm düzeyleri tamamlamak zorundadır gibi bir beklenti olmamalıdır.</a:t>
            </a:r>
          </a:p>
          <a:p>
            <a:pPr lvl="1"/>
            <a:endParaRPr lang="tr-TR" sz="2300" dirty="0"/>
          </a:p>
          <a:p>
            <a:pPr lvl="1"/>
            <a:r>
              <a:rPr lang="tr-TR" sz="2300" dirty="0" smtClean="0">
                <a:solidFill>
                  <a:srgbClr val="FF0000"/>
                </a:solidFill>
              </a:rPr>
              <a:t>ÖN KOŞUL BECERİLERİ NELERDİR?</a:t>
            </a:r>
          </a:p>
          <a:p>
            <a:pPr lvl="1"/>
            <a:r>
              <a:rPr lang="tr-TR" sz="2300" dirty="0" smtClean="0">
                <a:solidFill>
                  <a:srgbClr val="FF0000"/>
                </a:solidFill>
              </a:rPr>
              <a:t>ÖRNEKLER…</a:t>
            </a:r>
            <a:endParaRPr lang="tr-TR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562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Çıkarma işleminde uygulanması:</a:t>
            </a:r>
          </a:p>
          <a:p>
            <a:pPr lvl="1"/>
            <a:r>
              <a:rPr lang="tr-TR" dirty="0" smtClean="0"/>
              <a:t>Yukarıdan aşağıya sistematiğinin kazanılmış olması önemli olabilir.</a:t>
            </a:r>
          </a:p>
          <a:p>
            <a:pPr lvl="1"/>
            <a:r>
              <a:rPr lang="tr-TR" dirty="0" smtClean="0"/>
              <a:t>Üstteki sayı söylenir, alttaki sayının nokta yerleri geriye doğru ritmik sayılır ve son söylenen sayı sonuç kısmına yazılır.</a:t>
            </a:r>
          </a:p>
          <a:p>
            <a:pPr lvl="1"/>
            <a:r>
              <a:rPr lang="tr-TR" dirty="0" smtClean="0"/>
              <a:t>Eğer öğrenci toplamada noktaları kaldırmadıysa, öğrenciyi dördüncü düzeye taşıma çalışmalarına devam edilebilir.</a:t>
            </a:r>
          </a:p>
          <a:p>
            <a:pPr lvl="1"/>
            <a:endParaRPr lang="tr-TR" dirty="0"/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ÖN KOŞUL BECERİLERİ?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ÖRNEKLER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1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Çarpma işleminde uygulanması:</a:t>
            </a:r>
          </a:p>
          <a:p>
            <a:pPr lvl="1"/>
            <a:r>
              <a:rPr lang="tr-TR" dirty="0" smtClean="0"/>
              <a:t>Üstteki sayı söylenir, çarpma işaretine gidilerek «kere» denilir ve alttaki sayı okunur.</a:t>
            </a:r>
          </a:p>
          <a:p>
            <a:pPr lvl="1"/>
            <a:r>
              <a:rPr lang="tr-TR" dirty="0" smtClean="0"/>
              <a:t>Üstteki sayının noktaları veya nokta yerleri alttaki sayının ritmik saymasıyla sayılır ve sonuç yazılır.</a:t>
            </a:r>
          </a:p>
          <a:p>
            <a:pPr marL="457200" lvl="1" indent="0">
              <a:buNone/>
            </a:pPr>
            <a:r>
              <a:rPr lang="tr-TR" dirty="0" smtClean="0"/>
              <a:t>YA DA ;</a:t>
            </a:r>
          </a:p>
          <a:p>
            <a:pPr lvl="1"/>
            <a:r>
              <a:rPr lang="tr-TR" dirty="0" smtClean="0"/>
              <a:t>Alttaki sayı, çapma işareti üstteki sayı ve alttaki sayının nokta yerleri ve üstteki sayının nokta yerleri alttaki sayının ritmiğiyle sayılır sonuç yazılır.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041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Bölme işleminde uygulanması;</a:t>
            </a:r>
          </a:p>
          <a:p>
            <a:pPr lvl="1"/>
            <a:r>
              <a:rPr lang="tr-TR" dirty="0" smtClean="0"/>
              <a:t>Bölme işleminin geneline aktarılmasında farklı yollar izlenmek durumdadır.</a:t>
            </a:r>
          </a:p>
          <a:p>
            <a:pPr lvl="1"/>
            <a:r>
              <a:rPr lang="tr-TR" dirty="0" smtClean="0"/>
              <a:t>Tam anlamıyla </a:t>
            </a:r>
            <a:r>
              <a:rPr lang="tr-TR" dirty="0" err="1" smtClean="0"/>
              <a:t>touchmath</a:t>
            </a:r>
            <a:r>
              <a:rPr lang="tr-TR" dirty="0" smtClean="0"/>
              <a:t> tekniğinin uygulanması mümkün olmayabilir.</a:t>
            </a:r>
          </a:p>
          <a:p>
            <a:pPr lvl="1"/>
            <a:endParaRPr lang="tr-TR" dirty="0" smtClean="0"/>
          </a:p>
          <a:p>
            <a:pPr lvl="2"/>
            <a:r>
              <a:rPr lang="tr-TR" dirty="0" smtClean="0"/>
              <a:t>Tek basamaklı/tek basamaklı tam bölünebilen</a:t>
            </a:r>
          </a:p>
          <a:p>
            <a:pPr lvl="2"/>
            <a:r>
              <a:rPr lang="tr-TR" dirty="0" smtClean="0"/>
              <a:t>İki basamaklı/ tek basamaklı tam bölünebilen</a:t>
            </a:r>
          </a:p>
          <a:p>
            <a:pPr lvl="2"/>
            <a:r>
              <a:rPr lang="tr-TR" dirty="0" smtClean="0"/>
              <a:t>İki basamaklı/tek basamaklı onlar basamağından bölmeye başlana</a:t>
            </a:r>
            <a:endParaRPr lang="tr-TR" dirty="0"/>
          </a:p>
          <a:p>
            <a:pPr marL="914400" lvl="2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Bölme işlemine kadar ilerleyen öğrenci performans olarak farklı teknikler uygulanarak da bölme konusu öğrenebilecek yeterlikte olabilir.</a:t>
            </a:r>
          </a:p>
        </p:txBody>
      </p:sp>
    </p:spTree>
    <p:extLst>
      <p:ext uri="{BB962C8B-B14F-4D97-AF65-F5344CB8AC3E}">
        <p14:creationId xmlns:p14="http://schemas.microsoft.com/office/powerpoint/2010/main" val="356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DOĞRUDAN ÖĞRETİM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Öğretmen merkezli</a:t>
            </a:r>
          </a:p>
          <a:p>
            <a:r>
              <a:rPr lang="tr-TR" dirty="0" smtClean="0"/>
              <a:t>Planlama, hazırlık, değerlendirme, uygulama ve son değerlendirme öğretmen tarafından belirlenir.</a:t>
            </a:r>
          </a:p>
          <a:p>
            <a:r>
              <a:rPr lang="tr-TR" dirty="0" smtClean="0"/>
              <a:t>Her ne kadar öğretmen merkezli de olsa öğrencinin aktif katılımı sağlanmalıdır.</a:t>
            </a:r>
          </a:p>
          <a:p>
            <a:r>
              <a:rPr lang="tr-TR" dirty="0" smtClean="0"/>
              <a:t>Yapılandırılmış </a:t>
            </a:r>
            <a:r>
              <a:rPr lang="tr-TR" dirty="0" smtClean="0"/>
              <a:t>bir öğretim planı gerektirir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94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Basamakları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Müfredat temelli değerlendirme</a:t>
            </a:r>
          </a:p>
          <a:p>
            <a:r>
              <a:rPr lang="tr-TR" dirty="0" smtClean="0"/>
              <a:t>Öğretim için planlama (materyaller, süre, çalışılacak beceriler </a:t>
            </a:r>
            <a:r>
              <a:rPr lang="tr-TR" dirty="0" err="1" smtClean="0"/>
              <a:t>pekiştireçler</a:t>
            </a:r>
            <a:r>
              <a:rPr lang="tr-TR" dirty="0" smtClean="0"/>
              <a:t> vb.)</a:t>
            </a:r>
          </a:p>
          <a:p>
            <a:r>
              <a:rPr lang="tr-TR" dirty="0" smtClean="0"/>
              <a:t>Hazırlık Aşaması ve Etkinlikler</a:t>
            </a:r>
          </a:p>
          <a:p>
            <a:pPr lvl="1"/>
            <a:r>
              <a:rPr lang="tr-TR" dirty="0" smtClean="0"/>
              <a:t>Materyallerin eksiksiz olarak hazırlanması</a:t>
            </a:r>
          </a:p>
          <a:p>
            <a:pPr lvl="1"/>
            <a:r>
              <a:rPr lang="tr-TR" dirty="0" smtClean="0"/>
              <a:t>Dikkat çekme</a:t>
            </a:r>
          </a:p>
          <a:p>
            <a:pPr lvl="1"/>
            <a:r>
              <a:rPr lang="tr-TR" dirty="0" smtClean="0"/>
              <a:t>Güdüleme</a:t>
            </a:r>
          </a:p>
          <a:p>
            <a:pPr lvl="1"/>
            <a:r>
              <a:rPr lang="tr-TR" dirty="0" smtClean="0"/>
              <a:t>Ön koşul beceriler</a:t>
            </a:r>
          </a:p>
          <a:p>
            <a:pPr lvl="1"/>
            <a:r>
              <a:rPr lang="tr-TR" dirty="0" smtClean="0"/>
              <a:t>Bir önceki konunun tekrarı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3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Öğretim uygulaması:</a:t>
            </a:r>
          </a:p>
          <a:p>
            <a:pPr lvl="1"/>
            <a:r>
              <a:rPr lang="tr-TR" dirty="0" smtClean="0"/>
              <a:t>Model olma</a:t>
            </a:r>
          </a:p>
          <a:p>
            <a:pPr lvl="1"/>
            <a:r>
              <a:rPr lang="tr-TR" dirty="0" smtClean="0"/>
              <a:t>Rehberli uygulama</a:t>
            </a:r>
          </a:p>
          <a:p>
            <a:pPr lvl="1"/>
            <a:r>
              <a:rPr lang="tr-TR" dirty="0" smtClean="0"/>
              <a:t>Geri bildirim</a:t>
            </a:r>
          </a:p>
          <a:p>
            <a:pPr lvl="1"/>
            <a:r>
              <a:rPr lang="tr-TR" dirty="0" smtClean="0"/>
              <a:t>Bağımsız uygulama</a:t>
            </a:r>
          </a:p>
          <a:p>
            <a:pPr lvl="1"/>
            <a:r>
              <a:rPr lang="tr-TR" dirty="0" smtClean="0"/>
              <a:t>Kalıcılığı sağlama</a:t>
            </a:r>
          </a:p>
          <a:p>
            <a:r>
              <a:rPr lang="tr-TR" dirty="0" smtClean="0"/>
              <a:t>Süreç değerlendirmesi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799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Basamaklandırılmış Öğretim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işlem ve becerilerin öğretiminde kullanılır.</a:t>
            </a:r>
          </a:p>
          <a:p>
            <a:r>
              <a:rPr lang="tr-TR" dirty="0" smtClean="0"/>
              <a:t>Nesnelerle başlanıp, resimli kartlar ve sözel ifade edilmesine doğru ilerleyen ve 16 farklı kombinasyondan oluşan bir modeldir.</a:t>
            </a:r>
          </a:p>
          <a:p>
            <a:r>
              <a:rPr lang="tr-TR" dirty="0" smtClean="0"/>
              <a:t>YAP: yap-yap, yap-göster, yap-söyle, yap-yaz</a:t>
            </a:r>
          </a:p>
          <a:p>
            <a:r>
              <a:rPr lang="tr-TR" dirty="0" smtClean="0"/>
              <a:t>GÖSTER: göster-yap, göster-göster, göster-söyle, göster-yaz</a:t>
            </a:r>
          </a:p>
          <a:p>
            <a:r>
              <a:rPr lang="tr-TR" dirty="0" smtClean="0"/>
              <a:t>SÖYLE: söyle-yap, söyle göster, söyle-söyle, söyle-yaz</a:t>
            </a:r>
          </a:p>
          <a:p>
            <a:r>
              <a:rPr lang="tr-TR" dirty="0" smtClean="0"/>
              <a:t>YAZ: yaz-yap, yaz-göster, yaz-söyle, yaz-yaz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414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376497"/>
              </p:ext>
            </p:extLst>
          </p:nvPr>
        </p:nvGraphicFramePr>
        <p:xfrm>
          <a:off x="1103313" y="2052638"/>
          <a:ext cx="8947149" cy="363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383">
                  <a:extLst>
                    <a:ext uri="{9D8B030D-6E8A-4147-A177-3AD203B41FA5}">
                      <a16:colId xmlns:a16="http://schemas.microsoft.com/office/drawing/2014/main" val="3951188193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3727161814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1350456351"/>
                    </a:ext>
                  </a:extLst>
                </a:gridCol>
              </a:tblGrid>
              <a:tr h="526439">
                <a:tc>
                  <a:txBody>
                    <a:bodyPr/>
                    <a:lstStyle/>
                    <a:p>
                      <a:r>
                        <a:rPr lang="tr-TR" dirty="0" smtClean="0"/>
                        <a:t>Basamaklar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Öğretmen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Öğrenci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825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A)</a:t>
                      </a:r>
                      <a:r>
                        <a:rPr lang="tr-TR" dirty="0" smtClean="0"/>
                        <a:t>İşlemin</a:t>
                      </a:r>
                      <a:r>
                        <a:rPr lang="tr-TR" baseline="0" dirty="0" smtClean="0"/>
                        <a:t> gerçek nesnelerle sunulması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A, B,</a:t>
                      </a:r>
                      <a:r>
                        <a:rPr lang="tr-TR" b="1" baseline="0" dirty="0" smtClean="0"/>
                        <a:t> C, D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280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Göster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B)</a:t>
                      </a:r>
                      <a:r>
                        <a:rPr lang="tr-TR" dirty="0" smtClean="0"/>
                        <a:t>İşlemi içeren resimli işlem kartlarıyla görsel olarak sunulması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A, B,</a:t>
                      </a:r>
                      <a:r>
                        <a:rPr lang="tr-TR" b="1" baseline="0" dirty="0" smtClean="0"/>
                        <a:t> C, D</a:t>
                      </a:r>
                      <a:endParaRPr lang="tr-TR" b="1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95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Söyle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C)</a:t>
                      </a:r>
                      <a:r>
                        <a:rPr lang="tr-TR" dirty="0" smtClean="0"/>
                        <a:t>İşlemin sözel olarak sunulması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A, B,</a:t>
                      </a:r>
                      <a:r>
                        <a:rPr lang="tr-TR" b="1" baseline="0" dirty="0" smtClean="0"/>
                        <a:t> C, D</a:t>
                      </a:r>
                      <a:endParaRPr lang="tr-TR" b="1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102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Yaz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D)</a:t>
                      </a:r>
                      <a:r>
                        <a:rPr lang="tr-TR" dirty="0" smtClean="0"/>
                        <a:t>İşlemin yazarak ya da yazılı sembollerle sunulması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A, B,</a:t>
                      </a:r>
                      <a:r>
                        <a:rPr lang="tr-TR" b="1" baseline="0" dirty="0" smtClean="0"/>
                        <a:t> C, D</a:t>
                      </a:r>
                      <a:endParaRPr lang="tr-TR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54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82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Nokta Belirleme Tekniği (</a:t>
            </a:r>
            <a:r>
              <a:rPr lang="tr-TR" dirty="0" err="1" smtClean="0"/>
              <a:t>Touchmath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13739" y="2238945"/>
            <a:ext cx="8946541" cy="4195481"/>
          </a:xfrm>
        </p:spPr>
        <p:txBody>
          <a:bodyPr/>
          <a:lstStyle/>
          <a:p>
            <a:r>
              <a:rPr lang="tr-TR" dirty="0" smtClean="0"/>
              <a:t>Birden çok duyuya hitap eden bir teknik</a:t>
            </a:r>
          </a:p>
          <a:p>
            <a:endParaRPr lang="tr-TR" dirty="0"/>
          </a:p>
          <a:p>
            <a:r>
              <a:rPr lang="tr-TR" dirty="0" smtClean="0"/>
              <a:t>Her rakamın üzerinde o rakamın sayı değeri kadar nokta bulunduğu düşüncesini temel alan bir tekniktir.</a:t>
            </a:r>
          </a:p>
          <a:p>
            <a:endParaRPr lang="tr-TR" dirty="0"/>
          </a:p>
        </p:txBody>
      </p:sp>
      <p:sp>
        <p:nvSpPr>
          <p:cNvPr id="6" name="AutoShape 2" descr="touchmath ile ilgili gÃ¶rsel sonucu"/>
          <p:cNvSpPr>
            <a:spLocks noChangeAspect="1" noChangeArrowheads="1"/>
          </p:cNvSpPr>
          <p:nvPr/>
        </p:nvSpPr>
        <p:spPr bwMode="auto">
          <a:xfrm>
            <a:off x="493711" y="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4" descr="touchmath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910" y="3851564"/>
            <a:ext cx="6996546" cy="277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8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Özellikle;</a:t>
            </a:r>
          </a:p>
          <a:p>
            <a:pPr lvl="1"/>
            <a:r>
              <a:rPr lang="tr-TR" dirty="0" smtClean="0"/>
              <a:t>Sayı tanıma,</a:t>
            </a:r>
          </a:p>
          <a:p>
            <a:pPr lvl="1"/>
            <a:r>
              <a:rPr lang="tr-TR" dirty="0" smtClean="0"/>
              <a:t>Ritmik sayma,</a:t>
            </a:r>
          </a:p>
          <a:p>
            <a:pPr lvl="1"/>
            <a:r>
              <a:rPr lang="tr-TR" dirty="0" smtClean="0"/>
              <a:t>Tane sayma,</a:t>
            </a:r>
          </a:p>
          <a:p>
            <a:pPr lvl="1"/>
            <a:r>
              <a:rPr lang="tr-TR" dirty="0" smtClean="0"/>
              <a:t>Toplama</a:t>
            </a:r>
          </a:p>
          <a:p>
            <a:pPr lvl="1"/>
            <a:r>
              <a:rPr lang="tr-TR" dirty="0" smtClean="0"/>
              <a:t>Çıkarma ve </a:t>
            </a:r>
          </a:p>
          <a:p>
            <a:pPr lvl="1"/>
            <a:r>
              <a:rPr lang="tr-TR" dirty="0" smtClean="0"/>
              <a:t>Çarpma becerilerinin geliştirilmesi ve öğretiminde kullanılmaktadır.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41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Sıralanan becerilerin bu teknikle daha etkili öğretilebilmesi için bütünsel bir süreç yaklaşımının ele alınması önemlidir.</a:t>
            </a:r>
          </a:p>
          <a:p>
            <a:pPr lvl="1"/>
            <a:r>
              <a:rPr lang="tr-TR" dirty="0" smtClean="0"/>
              <a:t>Matematik özelinde çalışılacak olan tüm hedeflere uygulanmalı ve hiyerarşik ve eş zamanlı çalışılacak becerilere de dahil edilmelidir.</a:t>
            </a:r>
          </a:p>
          <a:p>
            <a:pPr lvl="1"/>
            <a:r>
              <a:rPr lang="tr-TR" dirty="0" smtClean="0"/>
              <a:t>Noktaların şekilleri ve yerlerinde öğrencinin bireysel özelliğine göre uyarlamalar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082610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730</TotalTime>
  <Words>656</Words>
  <Application>Microsoft Office PowerPoint</Application>
  <PresentationFormat>Geniş ekran</PresentationFormat>
  <Paragraphs>92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İyon</vt:lpstr>
      <vt:lpstr>ETKİLİ ÖĞRETİM YÖNTEMLERİ</vt:lpstr>
      <vt:lpstr>DOĞRUDAN ÖĞRETİM</vt:lpstr>
      <vt:lpstr>Basamakları </vt:lpstr>
      <vt:lpstr>PowerPoint Sunusu</vt:lpstr>
      <vt:lpstr>Basamaklandırılmış Öğretim</vt:lpstr>
      <vt:lpstr>PowerPoint Sunusu</vt:lpstr>
      <vt:lpstr>Nokta Belirleme Tekniği (Touchmath)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resat alatli</dc:creator>
  <cp:lastModifiedBy>XYZ</cp:lastModifiedBy>
  <cp:revision>24</cp:revision>
  <dcterms:created xsi:type="dcterms:W3CDTF">2018-09-24T10:29:25Z</dcterms:created>
  <dcterms:modified xsi:type="dcterms:W3CDTF">2019-11-20T22:13:02Z</dcterms:modified>
</cp:coreProperties>
</file>