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270" r:id="rId3"/>
    <p:sldId id="272" r:id="rId4"/>
    <p:sldId id="307" r:id="rId5"/>
    <p:sldId id="273" r:id="rId6"/>
    <p:sldId id="275" r:id="rId7"/>
    <p:sldId id="276" r:id="rId8"/>
    <p:sldId id="278" r:id="rId9"/>
    <p:sldId id="302" r:id="rId10"/>
    <p:sldId id="303" r:id="rId11"/>
    <p:sldId id="304" r:id="rId12"/>
    <p:sldId id="308" r:id="rId13"/>
    <p:sldId id="305" r:id="rId14"/>
    <p:sldId id="306" r:id="rId15"/>
    <p:sldId id="281" r:id="rId16"/>
    <p:sldId id="269" r:id="rId17"/>
    <p:sldId id="266" r:id="rId18"/>
    <p:sldId id="271" r:id="rId19"/>
    <p:sldId id="259" r:id="rId20"/>
    <p:sldId id="297" r:id="rId21"/>
    <p:sldId id="310" r:id="rId22"/>
    <p:sldId id="311" r:id="rId23"/>
    <p:sldId id="315" r:id="rId24"/>
    <p:sldId id="298" r:id="rId25"/>
    <p:sldId id="26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72E26-7453-400F-9755-BE897696E2FD}" type="datetimeFigureOut">
              <a:rPr lang="tr-TR" smtClean="0"/>
              <a:pPr/>
              <a:t>31.07.2018</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00E4A-966B-4DA6-B98A-76B37C7C25AE}" type="slidenum">
              <a:rPr lang="tr-TR" smtClean="0"/>
              <a:pPr/>
              <a:t>‹#›</a:t>
            </a:fld>
            <a:endParaRPr lang="tr-TR"/>
          </a:p>
        </p:txBody>
      </p:sp>
    </p:spTree>
    <p:extLst>
      <p:ext uri="{BB962C8B-B14F-4D97-AF65-F5344CB8AC3E}">
        <p14:creationId xmlns:p14="http://schemas.microsoft.com/office/powerpoint/2010/main" val="1920774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8D33003-FF09-4593-9E61-BB22F1DE3756}" type="slidenum">
              <a:rPr lang="ar-SA" smtClean="0"/>
              <a:pPr/>
              <a:t>20</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535673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681C0957-BB8D-467B-8DA1-EEA35F1EC94E}" type="slidenum">
              <a:rPr lang="ar-SA" smtClean="0"/>
              <a:pPr/>
              <a:t>24</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1403502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3ACC1AF-1FDA-42FB-B0F2-1615EBF9A139}" type="datetimeFigureOut">
              <a:rPr lang="tr-TR" smtClean="0"/>
              <a:pPr/>
              <a:t>31.07.2018</a:t>
            </a:fld>
            <a:endParaRPr lang="tr-T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2016FDC-101D-4F5E-8F61-9D2020BB45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3ACC1AF-1FDA-42FB-B0F2-1615EBF9A139}" type="datetimeFigureOut">
              <a:rPr lang="tr-TR" smtClean="0"/>
              <a:pPr/>
              <a:t>31.07.2018</a:t>
            </a:fld>
            <a:endParaRPr lang="tr-TR"/>
          </a:p>
        </p:txBody>
      </p:sp>
      <p:sp>
        <p:nvSpPr>
          <p:cNvPr id="5" name="Footer Placeholder 4"/>
          <p:cNvSpPr>
            <a:spLocks noGrp="1"/>
          </p:cNvSpPr>
          <p:nvPr>
            <p:ph type="ftr" sz="quarter" idx="11"/>
          </p:nvPr>
        </p:nvSpPr>
        <p:spPr>
          <a:xfrm>
            <a:off x="457200" y="6556248"/>
            <a:ext cx="3657600" cy="228600"/>
          </a:xfrm>
        </p:spPr>
        <p:txBody>
          <a:bodyPr/>
          <a:lstStyle>
            <a:extLst/>
          </a:lstStyle>
          <a:p>
            <a:endParaRPr lang="tr-T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2016FDC-101D-4F5E-8F61-9D2020BB45DF}"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FBFCDE8F-0A1E-4BAD-88FC-4B3714DA2144}"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3ACC1AF-1FDA-42FB-B0F2-1615EBF9A139}" type="datetimeFigureOut">
              <a:rPr lang="tr-TR" smtClean="0"/>
              <a:pPr/>
              <a:t>31.07.2018</a:t>
            </a:fld>
            <a:endParaRPr lang="tr-T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2016FDC-101D-4F5E-8F61-9D2020BB45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3ACC1AF-1FDA-42FB-B0F2-1615EBF9A139}" type="datetimeFigureOut">
              <a:rPr lang="tr-TR" smtClean="0"/>
              <a:pPr/>
              <a:t>31.07.2018</a:t>
            </a:fld>
            <a:endParaRPr lang="tr-TR"/>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tr-TR"/>
          </a:p>
        </p:txBody>
      </p:sp>
      <p:sp>
        <p:nvSpPr>
          <p:cNvPr id="4" name="Slide Number Placeholder 3"/>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2016FDC-101D-4F5E-8F61-9D2020BB45D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3ACC1AF-1FDA-42FB-B0F2-1615EBF9A139}" type="datetimeFigureOut">
              <a:rPr lang="tr-TR" smtClean="0"/>
              <a:pPr/>
              <a:t>31.07.2018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2016FDC-101D-4F5E-8F61-9D2020BB45DF}" type="slidenum">
              <a:rPr lang="tr-TR" smtClean="0"/>
              <a:pPr/>
              <a:t>‹#›</a:t>
            </a:fld>
            <a:endParaRPr lang="tr-T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4">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3ACC1AF-1FDA-42FB-B0F2-1615EBF9A139}" type="datetimeFigureOut">
              <a:rPr lang="tr-TR" smtClean="0"/>
              <a:pPr/>
              <a:t>31.07.2018</a:t>
            </a:fld>
            <a:endParaRPr lang="tr-T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2016FDC-101D-4F5E-8F61-9D2020BB45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28604"/>
            <a:ext cx="2714612" cy="5857916"/>
          </a:xfrm>
        </p:spPr>
        <p:txBody>
          <a:bodyPr/>
          <a:lstStyle/>
          <a:p>
            <a:endParaRPr lang="tr-TR" dirty="0"/>
          </a:p>
        </p:txBody>
      </p:sp>
      <p:sp>
        <p:nvSpPr>
          <p:cNvPr id="3" name="Subtitle 2"/>
          <p:cNvSpPr>
            <a:spLocks noGrp="1"/>
          </p:cNvSpPr>
          <p:nvPr>
            <p:ph type="subTitle" idx="1"/>
          </p:nvPr>
        </p:nvSpPr>
        <p:spPr>
          <a:xfrm>
            <a:off x="3354442" y="142852"/>
            <a:ext cx="5114778" cy="6357982"/>
          </a:xfrm>
        </p:spPr>
        <p:txBody>
          <a:bodyPr>
            <a:normAutofit/>
          </a:bodyPr>
          <a:lstStyle/>
          <a:p>
            <a:pPr algn="ctr"/>
            <a:r>
              <a:rPr lang="tr-TR" sz="6000" dirty="0" smtClean="0"/>
              <a:t>Karbonhidrat Metabolizması</a:t>
            </a:r>
            <a:endParaRPr lang="tr-TR"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08564"/>
          </a:xfrm>
        </p:spPr>
        <p:txBody>
          <a:bodyPr>
            <a:normAutofit fontScale="90000"/>
          </a:bodyPr>
          <a:lstStyle/>
          <a:p>
            <a:endParaRPr lang="tr-TR" dirty="0"/>
          </a:p>
        </p:txBody>
      </p:sp>
      <p:sp>
        <p:nvSpPr>
          <p:cNvPr id="3" name="Content Placeholder 2"/>
          <p:cNvSpPr>
            <a:spLocks noGrp="1"/>
          </p:cNvSpPr>
          <p:nvPr>
            <p:ph idx="1"/>
          </p:nvPr>
        </p:nvSpPr>
        <p:spPr>
          <a:xfrm>
            <a:off x="214282" y="571480"/>
            <a:ext cx="7786742" cy="6143668"/>
          </a:xfrm>
        </p:spPr>
        <p:txBody>
          <a:bodyPr>
            <a:normAutofit fontScale="92500" lnSpcReduction="20000"/>
          </a:bodyPr>
          <a:lstStyle/>
          <a:p>
            <a:pPr>
              <a:buNone/>
            </a:pPr>
            <a:r>
              <a:rPr lang="tr-TR" dirty="0" smtClean="0"/>
              <a:t>Farklı hücrelerde glukozun transportunda rol oynayan taşıyıcılar bulunmaktadır. Bu taşıyıcılar, hücrenin plazma membranında bulunur ve GLUT 1’den GLUT 5’e kadar numaralandırılır:</a:t>
            </a:r>
          </a:p>
          <a:p>
            <a:r>
              <a:rPr lang="tr-TR" dirty="0" smtClean="0"/>
              <a:t>GLUT-1, kırmızı kan hücreleri, beyin, böbrek, kolon ve plasentada bulunur; beyine glukoz taşınmasını sınırlar.</a:t>
            </a:r>
          </a:p>
          <a:p>
            <a:r>
              <a:rPr lang="tr-TR" dirty="0" smtClean="0"/>
              <a:t>GLUT-2, karaciğer, pankreatik </a:t>
            </a:r>
            <a:r>
              <a:rPr lang="el-GR" dirty="0" smtClean="0"/>
              <a:t>β</a:t>
            </a:r>
            <a:r>
              <a:rPr lang="tr-TR" dirty="0" smtClean="0"/>
              <a:t>-hücreleri, ince barsakların basolateral yüzünde bulunur; yüksek</a:t>
            </a:r>
          </a:p>
          <a:p>
            <a:pPr>
              <a:buNone/>
            </a:pPr>
            <a:r>
              <a:rPr lang="tr-TR" dirty="0" smtClean="0"/>
              <a:t>   kapasiteli, düşük affınitelidir </a:t>
            </a:r>
          </a:p>
          <a:p>
            <a:r>
              <a:rPr lang="tr-TR" dirty="0" smtClean="0"/>
              <a:t>GLUT-3, nöronlar, plasenta, testiste bulunur; Km düsüktür (~1 mM)</a:t>
            </a:r>
          </a:p>
          <a:p>
            <a:r>
              <a:rPr lang="tr-TR" dirty="0" smtClean="0"/>
              <a:t>GLUT-4, adipoz doku, iskelet kasları ve kalpte bulunur; insülin'le uyarılan glukoz alınıp tutulusunu sağlar.</a:t>
            </a:r>
          </a:p>
          <a:p>
            <a:r>
              <a:rPr lang="tr-TR" dirty="0" smtClean="0"/>
              <a:t>GLUT-5, ince barsaklar, testis, sperm, böbrek, iskelet kasları, adipoz dokuda ve düşük düzeyde beyinde bulunur; fruktoz ve glukoz taşınmasında rol oynar.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51506"/>
          </a:xfrm>
        </p:spPr>
        <p:txBody>
          <a:bodyPr/>
          <a:lstStyle/>
          <a:p>
            <a:r>
              <a:rPr lang="tr-TR" dirty="0" smtClean="0"/>
              <a:t>Glukoz MetabolizmasI</a:t>
            </a:r>
            <a:endParaRPr lang="tr-TR" dirty="0"/>
          </a:p>
        </p:txBody>
      </p:sp>
      <p:sp>
        <p:nvSpPr>
          <p:cNvPr id="3" name="Content Placeholder 2"/>
          <p:cNvSpPr>
            <a:spLocks noGrp="1"/>
          </p:cNvSpPr>
          <p:nvPr>
            <p:ph idx="1"/>
          </p:nvPr>
        </p:nvSpPr>
        <p:spPr>
          <a:xfrm>
            <a:off x="457200" y="1142984"/>
            <a:ext cx="7239000" cy="5312752"/>
          </a:xfrm>
        </p:spPr>
        <p:txBody>
          <a:bodyPr>
            <a:normAutofit/>
          </a:bodyPr>
          <a:lstStyle/>
          <a:p>
            <a:r>
              <a:rPr lang="tr-TR" dirty="0" smtClean="0"/>
              <a:t>Kan şekeri deyince sıklıkla kan glukoz düzeyi anlaşılır ki vücutta bazı olaylar kan glukoz düzeyini düşürücü yönde etkili olurken bazı olaylar kan glukoz düzeyini yükseltici yönde etkili olur ve bu olaylar arasındaki denge ile kan glukoz düzeyi ayarlanmaktadır. </a:t>
            </a:r>
          </a:p>
          <a:p>
            <a:pPr>
              <a:buNone/>
            </a:pPr>
            <a:endParaRPr lang="tr-TR" dirty="0" smtClean="0"/>
          </a:p>
          <a:p>
            <a:r>
              <a:rPr lang="tr-TR" dirty="0" smtClean="0"/>
              <a:t>Kan glukoz düzeyini düşürücü yönde etkili olan olaylar ile kan glukoz düzeyini yükseltici yönde etkili olan olaylar karbonhidrat metabolizmasını olustururlar.</a:t>
            </a:r>
          </a:p>
          <a:p>
            <a:endParaRPr lang="tr-TR" dirty="0" smtClean="0"/>
          </a:p>
          <a:p>
            <a:endParaRPr lang="tr-TR" dirty="0" smtClean="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6972320" cy="5851525"/>
          </a:xfrm>
        </p:spPr>
        <p:txBody>
          <a:bodyPr/>
          <a:lstStyle/>
          <a:p>
            <a:endParaRPr lang="tr-TR" dirty="0" smtClean="0"/>
          </a:p>
          <a:p>
            <a:endParaRPr lang="tr-TR" dirty="0" smtClean="0"/>
          </a:p>
          <a:p>
            <a:endParaRPr lang="tr-TR" dirty="0" smtClean="0"/>
          </a:p>
          <a:p>
            <a:endParaRPr lang="tr-TR" dirty="0" smtClean="0"/>
          </a:p>
          <a:p>
            <a:r>
              <a:rPr lang="tr-TR" dirty="0" smtClean="0"/>
              <a:t>Metabolizmada karbonhidratların başlıca fonksiyonu bir yakıt olarak okside olmak ve diğer metabolik olaylar için enerji sağlamaktır.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715436" cy="1500174"/>
          </a:xfrm>
        </p:spPr>
        <p:txBody>
          <a:bodyPr>
            <a:normAutofit fontScale="90000"/>
          </a:bodyPr>
          <a:lstStyle/>
          <a:p>
            <a:r>
              <a:rPr lang="tr-TR" dirty="0" smtClean="0"/>
              <a:t/>
            </a:r>
            <a:br>
              <a:rPr lang="tr-TR" dirty="0" smtClean="0"/>
            </a:br>
            <a:r>
              <a:rPr lang="tr-TR" dirty="0" smtClean="0"/>
              <a:t/>
            </a:r>
            <a:br>
              <a:rPr lang="tr-TR" dirty="0" smtClean="0"/>
            </a:br>
            <a:r>
              <a:rPr lang="tr-TR" dirty="0" smtClean="0"/>
              <a:t>Kan glukoz düzeyini düşürücü -glukozun KullanIldIGI olaylar:</a:t>
            </a:r>
            <a:br>
              <a:rPr lang="tr-TR" dirty="0" smtClean="0"/>
            </a:br>
            <a:endParaRPr lang="tr-TR" dirty="0"/>
          </a:p>
        </p:txBody>
      </p:sp>
      <p:sp>
        <p:nvSpPr>
          <p:cNvPr id="3" name="Content Placeholder 2"/>
          <p:cNvSpPr>
            <a:spLocks noGrp="1"/>
          </p:cNvSpPr>
          <p:nvPr>
            <p:ph idx="1"/>
          </p:nvPr>
        </p:nvSpPr>
        <p:spPr>
          <a:xfrm>
            <a:off x="457200" y="1357298"/>
            <a:ext cx="7239000" cy="5098438"/>
          </a:xfrm>
        </p:spPr>
        <p:txBody>
          <a:bodyPr>
            <a:normAutofit fontScale="85000" lnSpcReduction="20000"/>
          </a:bodyPr>
          <a:lstStyle/>
          <a:p>
            <a:r>
              <a:rPr lang="tr-TR" dirty="0" smtClean="0"/>
              <a:t>1) Glikoliz; glukozun anaerobik koşullarda yıkılımı.</a:t>
            </a:r>
          </a:p>
          <a:p>
            <a:r>
              <a:rPr lang="tr-TR" dirty="0" smtClean="0"/>
              <a:t>2) Glukozun indirekt oksidasyonu; glukozun aerobik koşullarda glikoliz ve sitrik asit döngüsüyle yıkılımı.</a:t>
            </a:r>
          </a:p>
          <a:p>
            <a:r>
              <a:rPr lang="tr-TR" dirty="0" smtClean="0"/>
              <a:t>3) Glukozun direkt oksidasyonu; glukozun pentoz fosfat yolunda yıkılımı.</a:t>
            </a:r>
          </a:p>
          <a:p>
            <a:r>
              <a:rPr lang="tr-TR" dirty="0" smtClean="0"/>
              <a:t>4) Glukozun glukuronik asit yolunda yıkılımı.</a:t>
            </a:r>
          </a:p>
          <a:p>
            <a:r>
              <a:rPr lang="tr-TR" dirty="0" smtClean="0"/>
              <a:t>5) Glikogenez; glukozun glikojene dönüşümü.</a:t>
            </a:r>
          </a:p>
          <a:p>
            <a:r>
              <a:rPr lang="tr-TR" dirty="0" smtClean="0"/>
              <a:t>6) Liponeogenez; glukozun yağ asitlerine ve yağa dönüşümü.</a:t>
            </a:r>
          </a:p>
          <a:p>
            <a:r>
              <a:rPr lang="tr-TR" dirty="0" smtClean="0"/>
              <a:t>7) Glukozdan diğer monosakkaritlerin ve kompleks karbonhidratların oluşumu. </a:t>
            </a:r>
          </a:p>
          <a:p>
            <a:pPr>
              <a:buNone/>
            </a:pPr>
            <a:endParaRPr lang="tr-TR" dirty="0" smtClean="0"/>
          </a:p>
          <a:p>
            <a:pPr>
              <a:buNone/>
            </a:pPr>
            <a:r>
              <a:rPr lang="tr-TR" i="1" dirty="0" smtClean="0"/>
              <a:t>Kan glukoz düzeyinin böbrek eşi</a:t>
            </a:r>
            <a:r>
              <a:rPr lang="tr-TR" dirty="0" smtClean="0"/>
              <a:t>ğ</a:t>
            </a:r>
            <a:r>
              <a:rPr lang="tr-TR" i="1" dirty="0" smtClean="0"/>
              <a:t>i olan %160-180 mg’ı aştı</a:t>
            </a:r>
            <a:r>
              <a:rPr lang="tr-TR" dirty="0" smtClean="0"/>
              <a:t>ğ</a:t>
            </a:r>
            <a:r>
              <a:rPr lang="tr-TR" i="1" dirty="0" smtClean="0"/>
              <a:t>ı durumlarda idrarla glukoz atılımı (glukozüri) de kan glukoz düzeyini dü</a:t>
            </a:r>
            <a:r>
              <a:rPr lang="tr-TR" dirty="0" smtClean="0"/>
              <a:t>s</a:t>
            </a:r>
            <a:r>
              <a:rPr lang="tr-TR" i="1" dirty="0" smtClean="0"/>
              <a:t>ürücü yönde etkili olur ki diyabet tanısında önemlidir.</a:t>
            </a:r>
            <a:endParaRPr lang="tr-TR"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8329642" cy="1465886"/>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Kan glukoz düzeyini Yükseltici-</a:t>
            </a:r>
            <a:br>
              <a:rPr lang="tr-TR" dirty="0" smtClean="0"/>
            </a:br>
            <a:r>
              <a:rPr lang="tr-TR" dirty="0" smtClean="0"/>
              <a:t>Kana glukoz saglayan olaylar:</a:t>
            </a:r>
            <a:br>
              <a:rPr lang="tr-TR" dirty="0" smtClean="0"/>
            </a:br>
            <a:endParaRPr lang="tr-TR" dirty="0"/>
          </a:p>
        </p:txBody>
      </p:sp>
      <p:sp>
        <p:nvSpPr>
          <p:cNvPr id="3" name="Content Placeholder 2"/>
          <p:cNvSpPr>
            <a:spLocks noGrp="1"/>
          </p:cNvSpPr>
          <p:nvPr>
            <p:ph idx="1"/>
          </p:nvPr>
        </p:nvSpPr>
        <p:spPr>
          <a:xfrm>
            <a:off x="457200" y="1928802"/>
            <a:ext cx="7239000" cy="4526934"/>
          </a:xfrm>
        </p:spPr>
        <p:txBody>
          <a:bodyPr/>
          <a:lstStyle/>
          <a:p>
            <a:r>
              <a:rPr lang="tr-TR" dirty="0" smtClean="0"/>
              <a:t>1) Diyetle karbonhidrat alınması.</a:t>
            </a:r>
          </a:p>
          <a:p>
            <a:r>
              <a:rPr lang="tr-TR" dirty="0" smtClean="0"/>
              <a:t>2) Glikojenoliz; glikojenin parçalanması.</a:t>
            </a:r>
          </a:p>
          <a:p>
            <a:r>
              <a:rPr lang="tr-TR" dirty="0" smtClean="0"/>
              <a:t>3) Glukoneogenez; karbonhidrat olmayan maddelerden glukoz yapılması.</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22944"/>
          </a:xfrm>
        </p:spPr>
        <p:txBody>
          <a:bodyPr>
            <a:normAutofit fontScale="90000"/>
          </a:bodyPr>
          <a:lstStyle/>
          <a:p>
            <a:r>
              <a:rPr lang="tr-TR" dirty="0" smtClean="0"/>
              <a:t>Glukoz metabolizmasI</a:t>
            </a:r>
            <a:br>
              <a:rPr lang="tr-TR" dirty="0" smtClean="0"/>
            </a:br>
            <a:r>
              <a:rPr lang="tr-TR" dirty="0" smtClean="0"/>
              <a:t>glIkolizis</a:t>
            </a:r>
            <a:endParaRPr lang="tr-TR" dirty="0"/>
          </a:p>
        </p:txBody>
      </p:sp>
      <p:sp>
        <p:nvSpPr>
          <p:cNvPr id="4" name="Content Placeholder 3"/>
          <p:cNvSpPr>
            <a:spLocks noGrp="1"/>
          </p:cNvSpPr>
          <p:nvPr>
            <p:ph sz="half" idx="2"/>
          </p:nvPr>
        </p:nvSpPr>
        <p:spPr>
          <a:xfrm>
            <a:off x="971600" y="1357298"/>
            <a:ext cx="7029424" cy="4768865"/>
          </a:xfrm>
        </p:spPr>
        <p:txBody>
          <a:bodyPr>
            <a:normAutofit fontScale="25000" lnSpcReduction="20000"/>
          </a:bodyPr>
          <a:lstStyle/>
          <a:p>
            <a:pPr>
              <a:lnSpc>
                <a:spcPct val="80000"/>
              </a:lnSpc>
            </a:pPr>
            <a:endParaRPr lang="tr-TR" dirty="0" smtClean="0">
              <a:latin typeface="Century Gothic" pitchFamily="34" charset="0"/>
            </a:endParaRPr>
          </a:p>
          <a:p>
            <a:pPr>
              <a:lnSpc>
                <a:spcPct val="80000"/>
              </a:lnSpc>
            </a:pPr>
            <a:r>
              <a:rPr lang="en-US" sz="11200" dirty="0" smtClean="0">
                <a:latin typeface="Century Gothic" pitchFamily="34" charset="0"/>
              </a:rPr>
              <a:t>1) </a:t>
            </a:r>
            <a:r>
              <a:rPr lang="en-US" sz="11200" dirty="0" err="1" smtClean="0">
                <a:latin typeface="Century Gothic" pitchFamily="34" charset="0"/>
              </a:rPr>
              <a:t>gl</a:t>
            </a:r>
            <a:r>
              <a:rPr lang="tr-TR" sz="11200" dirty="0" smtClean="0">
                <a:latin typeface="Century Gothic" pitchFamily="34" charset="0"/>
              </a:rPr>
              <a:t>ikoliz</a:t>
            </a:r>
            <a:r>
              <a:rPr lang="en-US" sz="11200" dirty="0" smtClean="0">
                <a:latin typeface="Century Gothic" pitchFamily="34" charset="0"/>
              </a:rPr>
              <a:t>is,                  </a:t>
            </a:r>
            <a:endParaRPr lang="tr-TR" sz="11200" dirty="0" smtClean="0">
              <a:latin typeface="Century Gothic" pitchFamily="34" charset="0"/>
            </a:endParaRPr>
          </a:p>
          <a:p>
            <a:pPr>
              <a:lnSpc>
                <a:spcPct val="80000"/>
              </a:lnSpc>
            </a:pPr>
            <a:r>
              <a:rPr lang="en-US" sz="11200" dirty="0" smtClean="0">
                <a:latin typeface="Century Gothic" pitchFamily="34" charset="0"/>
              </a:rPr>
              <a:t>2) </a:t>
            </a:r>
            <a:r>
              <a:rPr lang="tr-TR" sz="11200" dirty="0" smtClean="0">
                <a:latin typeface="Century Gothic" pitchFamily="34" charset="0"/>
              </a:rPr>
              <a:t>S</a:t>
            </a:r>
            <a:r>
              <a:rPr lang="en-US" sz="11200" dirty="0" err="1" smtClean="0">
                <a:latin typeface="Century Gothic" pitchFamily="34" charset="0"/>
              </a:rPr>
              <a:t>itri</a:t>
            </a:r>
            <a:r>
              <a:rPr lang="tr-TR" sz="11200" dirty="0" smtClean="0">
                <a:latin typeface="Century Gothic" pitchFamily="34" charset="0"/>
              </a:rPr>
              <a:t>k</a:t>
            </a:r>
            <a:r>
              <a:rPr lang="en-US" sz="11200" dirty="0" smtClean="0">
                <a:latin typeface="Century Gothic" pitchFamily="34" charset="0"/>
              </a:rPr>
              <a:t> a</a:t>
            </a:r>
            <a:r>
              <a:rPr lang="tr-TR" sz="11200" dirty="0" smtClean="0">
                <a:latin typeface="Century Gothic" pitchFamily="34" charset="0"/>
              </a:rPr>
              <a:t>s</a:t>
            </a:r>
            <a:r>
              <a:rPr lang="en-US" sz="11200" dirty="0" err="1" smtClean="0">
                <a:latin typeface="Century Gothic" pitchFamily="34" charset="0"/>
              </a:rPr>
              <a:t>i</a:t>
            </a:r>
            <a:r>
              <a:rPr lang="tr-TR" sz="11200" dirty="0" smtClean="0">
                <a:latin typeface="Century Gothic" pitchFamily="34" charset="0"/>
              </a:rPr>
              <a:t>t</a:t>
            </a:r>
            <a:r>
              <a:rPr lang="en-US" sz="11200" dirty="0" smtClean="0">
                <a:latin typeface="Century Gothic" pitchFamily="34" charset="0"/>
              </a:rPr>
              <a:t> </a:t>
            </a:r>
            <a:r>
              <a:rPr lang="tr-TR" sz="11200" dirty="0" smtClean="0">
                <a:latin typeface="Century Gothic" pitchFamily="34" charset="0"/>
              </a:rPr>
              <a:t>siklusu</a:t>
            </a:r>
            <a:r>
              <a:rPr lang="en-US" sz="11200" dirty="0" smtClean="0">
                <a:latin typeface="Century Gothic" pitchFamily="34" charset="0"/>
              </a:rPr>
              <a:t> (Krebs </a:t>
            </a:r>
            <a:r>
              <a:rPr lang="tr-TR" sz="11200" dirty="0" smtClean="0">
                <a:latin typeface="Century Gothic" pitchFamily="34" charset="0"/>
              </a:rPr>
              <a:t>siklusu</a:t>
            </a:r>
            <a:r>
              <a:rPr lang="en-US" sz="11200" dirty="0" smtClean="0">
                <a:latin typeface="Century Gothic" pitchFamily="34" charset="0"/>
              </a:rPr>
              <a:t>)               </a:t>
            </a:r>
            <a:endParaRPr lang="tr-TR" sz="11200" dirty="0" smtClean="0">
              <a:latin typeface="Century Gothic" pitchFamily="34" charset="0"/>
            </a:endParaRPr>
          </a:p>
          <a:p>
            <a:pPr>
              <a:lnSpc>
                <a:spcPct val="80000"/>
              </a:lnSpc>
            </a:pPr>
            <a:r>
              <a:rPr lang="en-US" sz="11200" dirty="0" smtClean="0">
                <a:latin typeface="Century Gothic" pitchFamily="34" charset="0"/>
              </a:rPr>
              <a:t>3) </a:t>
            </a:r>
            <a:r>
              <a:rPr lang="en-US" sz="11200" dirty="0" err="1" smtClean="0">
                <a:latin typeface="Century Gothic" pitchFamily="34" charset="0"/>
              </a:rPr>
              <a:t>ele</a:t>
            </a:r>
            <a:r>
              <a:rPr lang="tr-TR" sz="11200" dirty="0" smtClean="0">
                <a:latin typeface="Century Gothic" pitchFamily="34" charset="0"/>
              </a:rPr>
              <a:t>k</a:t>
            </a:r>
            <a:r>
              <a:rPr lang="en-US" sz="11200" dirty="0" err="1" smtClean="0">
                <a:latin typeface="Century Gothic" pitchFamily="34" charset="0"/>
              </a:rPr>
              <a:t>tron</a:t>
            </a:r>
            <a:r>
              <a:rPr lang="en-US" sz="11200" dirty="0" smtClean="0">
                <a:latin typeface="Century Gothic" pitchFamily="34" charset="0"/>
              </a:rPr>
              <a:t> transport.  </a:t>
            </a:r>
          </a:p>
          <a:p>
            <a:pPr>
              <a:lnSpc>
                <a:spcPct val="80000"/>
              </a:lnSpc>
              <a:buNone/>
            </a:pPr>
            <a:r>
              <a:rPr lang="en-US" sz="11200" dirty="0" smtClean="0">
                <a:latin typeface="Century Gothic" pitchFamily="34" charset="0"/>
              </a:rPr>
              <a:t>		 </a:t>
            </a:r>
            <a:endParaRPr lang="tr-TR" sz="11200" dirty="0" smtClean="0">
              <a:latin typeface="Century Gothic" pitchFamily="34" charset="0"/>
            </a:endParaRPr>
          </a:p>
          <a:p>
            <a:pPr>
              <a:lnSpc>
                <a:spcPct val="80000"/>
              </a:lnSpc>
              <a:buNone/>
            </a:pPr>
            <a:r>
              <a:rPr lang="en-US" sz="11200" dirty="0" smtClean="0">
                <a:latin typeface="Century Gothic" pitchFamily="34" charset="0"/>
              </a:rPr>
              <a:t> </a:t>
            </a:r>
            <a:r>
              <a:rPr lang="tr-TR" sz="11200" dirty="0" smtClean="0">
                <a:latin typeface="Century Gothic" pitchFamily="34" charset="0"/>
              </a:rPr>
              <a:t> </a:t>
            </a:r>
            <a:r>
              <a:rPr lang="en-US" sz="11200" dirty="0" smtClean="0">
                <a:latin typeface="Century Gothic" pitchFamily="34" charset="0"/>
              </a:rPr>
              <a:t>1-</a:t>
            </a:r>
            <a:r>
              <a:rPr lang="tr-TR" sz="11200" dirty="0" smtClean="0">
                <a:latin typeface="Century Gothic" pitchFamily="34" charset="0"/>
              </a:rPr>
              <a:t>sitoplazmada</a:t>
            </a:r>
            <a:r>
              <a:rPr lang="en-US" sz="11200" dirty="0" smtClean="0">
                <a:latin typeface="Century Gothic" pitchFamily="34" charset="0"/>
              </a:rPr>
              <a:t>;</a:t>
            </a:r>
          </a:p>
          <a:p>
            <a:pPr>
              <a:lnSpc>
                <a:spcPct val="80000"/>
              </a:lnSpc>
              <a:buNone/>
            </a:pPr>
            <a:r>
              <a:rPr lang="en-US" sz="11200" dirty="0" smtClean="0">
                <a:latin typeface="Century Gothic" pitchFamily="34" charset="0"/>
              </a:rPr>
              <a:t>  2, 3-mito</a:t>
            </a:r>
            <a:r>
              <a:rPr lang="tr-TR" sz="11200" dirty="0" smtClean="0">
                <a:latin typeface="Century Gothic" pitchFamily="34" charset="0"/>
              </a:rPr>
              <a:t>k</a:t>
            </a:r>
            <a:r>
              <a:rPr lang="en-US" sz="11200" dirty="0" err="1" smtClean="0">
                <a:latin typeface="Century Gothic" pitchFamily="34" charset="0"/>
              </a:rPr>
              <a:t>ondri</a:t>
            </a:r>
            <a:r>
              <a:rPr lang="tr-TR" sz="11200" dirty="0" err="1" smtClean="0">
                <a:latin typeface="Century Gothic" pitchFamily="34" charset="0"/>
              </a:rPr>
              <a:t>lerde</a:t>
            </a:r>
            <a:r>
              <a:rPr lang="tr-TR" sz="11200" dirty="0" smtClean="0">
                <a:latin typeface="Century Gothic" pitchFamily="34" charset="0"/>
              </a:rPr>
              <a:t> olur</a:t>
            </a:r>
            <a:endParaRPr lang="en-US" sz="11200" dirty="0" smtClean="0">
              <a:latin typeface="Century Gothic" pitchFamily="34" charset="0"/>
            </a:endParaRPr>
          </a:p>
          <a:p>
            <a:endParaRPr lang="tr-TR" sz="11200" dirty="0" smtClean="0"/>
          </a:p>
          <a:p>
            <a:pPr>
              <a:buNone/>
            </a:pPr>
            <a:r>
              <a:rPr lang="tr-TR" sz="11200" dirty="0" smtClean="0"/>
              <a:t>Tam reaksiyon;</a:t>
            </a:r>
          </a:p>
          <a:p>
            <a:pPr>
              <a:lnSpc>
                <a:spcPct val="80000"/>
              </a:lnSpc>
              <a:buNone/>
            </a:pPr>
            <a:r>
              <a:rPr lang="en-US" sz="11200" dirty="0" smtClean="0">
                <a:latin typeface="Century Gothic" pitchFamily="34" charset="0"/>
              </a:rPr>
              <a:t>C</a:t>
            </a:r>
            <a:r>
              <a:rPr lang="en-US" sz="11200" baseline="-25000" dirty="0" smtClean="0">
                <a:latin typeface="Century Gothic" pitchFamily="34" charset="0"/>
              </a:rPr>
              <a:t>6</a:t>
            </a:r>
            <a:r>
              <a:rPr lang="en-US" sz="11200" dirty="0" smtClean="0">
                <a:latin typeface="Century Gothic" pitchFamily="34" charset="0"/>
              </a:rPr>
              <a:t>H</a:t>
            </a:r>
            <a:r>
              <a:rPr lang="en-US" sz="11200" baseline="-25000" dirty="0" smtClean="0">
                <a:latin typeface="Century Gothic" pitchFamily="34" charset="0"/>
              </a:rPr>
              <a:t>12</a:t>
            </a:r>
            <a:r>
              <a:rPr lang="en-US" sz="11200" dirty="0" smtClean="0">
                <a:latin typeface="Century Gothic" pitchFamily="34" charset="0"/>
              </a:rPr>
              <a:t>O</a:t>
            </a:r>
            <a:r>
              <a:rPr lang="en-US" sz="11200" baseline="-25000" dirty="0" smtClean="0">
                <a:latin typeface="Century Gothic" pitchFamily="34" charset="0"/>
              </a:rPr>
              <a:t>6</a:t>
            </a:r>
            <a:r>
              <a:rPr lang="en-US" sz="11200" dirty="0" smtClean="0">
                <a:latin typeface="Century Gothic" pitchFamily="34" charset="0"/>
              </a:rPr>
              <a:t> + 6O</a:t>
            </a:r>
            <a:r>
              <a:rPr lang="en-US" sz="11200" baseline="-25000" dirty="0" smtClean="0">
                <a:latin typeface="Century Gothic" pitchFamily="34" charset="0"/>
              </a:rPr>
              <a:t>2</a:t>
            </a:r>
            <a:r>
              <a:rPr lang="en-US" sz="11200" dirty="0" smtClean="0">
                <a:latin typeface="Century Gothic" pitchFamily="34" charset="0"/>
              </a:rPr>
              <a:t> &gt;&gt;</a:t>
            </a:r>
          </a:p>
          <a:p>
            <a:pPr>
              <a:lnSpc>
                <a:spcPct val="80000"/>
              </a:lnSpc>
              <a:buNone/>
            </a:pPr>
            <a:r>
              <a:rPr lang="en-US" sz="11200" dirty="0" smtClean="0">
                <a:latin typeface="Century Gothic" pitchFamily="34" charset="0"/>
              </a:rPr>
              <a:t>		           6CO</a:t>
            </a:r>
            <a:r>
              <a:rPr lang="en-US" sz="11200" baseline="-25000" dirty="0" smtClean="0">
                <a:latin typeface="Century Gothic" pitchFamily="34" charset="0"/>
              </a:rPr>
              <a:t>2</a:t>
            </a:r>
            <a:r>
              <a:rPr lang="en-US" sz="11200" dirty="0" smtClean="0">
                <a:latin typeface="Century Gothic" pitchFamily="34" charset="0"/>
              </a:rPr>
              <a:t> + 6H</a:t>
            </a:r>
            <a:r>
              <a:rPr lang="en-US" sz="11200" baseline="-25000" dirty="0" smtClean="0">
                <a:latin typeface="Century Gothic" pitchFamily="34" charset="0"/>
              </a:rPr>
              <a:t>2</a:t>
            </a:r>
            <a:r>
              <a:rPr lang="en-US" sz="11200" dirty="0" smtClean="0">
                <a:latin typeface="Century Gothic" pitchFamily="34" charset="0"/>
              </a:rPr>
              <a:t>O</a:t>
            </a:r>
          </a:p>
          <a:p>
            <a:pPr>
              <a:lnSpc>
                <a:spcPct val="80000"/>
              </a:lnSpc>
              <a:buNone/>
            </a:pPr>
            <a:endParaRPr lang="en-US" sz="11200" dirty="0" smtClean="0">
              <a:latin typeface="Century Gothic" pitchFamily="34" charset="0"/>
            </a:endParaRPr>
          </a:p>
          <a:p>
            <a:pPr>
              <a:lnSpc>
                <a:spcPct val="80000"/>
              </a:lnSpc>
            </a:pPr>
            <a:r>
              <a:rPr lang="en-US" sz="11200" dirty="0" smtClean="0">
                <a:latin typeface="Century Gothic" pitchFamily="34" charset="0"/>
              </a:rPr>
              <a:t>Net </a:t>
            </a:r>
            <a:r>
              <a:rPr lang="tr-TR" sz="11200" dirty="0" smtClean="0">
                <a:latin typeface="Century Gothic" pitchFamily="34" charset="0"/>
              </a:rPr>
              <a:t>kazanç</a:t>
            </a:r>
            <a:r>
              <a:rPr lang="en-US" sz="11200" dirty="0" smtClean="0">
                <a:latin typeface="Century Gothic" pitchFamily="34" charset="0"/>
              </a:rPr>
              <a:t> = 36 ATP</a:t>
            </a:r>
            <a:endParaRPr lang="tr-TR" sz="11200" dirty="0"/>
          </a:p>
        </p:txBody>
      </p:sp>
      <p:sp>
        <p:nvSpPr>
          <p:cNvPr id="3" name="İçerik Yer Tutucusu 2"/>
          <p:cNvSpPr>
            <a:spLocks noGrp="1"/>
          </p:cNvSpPr>
          <p:nvPr>
            <p:ph sz="half" idx="1"/>
          </p:nvPr>
        </p:nvSpPr>
        <p:spPr>
          <a:xfrm>
            <a:off x="457200" y="5949280"/>
            <a:ext cx="3520440" cy="176883"/>
          </a:xfrm>
        </p:spPr>
        <p:txBody>
          <a:bodyPr>
            <a:normAutofit fontScale="25000" lnSpcReduction="20000"/>
          </a:bodyPr>
          <a:lstStyle/>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857232"/>
          </a:xfrm>
        </p:spPr>
        <p:txBody>
          <a:bodyPr/>
          <a:lstStyle/>
          <a:p>
            <a:pPr algn="ctr"/>
            <a:r>
              <a:rPr lang="tr-TR" dirty="0" smtClean="0"/>
              <a:t>Glikolizis</a:t>
            </a:r>
            <a:endParaRPr lang="tr-TR" dirty="0"/>
          </a:p>
        </p:txBody>
      </p:sp>
      <p:pic>
        <p:nvPicPr>
          <p:cNvPr id="9218" name="Picture 2" descr="C:\Documents and Settings\ben\My Documents\My Pictures\290px-Glycolysis_overview_svg.png"/>
          <p:cNvPicPr>
            <a:picLocks noGrp="1" noChangeAspect="1" noChangeArrowheads="1"/>
          </p:cNvPicPr>
          <p:nvPr>
            <p:ph idx="1"/>
          </p:nvPr>
        </p:nvPicPr>
        <p:blipFill>
          <a:blip r:embed="rId2"/>
          <a:srcRect/>
          <a:stretch>
            <a:fillRect/>
          </a:stretch>
        </p:blipFill>
        <p:spPr bwMode="auto">
          <a:xfrm>
            <a:off x="357158" y="1000108"/>
            <a:ext cx="7643866" cy="5643601"/>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51506"/>
          </a:xfrm>
        </p:spPr>
        <p:txBody>
          <a:bodyPr/>
          <a:lstStyle/>
          <a:p>
            <a:pPr algn="ctr"/>
            <a:r>
              <a:rPr lang="tr-TR" dirty="0" smtClean="0"/>
              <a:t>Anaerobik Glikolizis</a:t>
            </a:r>
            <a:endParaRPr lang="tr-TR" dirty="0"/>
          </a:p>
        </p:txBody>
      </p:sp>
      <p:pic>
        <p:nvPicPr>
          <p:cNvPr id="4098" name="Picture 2" descr="C:\Documents and Settings\ben\My Documents\My Pictures\imagesCAS41FD1.jpg"/>
          <p:cNvPicPr>
            <a:picLocks noGrp="1" noChangeAspect="1" noChangeArrowheads="1"/>
          </p:cNvPicPr>
          <p:nvPr>
            <p:ph idx="1"/>
          </p:nvPr>
        </p:nvPicPr>
        <p:blipFill>
          <a:blip r:embed="rId2"/>
          <a:srcRect/>
          <a:stretch>
            <a:fillRect/>
          </a:stretch>
        </p:blipFill>
        <p:spPr bwMode="auto">
          <a:xfrm>
            <a:off x="428596" y="1500174"/>
            <a:ext cx="7358114" cy="478634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7239000" cy="1214446"/>
          </a:xfrm>
        </p:spPr>
        <p:txBody>
          <a:bodyPr>
            <a:normAutofit fontScale="90000"/>
          </a:bodyPr>
          <a:lstStyle/>
          <a:p>
            <a:pPr algn="ct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Anaerobik Glikolizis </a:t>
            </a:r>
            <a:br>
              <a:rPr lang="tr-TR" dirty="0" smtClean="0"/>
            </a:br>
            <a:r>
              <a:rPr lang="tr-TR" dirty="0" smtClean="0"/>
              <a:t>(maya ve mantarlarda)</a:t>
            </a:r>
            <a:br>
              <a:rPr lang="tr-TR" dirty="0" smtClean="0"/>
            </a:br>
            <a:endParaRPr lang="tr-TR" dirty="0"/>
          </a:p>
        </p:txBody>
      </p:sp>
      <p:pic>
        <p:nvPicPr>
          <p:cNvPr id="1026" name="Picture 2" descr="C:\Documents and Settings\ben\My Documents\My Pictures\imagesCA71KBSI.jpg"/>
          <p:cNvPicPr>
            <a:picLocks noGrp="1" noChangeAspect="1" noChangeArrowheads="1"/>
          </p:cNvPicPr>
          <p:nvPr>
            <p:ph idx="1"/>
          </p:nvPr>
        </p:nvPicPr>
        <p:blipFill>
          <a:blip r:embed="rId2"/>
          <a:srcRect/>
          <a:stretch>
            <a:fillRect/>
          </a:stretch>
        </p:blipFill>
        <p:spPr bwMode="auto">
          <a:xfrm>
            <a:off x="571472" y="1643050"/>
            <a:ext cx="6858048" cy="4572032"/>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1214422"/>
          </a:xfrm>
        </p:spPr>
        <p:txBody>
          <a:bodyPr>
            <a:normAutofit/>
          </a:bodyPr>
          <a:lstStyle/>
          <a:p>
            <a:pPr algn="ctr"/>
            <a:r>
              <a:rPr lang="tr-TR" dirty="0" smtClean="0"/>
              <a:t>Anaerobik Glikolizis </a:t>
            </a:r>
            <a:br>
              <a:rPr lang="tr-TR" dirty="0" smtClean="0"/>
            </a:br>
            <a:r>
              <a:rPr lang="tr-TR" dirty="0" smtClean="0"/>
              <a:t>(Kaslarda)</a:t>
            </a:r>
            <a:endParaRPr lang="tr-TR" dirty="0"/>
          </a:p>
        </p:txBody>
      </p:sp>
      <p:pic>
        <p:nvPicPr>
          <p:cNvPr id="3074" name="Picture 2" descr="C:\Documents and Settings\ben\My Documents\My Pictures\nrc1478-c1-f1.jpg"/>
          <p:cNvPicPr>
            <a:picLocks noGrp="1" noChangeAspect="1" noChangeArrowheads="1"/>
          </p:cNvPicPr>
          <p:nvPr>
            <p:ph idx="1"/>
          </p:nvPr>
        </p:nvPicPr>
        <p:blipFill>
          <a:blip r:embed="rId2"/>
          <a:srcRect/>
          <a:stretch>
            <a:fillRect/>
          </a:stretch>
        </p:blipFill>
        <p:spPr bwMode="auto">
          <a:xfrm>
            <a:off x="214282" y="1609725"/>
            <a:ext cx="7429552" cy="484663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8" y="0"/>
            <a:ext cx="8143900" cy="1714488"/>
          </a:xfrm>
        </p:spPr>
        <p:txBody>
          <a:bodyPr>
            <a:normAutofit fontScale="90000"/>
          </a:bodyPr>
          <a:lstStyle/>
          <a:p>
            <a:r>
              <a:rPr lang="tr-TR" dirty="0" smtClean="0"/>
              <a:t>Karbonhidrat      =     glukoz </a:t>
            </a:r>
            <a:br>
              <a:rPr lang="tr-TR" dirty="0" smtClean="0"/>
            </a:br>
            <a:r>
              <a:rPr lang="tr-TR" dirty="0" smtClean="0"/>
              <a:t>metabolizmasI         metabolizmasI</a:t>
            </a:r>
            <a:br>
              <a:rPr lang="tr-TR" dirty="0" smtClean="0"/>
            </a:br>
            <a:endParaRPr lang="tr-TR" dirty="0"/>
          </a:p>
        </p:txBody>
      </p:sp>
      <p:sp>
        <p:nvSpPr>
          <p:cNvPr id="3" name="Content Placeholder 2"/>
          <p:cNvSpPr>
            <a:spLocks noGrp="1"/>
          </p:cNvSpPr>
          <p:nvPr>
            <p:ph idx="1"/>
          </p:nvPr>
        </p:nvSpPr>
        <p:spPr>
          <a:xfrm>
            <a:off x="0" y="1571612"/>
            <a:ext cx="8215338" cy="4846320"/>
          </a:xfrm>
        </p:spPr>
        <p:txBody>
          <a:bodyPr/>
          <a:lstStyle/>
          <a:p>
            <a:r>
              <a:rPr lang="tr-TR" dirty="0" smtClean="0"/>
              <a:t>Dışarıdan  alınması zorunlu  spesifik bir şeker yoktur </a:t>
            </a:r>
          </a:p>
          <a:p>
            <a:endParaRPr lang="tr-TR" dirty="0" smtClean="0"/>
          </a:p>
          <a:p>
            <a:r>
              <a:rPr lang="tr-TR" dirty="0" smtClean="0"/>
              <a:t>Glukoz;  karbonhidrat olmayan bazı bileşiklerden sentez edilebilmektedir.</a:t>
            </a:r>
          </a:p>
          <a:p>
            <a:pPr>
              <a:buNone/>
            </a:pPr>
            <a:endParaRPr lang="tr-TR" dirty="0" smtClean="0"/>
          </a:p>
          <a:p>
            <a:r>
              <a:rPr lang="tr-TR" dirty="0" smtClean="0"/>
              <a:t> fruktoz, galaktoz  ve metabolik olaylar için gerekli tüm şekerler de glukozdan sentezlenebilir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50825" y="260350"/>
            <a:ext cx="8496300" cy="720725"/>
          </a:xfrm>
          <a:prstGeom prst="rect">
            <a:avLst/>
          </a:prstGeom>
          <a:noFill/>
          <a:ln w="9525" algn="ctr">
            <a:noFill/>
            <a:miter lim="800000"/>
            <a:headEnd/>
            <a:tailEnd/>
          </a:ln>
        </p:spPr>
        <p:txBody>
          <a:bodyPr/>
          <a:lstStyle/>
          <a:p>
            <a:pPr marL="342900" indent="-342900" algn="l" rtl="0">
              <a:spcBef>
                <a:spcPct val="20000"/>
              </a:spcBef>
            </a:pPr>
            <a:endParaRPr lang="en-US" sz="2000"/>
          </a:p>
        </p:txBody>
      </p:sp>
      <p:sp>
        <p:nvSpPr>
          <p:cNvPr id="24579" name="Rectangle 3"/>
          <p:cNvSpPr>
            <a:spLocks noChangeArrowheads="1"/>
          </p:cNvSpPr>
          <p:nvPr/>
        </p:nvSpPr>
        <p:spPr bwMode="auto">
          <a:xfrm>
            <a:off x="395288" y="1341438"/>
            <a:ext cx="8496300" cy="720725"/>
          </a:xfrm>
          <a:prstGeom prst="rect">
            <a:avLst/>
          </a:prstGeom>
          <a:noFill/>
          <a:ln w="9525" algn="ctr">
            <a:noFill/>
            <a:miter lim="800000"/>
            <a:headEnd/>
            <a:tailEnd/>
          </a:ln>
        </p:spPr>
        <p:txBody>
          <a:bodyPr/>
          <a:lstStyle/>
          <a:p>
            <a:pPr marL="342900" indent="-342900" algn="l" rtl="0">
              <a:spcBef>
                <a:spcPct val="20000"/>
              </a:spcBef>
            </a:pPr>
            <a:endParaRPr lang="en-US" sz="2000"/>
          </a:p>
        </p:txBody>
      </p:sp>
      <p:sp>
        <p:nvSpPr>
          <p:cNvPr id="24580" name="Rectangle 4"/>
          <p:cNvSpPr>
            <a:spLocks noChangeArrowheads="1"/>
          </p:cNvSpPr>
          <p:nvPr/>
        </p:nvSpPr>
        <p:spPr bwMode="auto">
          <a:xfrm>
            <a:off x="323850" y="549275"/>
            <a:ext cx="8496300" cy="720725"/>
          </a:xfrm>
          <a:prstGeom prst="rect">
            <a:avLst/>
          </a:prstGeom>
          <a:noFill/>
          <a:ln w="9525" algn="ctr">
            <a:noFill/>
            <a:miter lim="800000"/>
            <a:headEnd/>
            <a:tailEnd/>
          </a:ln>
        </p:spPr>
        <p:txBody>
          <a:bodyPr/>
          <a:lstStyle/>
          <a:p>
            <a:pPr marL="342900" indent="-342900" algn="l" rtl="0">
              <a:spcBef>
                <a:spcPct val="20000"/>
              </a:spcBef>
            </a:pPr>
            <a:endParaRPr lang="en-US" sz="2000"/>
          </a:p>
        </p:txBody>
      </p:sp>
      <p:sp>
        <p:nvSpPr>
          <p:cNvPr id="24581" name="Rectangle 5"/>
          <p:cNvSpPr>
            <a:spLocks noChangeArrowheads="1"/>
          </p:cNvSpPr>
          <p:nvPr/>
        </p:nvSpPr>
        <p:spPr bwMode="auto">
          <a:xfrm>
            <a:off x="179388" y="188913"/>
            <a:ext cx="8713787" cy="6669087"/>
          </a:xfrm>
          <a:prstGeom prst="rect">
            <a:avLst/>
          </a:prstGeom>
          <a:noFill/>
          <a:ln w="9525" algn="ctr">
            <a:noFill/>
            <a:miter lim="800000"/>
            <a:headEnd/>
            <a:tailEnd/>
          </a:ln>
        </p:spPr>
        <p:txBody>
          <a:bodyPr/>
          <a:lstStyle/>
          <a:p>
            <a:pPr marL="357188" indent="-357188" algn="l" rtl="0">
              <a:lnSpc>
                <a:spcPct val="98000"/>
              </a:lnSpc>
            </a:pPr>
            <a:r>
              <a:rPr lang="tr-TR" sz="2800" dirty="0" err="1" smtClean="0">
                <a:solidFill>
                  <a:srgbClr val="000099"/>
                </a:solidFill>
                <a:latin typeface="Times New Roman" pitchFamily="18" charset="0"/>
                <a:cs typeface="Times New Roman" pitchFamily="18" charset="0"/>
              </a:rPr>
              <a:t>Ex</a:t>
            </a:r>
            <a:r>
              <a:rPr lang="en-US" sz="2800" dirty="0" err="1" smtClean="0">
                <a:solidFill>
                  <a:srgbClr val="000099"/>
                </a:solidFill>
                <a:latin typeface="Times New Roman" pitchFamily="18" charset="0"/>
                <a:cs typeface="Times New Roman" pitchFamily="18" charset="0"/>
              </a:rPr>
              <a:t>tramito</a:t>
            </a:r>
            <a:r>
              <a:rPr lang="tr-TR" sz="2800" dirty="0" smtClean="0">
                <a:solidFill>
                  <a:srgbClr val="000099"/>
                </a:solidFill>
                <a:latin typeface="Times New Roman" pitchFamily="18" charset="0"/>
                <a:cs typeface="Times New Roman" pitchFamily="18" charset="0"/>
              </a:rPr>
              <a:t>k</a:t>
            </a:r>
            <a:r>
              <a:rPr lang="en-US" sz="2800" dirty="0" err="1" smtClean="0">
                <a:solidFill>
                  <a:srgbClr val="000099"/>
                </a:solidFill>
                <a:latin typeface="Times New Roman" pitchFamily="18" charset="0"/>
                <a:cs typeface="Times New Roman" pitchFamily="18" charset="0"/>
              </a:rPr>
              <a:t>ondrial</a:t>
            </a:r>
            <a:r>
              <a:rPr lang="en-US" sz="2800" dirty="0" smtClean="0">
                <a:solidFill>
                  <a:srgbClr val="000099"/>
                </a:solidFill>
                <a:latin typeface="Times New Roman" pitchFamily="18" charset="0"/>
                <a:cs typeface="Times New Roman" pitchFamily="18" charset="0"/>
              </a:rPr>
              <a:t> </a:t>
            </a:r>
            <a:r>
              <a:rPr lang="en-US" sz="2800" dirty="0">
                <a:solidFill>
                  <a:srgbClr val="000099"/>
                </a:solidFill>
                <a:latin typeface="Times New Roman" pitchFamily="18" charset="0"/>
                <a:cs typeface="Times New Roman" pitchFamily="18" charset="0"/>
              </a:rPr>
              <a:t>NADH+H</a:t>
            </a:r>
            <a:r>
              <a:rPr lang="en-US" sz="2800" dirty="0" smtClean="0">
                <a:solidFill>
                  <a:srgbClr val="000099"/>
                </a:solidFill>
                <a:latin typeface="Times New Roman" pitchFamily="18" charset="0"/>
                <a:cs typeface="Times New Roman" pitchFamily="18" charset="0"/>
              </a:rPr>
              <a:t>+</a:t>
            </a:r>
            <a:r>
              <a:rPr lang="tr-TR" sz="2800" dirty="0" smtClean="0">
                <a:solidFill>
                  <a:srgbClr val="000099"/>
                </a:solidFill>
                <a:latin typeface="Times New Roman" pitchFamily="18" charset="0"/>
                <a:cs typeface="Times New Roman" pitchFamily="18" charset="0"/>
              </a:rPr>
              <a:t>  oksidasyonu</a:t>
            </a:r>
          </a:p>
          <a:p>
            <a:pPr marL="357188" indent="-357188" algn="l" rtl="0">
              <a:lnSpc>
                <a:spcPct val="98000"/>
              </a:lnSpc>
            </a:pPr>
            <a:endParaRPr lang="en-US" sz="2800" dirty="0">
              <a:solidFill>
                <a:srgbClr val="000099"/>
              </a:solidFill>
              <a:latin typeface="Times New Roman" pitchFamily="18" charset="0"/>
              <a:cs typeface="Times New Roman" pitchFamily="18" charset="0"/>
            </a:endParaRPr>
          </a:p>
          <a:p>
            <a:pPr marL="357188" indent="-357188" algn="l" rtl="0">
              <a:lnSpc>
                <a:spcPct val="98000"/>
              </a:lnSpc>
            </a:pPr>
            <a:r>
              <a:rPr lang="en-US" sz="2000" b="0" dirty="0">
                <a:solidFill>
                  <a:srgbClr val="0000FF"/>
                </a:solidFill>
                <a:latin typeface="Times New Roman" pitchFamily="18" charset="0"/>
                <a:cs typeface="Times New Roman" pitchFamily="18" charset="0"/>
              </a:rPr>
              <a:t>     1. </a:t>
            </a:r>
            <a:r>
              <a:rPr lang="tr-TR" sz="2000" dirty="0" smtClean="0">
                <a:solidFill>
                  <a:srgbClr val="0000FF"/>
                </a:solidFill>
                <a:latin typeface="Times New Roman" pitchFamily="18" charset="0"/>
                <a:cs typeface="Times New Roman" pitchFamily="18" charset="0"/>
              </a:rPr>
              <a:t>Sitoplazmik </a:t>
            </a:r>
            <a:r>
              <a:rPr lang="en-US" sz="2000" b="0" dirty="0" smtClean="0">
                <a:solidFill>
                  <a:srgbClr val="0000FF"/>
                </a:solidFill>
                <a:latin typeface="Times New Roman" pitchFamily="18" charset="0"/>
                <a:cs typeface="Times New Roman" pitchFamily="18" charset="0"/>
              </a:rPr>
              <a:t> </a:t>
            </a:r>
            <a:r>
              <a:rPr lang="en-US" sz="2000" b="0" dirty="0">
                <a:solidFill>
                  <a:srgbClr val="0000FF"/>
                </a:solidFill>
                <a:latin typeface="Times New Roman" pitchFamily="18" charset="0"/>
                <a:cs typeface="Times New Roman" pitchFamily="18" charset="0"/>
              </a:rPr>
              <a:t>NADH+H+ </a:t>
            </a:r>
            <a:r>
              <a:rPr lang="en-US" sz="2000" b="0" dirty="0" err="1" smtClean="0">
                <a:solidFill>
                  <a:srgbClr val="0000FF"/>
                </a:solidFill>
                <a:latin typeface="Times New Roman" pitchFamily="18" charset="0"/>
                <a:cs typeface="Times New Roman" pitchFamily="18" charset="0"/>
              </a:rPr>
              <a:t>mito</a:t>
            </a:r>
            <a:r>
              <a:rPr lang="tr-TR" sz="2000" b="0" dirty="0" smtClean="0">
                <a:solidFill>
                  <a:srgbClr val="0000FF"/>
                </a:solidFill>
                <a:latin typeface="Times New Roman" pitchFamily="18" charset="0"/>
                <a:cs typeface="Times New Roman" pitchFamily="18" charset="0"/>
              </a:rPr>
              <a:t>k</a:t>
            </a:r>
            <a:r>
              <a:rPr lang="en-US" sz="2000" b="0" dirty="0" err="1" smtClean="0">
                <a:solidFill>
                  <a:srgbClr val="0000FF"/>
                </a:solidFill>
                <a:latin typeface="Times New Roman" pitchFamily="18" charset="0"/>
                <a:cs typeface="Times New Roman" pitchFamily="18" charset="0"/>
              </a:rPr>
              <a:t>ondrial</a:t>
            </a:r>
            <a:r>
              <a:rPr lang="en-US" sz="2000" b="0" dirty="0" smtClean="0">
                <a:solidFill>
                  <a:srgbClr val="0000FF"/>
                </a:solidFill>
                <a:latin typeface="Times New Roman" pitchFamily="18" charset="0"/>
                <a:cs typeface="Times New Roman" pitchFamily="18" charset="0"/>
              </a:rPr>
              <a:t> </a:t>
            </a:r>
            <a:r>
              <a:rPr lang="en-US" sz="2000" b="0" dirty="0" err="1" smtClean="0">
                <a:solidFill>
                  <a:srgbClr val="0000FF"/>
                </a:solidFill>
                <a:latin typeface="Times New Roman" pitchFamily="18" charset="0"/>
                <a:cs typeface="Times New Roman" pitchFamily="18" charset="0"/>
              </a:rPr>
              <a:t>membran</a:t>
            </a:r>
            <a:r>
              <a:rPr lang="tr-TR" sz="2000" b="0" dirty="0" smtClean="0">
                <a:solidFill>
                  <a:srgbClr val="0000FF"/>
                </a:solidFill>
                <a:latin typeface="Times New Roman" pitchFamily="18" charset="0"/>
                <a:cs typeface="Times New Roman" pitchFamily="18" charset="0"/>
              </a:rPr>
              <a:t>ı geçemez</a:t>
            </a:r>
            <a:r>
              <a:rPr lang="en-US" sz="2000" b="0" dirty="0" smtClean="0">
                <a:solidFill>
                  <a:srgbClr val="0000FF"/>
                </a:solidFill>
                <a:latin typeface="Times New Roman" pitchFamily="18" charset="0"/>
                <a:cs typeface="Times New Roman" pitchFamily="18" charset="0"/>
              </a:rPr>
              <a:t>, </a:t>
            </a:r>
            <a:r>
              <a:rPr lang="tr-TR" sz="2000" b="0" dirty="0" smtClean="0">
                <a:solidFill>
                  <a:srgbClr val="0000FF"/>
                </a:solidFill>
                <a:latin typeface="Times New Roman" pitchFamily="18" charset="0"/>
                <a:cs typeface="Times New Roman" pitchFamily="18" charset="0"/>
              </a:rPr>
              <a:t>fakat mitokondrilerde  solunum zincirinde okside olarak enerji üretiminde </a:t>
            </a:r>
          </a:p>
          <a:p>
            <a:pPr marL="357188" indent="-357188" algn="l" rtl="0">
              <a:lnSpc>
                <a:spcPct val="98000"/>
              </a:lnSpc>
            </a:pPr>
            <a:r>
              <a:rPr lang="tr-TR" sz="2000" dirty="0" smtClean="0">
                <a:solidFill>
                  <a:srgbClr val="0000FF"/>
                </a:solidFill>
                <a:latin typeface="Times New Roman" pitchFamily="18" charset="0"/>
                <a:cs typeface="Times New Roman" pitchFamily="18" charset="0"/>
              </a:rPr>
              <a:t>      </a:t>
            </a:r>
            <a:r>
              <a:rPr lang="en-US" sz="2000" b="0" dirty="0" smtClean="0">
                <a:solidFill>
                  <a:srgbClr val="0000FF"/>
                </a:solidFill>
                <a:latin typeface="Times New Roman" pitchFamily="18" charset="0"/>
                <a:cs typeface="Times New Roman" pitchFamily="18" charset="0"/>
              </a:rPr>
              <a:t>(4 </a:t>
            </a:r>
            <a:r>
              <a:rPr lang="tr-TR" sz="2000" dirty="0" smtClean="0">
                <a:solidFill>
                  <a:srgbClr val="0000FF"/>
                </a:solidFill>
                <a:latin typeface="Times New Roman" pitchFamily="18" charset="0"/>
                <a:cs typeface="Times New Roman" pitchFamily="18" charset="0"/>
              </a:rPr>
              <a:t>veya</a:t>
            </a:r>
            <a:r>
              <a:rPr lang="en-US" sz="2000" b="0" dirty="0" smtClean="0">
                <a:solidFill>
                  <a:srgbClr val="0000FF"/>
                </a:solidFill>
                <a:latin typeface="Times New Roman" pitchFamily="18" charset="0"/>
                <a:cs typeface="Times New Roman" pitchFamily="18" charset="0"/>
              </a:rPr>
              <a:t> </a:t>
            </a:r>
            <a:r>
              <a:rPr lang="en-US" sz="2000" b="0" dirty="0">
                <a:solidFill>
                  <a:srgbClr val="0000FF"/>
                </a:solidFill>
                <a:latin typeface="Times New Roman" pitchFamily="18" charset="0"/>
                <a:cs typeface="Times New Roman" pitchFamily="18" charset="0"/>
              </a:rPr>
              <a:t>6 ATP) </a:t>
            </a:r>
            <a:r>
              <a:rPr lang="tr-TR" sz="2000" dirty="0" smtClean="0">
                <a:solidFill>
                  <a:srgbClr val="0000FF"/>
                </a:solidFill>
                <a:latin typeface="Times New Roman" pitchFamily="18" charset="0"/>
                <a:cs typeface="Times New Roman" pitchFamily="18" charset="0"/>
              </a:rPr>
              <a:t>kullanılabilirler</a:t>
            </a:r>
            <a:endParaRPr lang="en-US" sz="2000" b="0" dirty="0">
              <a:solidFill>
                <a:srgbClr val="0000FF"/>
              </a:solidFill>
              <a:latin typeface="Times New Roman" pitchFamily="18" charset="0"/>
              <a:cs typeface="Times New Roman" pitchFamily="18" charset="0"/>
            </a:endParaRPr>
          </a:p>
          <a:p>
            <a:pPr marL="357188" indent="-357188" algn="l" rtl="0">
              <a:lnSpc>
                <a:spcPct val="98000"/>
              </a:lnSpc>
            </a:pPr>
            <a:r>
              <a:rPr lang="en-US" sz="2000" b="0" dirty="0">
                <a:solidFill>
                  <a:srgbClr val="0000FF"/>
                </a:solidFill>
                <a:latin typeface="Times New Roman" pitchFamily="18" charset="0"/>
                <a:cs typeface="Times New Roman" pitchFamily="18" charset="0"/>
              </a:rPr>
              <a:t>        </a:t>
            </a:r>
          </a:p>
          <a:p>
            <a:pPr marL="357188" indent="-357188">
              <a:lnSpc>
                <a:spcPct val="98000"/>
              </a:lnSpc>
            </a:pPr>
            <a:r>
              <a:rPr lang="en-US" sz="2000" b="0" dirty="0">
                <a:solidFill>
                  <a:srgbClr val="0000FF"/>
                </a:solidFill>
                <a:latin typeface="Times New Roman" pitchFamily="18" charset="0"/>
                <a:cs typeface="Times New Roman" pitchFamily="18" charset="0"/>
              </a:rPr>
              <a:t>    2. </a:t>
            </a:r>
            <a:r>
              <a:rPr lang="tr-TR" sz="2000" b="0" dirty="0" smtClean="0">
                <a:solidFill>
                  <a:srgbClr val="0000FF"/>
                </a:solidFill>
                <a:latin typeface="Times New Roman" pitchFamily="18" charset="0"/>
                <a:cs typeface="Times New Roman" pitchFamily="18" charset="0"/>
              </a:rPr>
              <a:t>Özel taşıyıcılar ile </a:t>
            </a:r>
            <a:r>
              <a:rPr lang="en-US" sz="2000" dirty="0" smtClean="0">
                <a:solidFill>
                  <a:srgbClr val="0000FF"/>
                </a:solidFill>
                <a:latin typeface="Times New Roman" pitchFamily="18" charset="0"/>
                <a:cs typeface="Times New Roman" pitchFamily="18" charset="0"/>
              </a:rPr>
              <a:t>NADH+H+ </a:t>
            </a:r>
            <a:r>
              <a:rPr lang="tr-TR" sz="2000" dirty="0" smtClean="0">
                <a:solidFill>
                  <a:srgbClr val="0000FF"/>
                </a:solidFill>
                <a:latin typeface="Times New Roman" pitchFamily="18" charset="0"/>
                <a:cs typeface="Times New Roman" pitchFamily="18" charset="0"/>
              </a:rPr>
              <a:t>daki hidrojenler mitokondriye taşınırlar.</a:t>
            </a:r>
            <a:endParaRPr lang="tr-TR" sz="2000" b="0" dirty="0" smtClean="0">
              <a:solidFill>
                <a:srgbClr val="0000FF"/>
              </a:solidFill>
              <a:latin typeface="Times New Roman" pitchFamily="18" charset="0"/>
              <a:cs typeface="Times New Roman" pitchFamily="18" charset="0"/>
            </a:endParaRPr>
          </a:p>
          <a:p>
            <a:pPr marL="357188" indent="-357188" algn="l" rtl="0">
              <a:lnSpc>
                <a:spcPct val="98000"/>
              </a:lnSpc>
            </a:pPr>
            <a:endParaRPr lang="tr-TR" sz="2000" b="0" dirty="0" smtClean="0">
              <a:solidFill>
                <a:srgbClr val="0000FF"/>
              </a:solidFill>
              <a:latin typeface="Times New Roman" pitchFamily="18" charset="0"/>
              <a:cs typeface="Times New Roman" pitchFamily="18" charset="0"/>
            </a:endParaRPr>
          </a:p>
          <a:p>
            <a:pPr marL="357188" indent="-357188" algn="l" rtl="0">
              <a:lnSpc>
                <a:spcPct val="98000"/>
              </a:lnSpc>
            </a:pPr>
            <a:r>
              <a:rPr lang="tr-TR" sz="2000" b="0" dirty="0" smtClean="0">
                <a:solidFill>
                  <a:srgbClr val="0000FF"/>
                </a:solidFill>
                <a:latin typeface="Times New Roman" pitchFamily="18" charset="0"/>
                <a:cs typeface="Times New Roman" pitchFamily="18" charset="0"/>
              </a:rPr>
              <a:t>Bu taşıyıcılar:</a:t>
            </a:r>
          </a:p>
          <a:p>
            <a:pPr marL="357188" indent="-357188" algn="l" rtl="0">
              <a:lnSpc>
                <a:spcPct val="98000"/>
              </a:lnSpc>
              <a:buFont typeface="Arial" pitchFamily="34" charset="0"/>
              <a:buChar char="•"/>
            </a:pPr>
            <a:r>
              <a:rPr lang="tr-TR" sz="2000" b="0" dirty="0" smtClean="0">
                <a:solidFill>
                  <a:srgbClr val="0000FF"/>
                </a:solidFill>
                <a:latin typeface="Times New Roman" pitchFamily="18" charset="0"/>
                <a:cs typeface="Times New Roman" pitchFamily="18" charset="0"/>
              </a:rPr>
              <a:t> </a:t>
            </a:r>
            <a:r>
              <a:rPr lang="en-US" sz="2000" b="0" dirty="0" err="1" smtClean="0">
                <a:solidFill>
                  <a:srgbClr val="0000FF"/>
                </a:solidFill>
                <a:latin typeface="Times New Roman" pitchFamily="18" charset="0"/>
                <a:cs typeface="Times New Roman" pitchFamily="18" charset="0"/>
              </a:rPr>
              <a:t>dihydroxyacetone</a:t>
            </a:r>
            <a:r>
              <a:rPr lang="en-US" sz="2000" b="0" dirty="0" smtClean="0">
                <a:solidFill>
                  <a:srgbClr val="0000FF"/>
                </a:solidFill>
                <a:latin typeface="Times New Roman" pitchFamily="18" charset="0"/>
                <a:cs typeface="Times New Roman" pitchFamily="18" charset="0"/>
              </a:rPr>
              <a:t> </a:t>
            </a:r>
            <a:r>
              <a:rPr lang="en-US" sz="2000" b="0" dirty="0">
                <a:solidFill>
                  <a:srgbClr val="0000FF"/>
                </a:solidFill>
                <a:latin typeface="Times New Roman" pitchFamily="18" charset="0"/>
                <a:cs typeface="Times New Roman" pitchFamily="18" charset="0"/>
              </a:rPr>
              <a:t>phosphate (</a:t>
            </a:r>
            <a:r>
              <a:rPr lang="en-US" sz="2000" b="0" dirty="0" err="1">
                <a:solidFill>
                  <a:srgbClr val="0000FF"/>
                </a:solidFill>
                <a:latin typeface="Times New Roman" pitchFamily="18" charset="0"/>
                <a:cs typeface="Times New Roman" pitchFamily="18" charset="0"/>
              </a:rPr>
              <a:t>Glycerophosphate</a:t>
            </a:r>
            <a:r>
              <a:rPr lang="en-US" sz="2000" b="0" dirty="0">
                <a:solidFill>
                  <a:srgbClr val="0000FF"/>
                </a:solidFill>
                <a:latin typeface="Times New Roman" pitchFamily="18" charset="0"/>
                <a:cs typeface="Times New Roman" pitchFamily="18" charset="0"/>
              </a:rPr>
              <a:t> </a:t>
            </a:r>
            <a:r>
              <a:rPr lang="en-US" sz="2000" b="0" dirty="0" smtClean="0">
                <a:solidFill>
                  <a:srgbClr val="0000FF"/>
                </a:solidFill>
                <a:latin typeface="Times New Roman" pitchFamily="18" charset="0"/>
                <a:cs typeface="Times New Roman" pitchFamily="18" charset="0"/>
              </a:rPr>
              <a:t>shuttle</a:t>
            </a:r>
            <a:r>
              <a:rPr lang="en-US" sz="2000" b="0" dirty="0">
                <a:solidFill>
                  <a:srgbClr val="0000FF"/>
                </a:solidFill>
                <a:latin typeface="Times New Roman" pitchFamily="18" charset="0"/>
                <a:cs typeface="Times New Roman" pitchFamily="18" charset="0"/>
              </a:rPr>
              <a:t>) </a:t>
            </a:r>
            <a:endParaRPr lang="tr-TR" sz="2000" b="0" dirty="0" smtClean="0">
              <a:solidFill>
                <a:srgbClr val="0000FF"/>
              </a:solidFill>
              <a:latin typeface="Times New Roman" pitchFamily="18" charset="0"/>
              <a:cs typeface="Times New Roman" pitchFamily="18" charset="0"/>
            </a:endParaRPr>
          </a:p>
          <a:p>
            <a:pPr marL="357188" indent="-357188" algn="l" rtl="0">
              <a:lnSpc>
                <a:spcPct val="98000"/>
              </a:lnSpc>
            </a:pPr>
            <a:endParaRPr lang="tr-TR" sz="2000" dirty="0" smtClean="0">
              <a:solidFill>
                <a:srgbClr val="0000FF"/>
              </a:solidFill>
              <a:latin typeface="Times New Roman" pitchFamily="18" charset="0"/>
              <a:cs typeface="Times New Roman" pitchFamily="18" charset="0"/>
            </a:endParaRPr>
          </a:p>
          <a:p>
            <a:pPr marL="357188" indent="-357188" algn="l" rtl="0">
              <a:lnSpc>
                <a:spcPct val="98000"/>
              </a:lnSpc>
              <a:buFont typeface="Arial" pitchFamily="34" charset="0"/>
              <a:buChar char="•"/>
            </a:pPr>
            <a:r>
              <a:rPr lang="en-US" sz="2000" b="0" dirty="0" smtClean="0">
                <a:solidFill>
                  <a:srgbClr val="0000FF"/>
                </a:solidFill>
                <a:latin typeface="Times New Roman" pitchFamily="18" charset="0"/>
                <a:cs typeface="Times New Roman" pitchFamily="18" charset="0"/>
              </a:rPr>
              <a:t> </a:t>
            </a:r>
            <a:r>
              <a:rPr lang="en-US" sz="2000" b="0" dirty="0" err="1">
                <a:solidFill>
                  <a:srgbClr val="0000FF"/>
                </a:solidFill>
                <a:latin typeface="Times New Roman" pitchFamily="18" charset="0"/>
                <a:cs typeface="Times New Roman" pitchFamily="18" charset="0"/>
              </a:rPr>
              <a:t>oxaloacetate</a:t>
            </a:r>
            <a:r>
              <a:rPr lang="en-US" sz="2000" b="0" dirty="0">
                <a:solidFill>
                  <a:srgbClr val="0000FF"/>
                </a:solidFill>
                <a:latin typeface="Times New Roman" pitchFamily="18" charset="0"/>
                <a:cs typeface="Times New Roman" pitchFamily="18" charset="0"/>
              </a:rPr>
              <a:t> (</a:t>
            </a:r>
            <a:r>
              <a:rPr lang="en-US" sz="2000" b="0" dirty="0" err="1">
                <a:solidFill>
                  <a:srgbClr val="0000FF"/>
                </a:solidFill>
                <a:latin typeface="Times New Roman" pitchFamily="18" charset="0"/>
                <a:cs typeface="Times New Roman" pitchFamily="18" charset="0"/>
              </a:rPr>
              <a:t>aspartate</a:t>
            </a:r>
            <a:r>
              <a:rPr lang="en-US" sz="2000" b="0" dirty="0">
                <a:solidFill>
                  <a:srgbClr val="0000FF"/>
                </a:solidFill>
                <a:latin typeface="Times New Roman" pitchFamily="18" charset="0"/>
                <a:cs typeface="Times New Roman" pitchFamily="18" charset="0"/>
              </a:rPr>
              <a:t> </a:t>
            </a:r>
            <a:r>
              <a:rPr lang="en-US" sz="2000" b="0" dirty="0" err="1">
                <a:solidFill>
                  <a:srgbClr val="0000FF"/>
                </a:solidFill>
                <a:latin typeface="Times New Roman" pitchFamily="18" charset="0"/>
                <a:cs typeface="Times New Roman" pitchFamily="18" charset="0"/>
              </a:rPr>
              <a:t>malate</a:t>
            </a:r>
            <a:r>
              <a:rPr lang="en-US" sz="2000" b="0" dirty="0">
                <a:solidFill>
                  <a:srgbClr val="0000FF"/>
                </a:solidFill>
                <a:latin typeface="Times New Roman" pitchFamily="18" charset="0"/>
                <a:cs typeface="Times New Roman" pitchFamily="18" charset="0"/>
              </a:rPr>
              <a:t> shuttle).</a:t>
            </a:r>
          </a:p>
          <a:p>
            <a:pPr marL="357188" indent="-357188" algn="l" rtl="0">
              <a:lnSpc>
                <a:spcPct val="98000"/>
              </a:lnSpc>
            </a:pPr>
            <a:r>
              <a:rPr lang="en-US" sz="2000" b="0" dirty="0">
                <a:solidFill>
                  <a:srgbClr val="0000FF"/>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2500" lnSpcReduction="20000"/>
          </a:bodyPr>
          <a:lstStyle/>
          <a:p>
            <a:pPr marL="514350" indent="-514350">
              <a:lnSpc>
                <a:spcPct val="98000"/>
              </a:lnSpc>
              <a:buNone/>
            </a:pPr>
            <a:r>
              <a:rPr lang="tr-TR" sz="2800" dirty="0" smtClean="0">
                <a:solidFill>
                  <a:srgbClr val="0000FF"/>
                </a:solidFill>
                <a:latin typeface="Times New Roman" pitchFamily="18" charset="0"/>
                <a:cs typeface="Times New Roman" pitchFamily="18" charset="0"/>
              </a:rPr>
              <a:t>         </a:t>
            </a:r>
            <a:r>
              <a:rPr lang="en-US" sz="2800" dirty="0" smtClean="0">
                <a:solidFill>
                  <a:srgbClr val="0000FF"/>
                </a:solidFill>
                <a:latin typeface="Times New Roman" pitchFamily="18" charset="0"/>
                <a:cs typeface="Times New Roman" pitchFamily="18" charset="0"/>
              </a:rPr>
              <a:t>a) </a:t>
            </a:r>
            <a:r>
              <a:rPr lang="en-US" sz="2800" dirty="0" err="1" smtClean="0">
                <a:solidFill>
                  <a:srgbClr val="0000FF"/>
                </a:solidFill>
                <a:latin typeface="Times New Roman" pitchFamily="18" charset="0"/>
                <a:cs typeface="Times New Roman" pitchFamily="18" charset="0"/>
              </a:rPr>
              <a:t>Glycerophosphate</a:t>
            </a:r>
            <a:r>
              <a:rPr lang="en-US" sz="2800" dirty="0" smtClean="0">
                <a:solidFill>
                  <a:srgbClr val="0000FF"/>
                </a:solidFill>
                <a:latin typeface="Times New Roman" pitchFamily="18" charset="0"/>
                <a:cs typeface="Times New Roman" pitchFamily="18" charset="0"/>
              </a:rPr>
              <a:t> shuttle:</a:t>
            </a:r>
          </a:p>
          <a:p>
            <a:pPr marL="514350" indent="-514350">
              <a:lnSpc>
                <a:spcPct val="98000"/>
              </a:lnSpc>
              <a:buNone/>
            </a:pPr>
            <a:r>
              <a:rPr lang="tr-TR" sz="2800" dirty="0" smtClean="0">
                <a:solidFill>
                  <a:srgbClr val="0000FF"/>
                </a:solidFill>
                <a:latin typeface="Times New Roman" pitchFamily="18" charset="0"/>
                <a:cs typeface="Times New Roman" pitchFamily="18" charset="0"/>
              </a:rPr>
              <a:t>  </a:t>
            </a:r>
            <a:r>
              <a:rPr lang="en-US" sz="2800" dirty="0" smtClean="0">
                <a:solidFill>
                  <a:srgbClr val="0000FF"/>
                </a:solidFill>
                <a:latin typeface="Times New Roman" pitchFamily="18" charset="0"/>
                <a:cs typeface="Times New Roman" pitchFamily="18" charset="0"/>
              </a:rPr>
              <a:t>           1)</a:t>
            </a:r>
            <a:r>
              <a:rPr lang="tr-TR" sz="2800" dirty="0" smtClean="0">
                <a:solidFill>
                  <a:srgbClr val="0000FF"/>
                </a:solidFill>
                <a:latin typeface="Times New Roman" pitchFamily="18" charset="0"/>
                <a:cs typeface="Times New Roman" pitchFamily="18" charset="0"/>
              </a:rPr>
              <a:t>Kas ve sinir hücrelerinde önemlidir.</a:t>
            </a:r>
            <a:endParaRPr lang="en-US" sz="2800" dirty="0" smtClean="0">
              <a:solidFill>
                <a:srgbClr val="0000FF"/>
              </a:solidFill>
              <a:latin typeface="Times New Roman" pitchFamily="18" charset="0"/>
              <a:cs typeface="Times New Roman" pitchFamily="18" charset="0"/>
            </a:endParaRPr>
          </a:p>
          <a:p>
            <a:pPr marL="514350" indent="-514350">
              <a:lnSpc>
                <a:spcPct val="98000"/>
              </a:lnSpc>
              <a:buNone/>
            </a:pPr>
            <a:r>
              <a:rPr lang="en-US" sz="2800" dirty="0" smtClean="0">
                <a:solidFill>
                  <a:srgbClr val="0000FF"/>
                </a:solidFill>
                <a:latin typeface="Times New Roman" pitchFamily="18" charset="0"/>
                <a:cs typeface="Times New Roman" pitchFamily="18" charset="0"/>
              </a:rPr>
              <a:t>             2) </a:t>
            </a:r>
            <a:r>
              <a:rPr lang="tr-TR" sz="2800" dirty="0" smtClean="0">
                <a:solidFill>
                  <a:srgbClr val="0000FF"/>
                </a:solidFill>
                <a:latin typeface="Times New Roman" pitchFamily="18" charset="0"/>
                <a:cs typeface="Times New Roman" pitchFamily="18" charset="0"/>
              </a:rPr>
              <a:t>Bu yolda enerji kazancı </a:t>
            </a:r>
            <a:r>
              <a:rPr lang="en-US" sz="2800" dirty="0" smtClean="0">
                <a:solidFill>
                  <a:srgbClr val="0000FF"/>
                </a:solidFill>
                <a:latin typeface="Times New Roman" pitchFamily="18" charset="0"/>
                <a:cs typeface="Times New Roman" pitchFamily="18" charset="0"/>
              </a:rPr>
              <a:t>4 ATP.</a:t>
            </a:r>
          </a:p>
          <a:p>
            <a:pPr marL="514350" indent="-514350">
              <a:lnSpc>
                <a:spcPct val="98000"/>
              </a:lnSpc>
              <a:buNone/>
            </a:pPr>
            <a:r>
              <a:rPr lang="en-US" sz="2800" dirty="0" smtClean="0">
                <a:solidFill>
                  <a:srgbClr val="0000FF"/>
                </a:solidFill>
                <a:latin typeface="Times New Roman" pitchFamily="18" charset="0"/>
                <a:cs typeface="Times New Roman" pitchFamily="18" charset="0"/>
              </a:rPr>
              <a:t>             3) Me</a:t>
            </a:r>
            <a:r>
              <a:rPr lang="tr-TR" sz="2800" dirty="0" smtClean="0">
                <a:solidFill>
                  <a:srgbClr val="0000FF"/>
                </a:solidFill>
                <a:latin typeface="Times New Roman" pitchFamily="18" charset="0"/>
                <a:cs typeface="Times New Roman" pitchFamily="18" charset="0"/>
              </a:rPr>
              <a:t>kanizması;</a:t>
            </a:r>
            <a:endParaRPr lang="en-US" sz="2800" dirty="0" smtClean="0">
              <a:solidFill>
                <a:srgbClr val="0000FF"/>
              </a:solidFill>
              <a:latin typeface="Times New Roman" pitchFamily="18" charset="0"/>
              <a:cs typeface="Times New Roman" pitchFamily="18" charset="0"/>
            </a:endParaRPr>
          </a:p>
          <a:p>
            <a:pPr marL="514350" indent="-514350">
              <a:lnSpc>
                <a:spcPct val="98000"/>
              </a:lnSpc>
              <a:buNone/>
            </a:pPr>
            <a:r>
              <a:rPr lang="en-US" sz="2800" dirty="0" smtClean="0">
                <a:solidFill>
                  <a:srgbClr val="0000FF"/>
                </a:solidFill>
                <a:latin typeface="Times New Roman" pitchFamily="18" charset="0"/>
                <a:cs typeface="Times New Roman" pitchFamily="18" charset="0"/>
              </a:rPr>
              <a:t>	- </a:t>
            </a:r>
            <a:r>
              <a:rPr lang="tr-TR" sz="2800" dirty="0" smtClean="0">
                <a:solidFill>
                  <a:srgbClr val="0000FF"/>
                </a:solidFill>
                <a:latin typeface="Times New Roman" pitchFamily="18" charset="0"/>
                <a:cs typeface="Times New Roman" pitchFamily="18" charset="0"/>
              </a:rPr>
              <a:t>Sitoplazmik </a:t>
            </a:r>
            <a:r>
              <a:rPr lang="en-US" sz="2800" dirty="0" smtClean="0">
                <a:solidFill>
                  <a:srgbClr val="0000FF"/>
                </a:solidFill>
                <a:latin typeface="Times New Roman" pitchFamily="18" charset="0"/>
                <a:cs typeface="Times New Roman" pitchFamily="18" charset="0"/>
              </a:rPr>
              <a:t> glycerol-3- phosphate </a:t>
            </a:r>
            <a:r>
              <a:rPr lang="en-US" sz="2800" dirty="0" err="1" smtClean="0">
                <a:solidFill>
                  <a:srgbClr val="0000FF"/>
                </a:solidFill>
                <a:latin typeface="Times New Roman" pitchFamily="18" charset="0"/>
                <a:cs typeface="Times New Roman" pitchFamily="18" charset="0"/>
              </a:rPr>
              <a:t>dehydrogenase</a:t>
            </a:r>
            <a:r>
              <a:rPr lang="en-US" sz="2800" dirty="0" smtClean="0">
                <a:solidFill>
                  <a:srgbClr val="0000FF"/>
                </a:solidFill>
                <a:latin typeface="Times New Roman" pitchFamily="18" charset="0"/>
                <a:cs typeface="Times New Roman" pitchFamily="18" charset="0"/>
              </a:rPr>
              <a:t> </a:t>
            </a:r>
            <a:r>
              <a:rPr lang="tr-TR" sz="2800" dirty="0" smtClean="0">
                <a:solidFill>
                  <a:srgbClr val="0000FF"/>
                </a:solidFill>
                <a:latin typeface="Times New Roman" pitchFamily="18" charset="0"/>
                <a:cs typeface="Times New Roman" pitchFamily="18" charset="0"/>
              </a:rPr>
              <a:t> </a:t>
            </a:r>
          </a:p>
          <a:p>
            <a:pPr marL="514350" indent="-514350">
              <a:lnSpc>
                <a:spcPct val="98000"/>
              </a:lnSpc>
              <a:buNone/>
            </a:pPr>
            <a:r>
              <a:rPr lang="tr-TR" sz="2800" dirty="0" smtClean="0">
                <a:solidFill>
                  <a:srgbClr val="0000FF"/>
                </a:solidFill>
                <a:latin typeface="Times New Roman" pitchFamily="18" charset="0"/>
                <a:cs typeface="Times New Roman" pitchFamily="18" charset="0"/>
              </a:rPr>
              <a:t>             enziminin kofaktörü </a:t>
            </a:r>
            <a:r>
              <a:rPr lang="en-US" sz="2800" dirty="0" smtClean="0">
                <a:solidFill>
                  <a:srgbClr val="0000FF"/>
                </a:solidFill>
                <a:latin typeface="Times New Roman" pitchFamily="18" charset="0"/>
                <a:cs typeface="Times New Roman" pitchFamily="18" charset="0"/>
              </a:rPr>
              <a:t> NAD+.</a:t>
            </a:r>
          </a:p>
          <a:p>
            <a:pPr marL="514350" indent="-514350">
              <a:lnSpc>
                <a:spcPct val="98000"/>
              </a:lnSpc>
              <a:buNone/>
            </a:pPr>
            <a:r>
              <a:rPr lang="en-US" sz="2800" dirty="0" smtClean="0">
                <a:solidFill>
                  <a:srgbClr val="0000FF"/>
                </a:solidFill>
                <a:latin typeface="Times New Roman" pitchFamily="18" charset="0"/>
                <a:cs typeface="Times New Roman" pitchFamily="18" charset="0"/>
              </a:rPr>
              <a:t>	- </a:t>
            </a:r>
            <a:r>
              <a:rPr lang="tr-TR" sz="2800" dirty="0" smtClean="0">
                <a:solidFill>
                  <a:srgbClr val="0000FF"/>
                </a:solidFill>
                <a:latin typeface="Times New Roman" pitchFamily="18" charset="0"/>
                <a:cs typeface="Times New Roman" pitchFamily="18" charset="0"/>
              </a:rPr>
              <a:t>M</a:t>
            </a:r>
            <a:r>
              <a:rPr lang="en-US" sz="2800" dirty="0" err="1" smtClean="0">
                <a:solidFill>
                  <a:srgbClr val="0000FF"/>
                </a:solidFill>
                <a:latin typeface="Times New Roman" pitchFamily="18" charset="0"/>
                <a:cs typeface="Times New Roman" pitchFamily="18" charset="0"/>
              </a:rPr>
              <a:t>ito</a:t>
            </a:r>
            <a:r>
              <a:rPr lang="tr-TR" sz="2800" dirty="0" smtClean="0">
                <a:solidFill>
                  <a:srgbClr val="0000FF"/>
                </a:solidFill>
                <a:latin typeface="Times New Roman" pitchFamily="18" charset="0"/>
                <a:cs typeface="Times New Roman" pitchFamily="18" charset="0"/>
              </a:rPr>
              <a:t>k</a:t>
            </a:r>
            <a:r>
              <a:rPr lang="en-US" sz="2800" dirty="0" smtClean="0">
                <a:solidFill>
                  <a:srgbClr val="0000FF"/>
                </a:solidFill>
                <a:latin typeface="Times New Roman" pitchFamily="18" charset="0"/>
                <a:cs typeface="Times New Roman" pitchFamily="18" charset="0"/>
              </a:rPr>
              <a:t>o</a:t>
            </a:r>
            <a:r>
              <a:rPr lang="tr-TR" sz="2800" dirty="0" smtClean="0">
                <a:solidFill>
                  <a:srgbClr val="0000FF"/>
                </a:solidFill>
                <a:latin typeface="Times New Roman" pitchFamily="18" charset="0"/>
                <a:cs typeface="Times New Roman" pitchFamily="18" charset="0"/>
              </a:rPr>
              <a:t>n</a:t>
            </a:r>
            <a:r>
              <a:rPr lang="en-US" sz="2800" dirty="0" err="1" smtClean="0">
                <a:solidFill>
                  <a:srgbClr val="0000FF"/>
                </a:solidFill>
                <a:latin typeface="Times New Roman" pitchFamily="18" charset="0"/>
                <a:cs typeface="Times New Roman" pitchFamily="18" charset="0"/>
              </a:rPr>
              <a:t>drial</a:t>
            </a:r>
            <a:r>
              <a:rPr lang="en-US" sz="2800" dirty="0" smtClean="0">
                <a:solidFill>
                  <a:srgbClr val="0000FF"/>
                </a:solidFill>
                <a:latin typeface="Times New Roman" pitchFamily="18" charset="0"/>
                <a:cs typeface="Times New Roman" pitchFamily="18" charset="0"/>
              </a:rPr>
              <a:t> glycerol-3-phosphate </a:t>
            </a:r>
            <a:r>
              <a:rPr lang="en-US" sz="2800" dirty="0" err="1" smtClean="0">
                <a:solidFill>
                  <a:srgbClr val="0000FF"/>
                </a:solidFill>
                <a:latin typeface="Times New Roman" pitchFamily="18" charset="0"/>
                <a:cs typeface="Times New Roman" pitchFamily="18" charset="0"/>
              </a:rPr>
              <a:t>dehydogenase</a:t>
            </a:r>
            <a:r>
              <a:rPr lang="en-US" sz="2800" dirty="0" smtClean="0">
                <a:solidFill>
                  <a:srgbClr val="0000FF"/>
                </a:solidFill>
                <a:latin typeface="Times New Roman" pitchFamily="18" charset="0"/>
                <a:cs typeface="Times New Roman" pitchFamily="18" charset="0"/>
              </a:rPr>
              <a:t> </a:t>
            </a:r>
            <a:r>
              <a:rPr lang="tr-TR" sz="2800" dirty="0" smtClean="0">
                <a:solidFill>
                  <a:srgbClr val="0000FF"/>
                </a:solidFill>
                <a:latin typeface="Times New Roman" pitchFamily="18" charset="0"/>
                <a:cs typeface="Times New Roman" pitchFamily="18" charset="0"/>
              </a:rPr>
              <a:t>enziminin</a:t>
            </a:r>
            <a:r>
              <a:rPr lang="en-US" sz="2800" dirty="0" smtClean="0">
                <a:solidFill>
                  <a:srgbClr val="0000FF"/>
                </a:solidFill>
                <a:latin typeface="Times New Roman" pitchFamily="18" charset="0"/>
                <a:cs typeface="Times New Roman" pitchFamily="18" charset="0"/>
              </a:rPr>
              <a:t> </a:t>
            </a:r>
            <a:r>
              <a:rPr lang="tr-TR" sz="2800" dirty="0" smtClean="0">
                <a:solidFill>
                  <a:srgbClr val="0000FF"/>
                </a:solidFill>
                <a:latin typeface="Times New Roman" pitchFamily="18" charset="0"/>
                <a:cs typeface="Times New Roman" pitchFamily="18" charset="0"/>
              </a:rPr>
              <a:t>  kofaktörü</a:t>
            </a:r>
            <a:r>
              <a:rPr lang="en-US" sz="2800" dirty="0" smtClean="0">
                <a:solidFill>
                  <a:srgbClr val="0000FF"/>
                </a:solidFill>
                <a:latin typeface="Times New Roman" pitchFamily="18" charset="0"/>
                <a:cs typeface="Times New Roman" pitchFamily="18" charset="0"/>
              </a:rPr>
              <a:t>   FAD.</a:t>
            </a:r>
          </a:p>
          <a:p>
            <a:pPr marL="514350" indent="-514350">
              <a:lnSpc>
                <a:spcPct val="98000"/>
              </a:lnSpc>
              <a:buNone/>
            </a:pPr>
            <a:r>
              <a:rPr lang="en-US" sz="2800" dirty="0" smtClean="0">
                <a:solidFill>
                  <a:srgbClr val="0000FF"/>
                </a:solidFill>
                <a:latin typeface="Times New Roman" pitchFamily="18" charset="0"/>
                <a:cs typeface="Times New Roman" pitchFamily="18" charset="0"/>
              </a:rPr>
              <a:t>	- FADH, </a:t>
            </a:r>
            <a:r>
              <a:rPr lang="tr-TR" sz="2800" dirty="0" smtClean="0">
                <a:solidFill>
                  <a:srgbClr val="0000FF"/>
                </a:solidFill>
                <a:latin typeface="Times New Roman" pitchFamily="18" charset="0"/>
                <a:cs typeface="Times New Roman" pitchFamily="18" charset="0"/>
              </a:rPr>
              <a:t>solunum zincirinde oksidasyonu ile </a:t>
            </a:r>
            <a:r>
              <a:rPr lang="en-US" sz="2800" dirty="0" smtClean="0">
                <a:solidFill>
                  <a:srgbClr val="0000FF"/>
                </a:solidFill>
                <a:latin typeface="Times New Roman" pitchFamily="18" charset="0"/>
                <a:cs typeface="Times New Roman" pitchFamily="18" charset="0"/>
              </a:rPr>
              <a:t>2 ATP</a:t>
            </a:r>
            <a:r>
              <a:rPr lang="tr-TR" sz="2800" dirty="0" smtClean="0">
                <a:solidFill>
                  <a:srgbClr val="0000FF"/>
                </a:solidFill>
                <a:latin typeface="Times New Roman" pitchFamily="18" charset="0"/>
                <a:cs typeface="Times New Roman" pitchFamily="18" charset="0"/>
              </a:rPr>
              <a:t> sentezlenir.</a:t>
            </a:r>
          </a:p>
          <a:p>
            <a:pPr marL="514350" indent="-514350">
              <a:lnSpc>
                <a:spcPct val="98000"/>
              </a:lnSpc>
              <a:buNone/>
            </a:pPr>
            <a:endParaRPr lang="tr-TR" sz="2800" dirty="0" smtClean="0">
              <a:solidFill>
                <a:srgbClr val="0000FF"/>
              </a:solidFill>
              <a:latin typeface="Times New Roman" pitchFamily="18" charset="0"/>
              <a:cs typeface="Times New Roman" pitchFamily="18" charset="0"/>
            </a:endParaRPr>
          </a:p>
          <a:p>
            <a:pPr marL="514350" indent="-514350">
              <a:lnSpc>
                <a:spcPct val="98000"/>
              </a:lnSpc>
              <a:buNone/>
            </a:pPr>
            <a:r>
              <a:rPr lang="en-US" sz="2800" dirty="0" smtClean="0">
                <a:solidFill>
                  <a:srgbClr val="0000FF"/>
                </a:solidFill>
                <a:latin typeface="Times New Roman" pitchFamily="18" charset="0"/>
                <a:cs typeface="Times New Roman" pitchFamily="18" charset="0"/>
              </a:rPr>
              <a:t> </a:t>
            </a:r>
            <a:r>
              <a:rPr lang="tr-TR" sz="2800" dirty="0" smtClean="0">
                <a:solidFill>
                  <a:srgbClr val="0000FF"/>
                </a:solidFill>
                <a:latin typeface="Times New Roman" pitchFamily="18" charset="0"/>
                <a:cs typeface="Times New Roman" pitchFamily="18" charset="0"/>
              </a:rPr>
              <a:t>Glikolizis de </a:t>
            </a:r>
            <a:r>
              <a:rPr lang="en-US" sz="2800" dirty="0" smtClean="0">
                <a:solidFill>
                  <a:srgbClr val="0000FF"/>
                </a:solidFill>
                <a:latin typeface="Times New Roman" pitchFamily="18" charset="0"/>
                <a:cs typeface="Times New Roman" pitchFamily="18" charset="0"/>
              </a:rPr>
              <a:t>2 </a:t>
            </a:r>
            <a:r>
              <a:rPr lang="tr-TR" sz="2800" dirty="0" smtClean="0">
                <a:solidFill>
                  <a:srgbClr val="0000FF"/>
                </a:solidFill>
                <a:latin typeface="Times New Roman" pitchFamily="18" charset="0"/>
                <a:cs typeface="Times New Roman" pitchFamily="18" charset="0"/>
              </a:rPr>
              <a:t>sitoplazmik </a:t>
            </a:r>
            <a:r>
              <a:rPr lang="en-US" sz="2800" dirty="0" smtClean="0">
                <a:solidFill>
                  <a:srgbClr val="0000FF"/>
                </a:solidFill>
                <a:latin typeface="Times New Roman" pitchFamily="18" charset="0"/>
                <a:cs typeface="Times New Roman" pitchFamily="18" charset="0"/>
              </a:rPr>
              <a:t>NADH + H+</a:t>
            </a:r>
            <a:r>
              <a:rPr lang="tr-TR" sz="2800" dirty="0" smtClean="0">
                <a:solidFill>
                  <a:srgbClr val="0000FF"/>
                </a:solidFill>
                <a:latin typeface="Times New Roman" pitchFamily="18" charset="0"/>
                <a:cs typeface="Times New Roman" pitchFamily="18" charset="0"/>
              </a:rPr>
              <a:t> oluşur </a:t>
            </a:r>
            <a:r>
              <a:rPr lang="en-US" sz="2800" dirty="0" smtClean="0">
                <a:solidFill>
                  <a:srgbClr val="0000FF"/>
                </a:solidFill>
                <a:latin typeface="Times New Roman" pitchFamily="18" charset="0"/>
                <a:cs typeface="Times New Roman" pitchFamily="18" charset="0"/>
              </a:rPr>
              <a:t> </a:t>
            </a:r>
            <a:r>
              <a:rPr lang="en-US" sz="2800" dirty="0" smtClean="0">
                <a:solidFill>
                  <a:srgbClr val="0000FF"/>
                </a:solidFill>
                <a:latin typeface="Times New Roman" pitchFamily="18" charset="0"/>
                <a:cs typeface="Times New Roman" pitchFamily="18" charset="0"/>
                <a:sym typeface="Symbol" pitchFamily="18" charset="2"/>
              </a:rPr>
              <a:t></a:t>
            </a:r>
            <a:r>
              <a:rPr lang="en-US" sz="2800" dirty="0" smtClean="0">
                <a:solidFill>
                  <a:srgbClr val="0000FF"/>
                </a:solidFill>
                <a:latin typeface="Times New Roman" pitchFamily="18" charset="0"/>
                <a:cs typeface="Times New Roman" pitchFamily="18" charset="0"/>
              </a:rPr>
              <a:t> </a:t>
            </a:r>
            <a:endParaRPr lang="tr-TR" sz="2800" dirty="0" smtClean="0">
              <a:solidFill>
                <a:srgbClr val="0000FF"/>
              </a:solidFill>
              <a:latin typeface="Times New Roman" pitchFamily="18" charset="0"/>
              <a:cs typeface="Times New Roman" pitchFamily="18" charset="0"/>
            </a:endParaRPr>
          </a:p>
          <a:p>
            <a:pPr marL="514350" indent="-514350">
              <a:lnSpc>
                <a:spcPct val="98000"/>
              </a:lnSpc>
              <a:buNone/>
            </a:pPr>
            <a:r>
              <a:rPr lang="en-US" sz="2800" dirty="0" smtClean="0">
                <a:solidFill>
                  <a:srgbClr val="0000FF"/>
                </a:solidFill>
                <a:latin typeface="Times New Roman" pitchFamily="18" charset="0"/>
                <a:cs typeface="Times New Roman" pitchFamily="18" charset="0"/>
              </a:rPr>
              <a:t>2 </a:t>
            </a:r>
            <a:r>
              <a:rPr lang="en-US" sz="2800" dirty="0" err="1" smtClean="0">
                <a:solidFill>
                  <a:srgbClr val="0000FF"/>
                </a:solidFill>
                <a:latin typeface="Times New Roman" pitchFamily="18" charset="0"/>
                <a:cs typeface="Times New Roman" pitchFamily="18" charset="0"/>
              </a:rPr>
              <a:t>mito</a:t>
            </a:r>
            <a:r>
              <a:rPr lang="tr-TR" sz="2800" dirty="0" smtClean="0">
                <a:solidFill>
                  <a:srgbClr val="0000FF"/>
                </a:solidFill>
                <a:latin typeface="Times New Roman" pitchFamily="18" charset="0"/>
                <a:cs typeface="Times New Roman" pitchFamily="18" charset="0"/>
              </a:rPr>
              <a:t>k</a:t>
            </a:r>
            <a:r>
              <a:rPr lang="en-US" sz="2800" dirty="0" err="1" smtClean="0">
                <a:solidFill>
                  <a:srgbClr val="0000FF"/>
                </a:solidFill>
                <a:latin typeface="Times New Roman" pitchFamily="18" charset="0"/>
                <a:cs typeface="Times New Roman" pitchFamily="18" charset="0"/>
              </a:rPr>
              <a:t>ondrial</a:t>
            </a:r>
            <a:r>
              <a:rPr lang="en-US" sz="2800" dirty="0" smtClean="0">
                <a:solidFill>
                  <a:srgbClr val="0000FF"/>
                </a:solidFill>
                <a:latin typeface="Times New Roman" pitchFamily="18" charset="0"/>
                <a:cs typeface="Times New Roman" pitchFamily="18" charset="0"/>
              </a:rPr>
              <a:t> FADH,  </a:t>
            </a:r>
            <a:endParaRPr lang="tr-TR" sz="2800" dirty="0" smtClean="0">
              <a:solidFill>
                <a:srgbClr val="0000FF"/>
              </a:solidFill>
              <a:latin typeface="Times New Roman" pitchFamily="18" charset="0"/>
              <a:cs typeface="Times New Roman" pitchFamily="18" charset="0"/>
            </a:endParaRPr>
          </a:p>
          <a:p>
            <a:pPr marL="514350" indent="-514350">
              <a:lnSpc>
                <a:spcPct val="98000"/>
              </a:lnSpc>
              <a:buNone/>
            </a:pPr>
            <a:endParaRPr lang="tr-TR" sz="2800" dirty="0" smtClean="0">
              <a:solidFill>
                <a:srgbClr val="0000FF"/>
              </a:solidFill>
              <a:latin typeface="Times New Roman" pitchFamily="18" charset="0"/>
              <a:cs typeface="Times New Roman" pitchFamily="18" charset="0"/>
            </a:endParaRPr>
          </a:p>
          <a:p>
            <a:pPr marL="514350" indent="-514350">
              <a:lnSpc>
                <a:spcPct val="98000"/>
              </a:lnSpc>
              <a:buNone/>
            </a:pPr>
            <a:r>
              <a:rPr lang="tr-TR" sz="2800" dirty="0" smtClean="0">
                <a:solidFill>
                  <a:srgbClr val="0000FF"/>
                </a:solidFill>
                <a:latin typeface="Times New Roman" pitchFamily="18" charset="0"/>
                <a:cs typeface="Times New Roman" pitchFamily="18" charset="0"/>
              </a:rPr>
              <a:t>            </a:t>
            </a:r>
            <a:r>
              <a:rPr lang="en-US" sz="2800" dirty="0" smtClean="0">
                <a:solidFill>
                  <a:srgbClr val="0000FF"/>
                </a:solidFill>
                <a:latin typeface="Times New Roman" pitchFamily="18" charset="0"/>
                <a:cs typeface="Times New Roman" pitchFamily="18" charset="0"/>
              </a:rPr>
              <a:t>2 x 2  ATP  </a:t>
            </a:r>
            <a:r>
              <a:rPr lang="en-US" sz="2800" dirty="0" smtClean="0">
                <a:solidFill>
                  <a:srgbClr val="0000FF"/>
                </a:solidFill>
                <a:latin typeface="Times New Roman" pitchFamily="18" charset="0"/>
                <a:cs typeface="Times New Roman" pitchFamily="18" charset="0"/>
                <a:sym typeface="Symbol" pitchFamily="18" charset="2"/>
              </a:rPr>
              <a:t> </a:t>
            </a:r>
            <a:r>
              <a:rPr lang="en-US" sz="2800" dirty="0" smtClean="0">
                <a:solidFill>
                  <a:srgbClr val="0000FF"/>
                </a:solidFill>
                <a:latin typeface="Times New Roman" pitchFamily="18" charset="0"/>
                <a:cs typeface="Times New Roman" pitchFamily="18" charset="0"/>
              </a:rPr>
              <a:t>= 4 ATP.</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85000" lnSpcReduction="20000"/>
          </a:bodyPr>
          <a:lstStyle/>
          <a:p>
            <a:pPr marL="514350" indent="-514350">
              <a:lnSpc>
                <a:spcPct val="98000"/>
              </a:lnSpc>
              <a:buNone/>
            </a:pPr>
            <a:r>
              <a:rPr lang="tr-TR" sz="2400" dirty="0" smtClean="0">
                <a:solidFill>
                  <a:srgbClr val="0000FF"/>
                </a:solidFill>
                <a:latin typeface="Times New Roman" pitchFamily="18" charset="0"/>
                <a:cs typeface="Times New Roman" pitchFamily="18" charset="0"/>
              </a:rPr>
              <a:t>    </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 b) </a:t>
            </a:r>
            <a:r>
              <a:rPr lang="en-US" sz="2400" dirty="0" err="1" smtClean="0">
                <a:solidFill>
                  <a:srgbClr val="0000FF"/>
                </a:solidFill>
                <a:latin typeface="Times New Roman" pitchFamily="18" charset="0"/>
                <a:cs typeface="Times New Roman" pitchFamily="18" charset="0"/>
              </a:rPr>
              <a:t>Malate</a:t>
            </a:r>
            <a:r>
              <a:rPr lang="en-US" sz="2400" dirty="0" smtClean="0">
                <a:solidFill>
                  <a:srgbClr val="0000FF"/>
                </a:solidFill>
                <a:latin typeface="Times New Roman" pitchFamily="18" charset="0"/>
                <a:cs typeface="Times New Roman" pitchFamily="18" charset="0"/>
              </a:rPr>
              <a:t> </a:t>
            </a:r>
            <a:r>
              <a:rPr lang="en-US" sz="2400" dirty="0" smtClean="0">
                <a:solidFill>
                  <a:srgbClr val="0000FF"/>
                </a:solidFill>
                <a:cs typeface="Times New Roman" pitchFamily="18" charset="0"/>
              </a:rPr>
              <a:t>–</a:t>
            </a:r>
            <a:r>
              <a:rPr lang="en-US" sz="2400" dirty="0" smtClean="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aspartate</a:t>
            </a:r>
            <a:r>
              <a:rPr lang="en-US" sz="2400" dirty="0" smtClean="0">
                <a:solidFill>
                  <a:srgbClr val="0000FF"/>
                </a:solidFill>
                <a:latin typeface="Times New Roman" pitchFamily="18" charset="0"/>
                <a:cs typeface="Times New Roman" pitchFamily="18" charset="0"/>
              </a:rPr>
              <a:t> shuttle:</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           1)</a:t>
            </a:r>
            <a:r>
              <a:rPr lang="tr-TR" sz="2400" dirty="0" smtClean="0">
                <a:solidFill>
                  <a:srgbClr val="0000FF"/>
                </a:solidFill>
                <a:latin typeface="Times New Roman" pitchFamily="18" charset="0"/>
                <a:cs typeface="Times New Roman" pitchFamily="18" charset="0"/>
              </a:rPr>
              <a:t>Karaciğer ve kalp gibi diğer dokular için önemlidir.</a:t>
            </a:r>
          </a:p>
          <a:p>
            <a:pPr marL="514350" indent="-514350">
              <a:lnSpc>
                <a:spcPct val="98000"/>
              </a:lnSpc>
              <a:buNone/>
            </a:pPr>
            <a:r>
              <a:rPr lang="en-US" sz="2400" dirty="0" smtClean="0">
                <a:solidFill>
                  <a:srgbClr val="0000FF"/>
                </a:solidFill>
                <a:latin typeface="Times New Roman" pitchFamily="18" charset="0"/>
                <a:cs typeface="Times New Roman" pitchFamily="18" charset="0"/>
              </a:rPr>
              <a:t>               2) </a:t>
            </a:r>
            <a:r>
              <a:rPr lang="tr-TR" sz="2400" dirty="0" smtClean="0">
                <a:solidFill>
                  <a:srgbClr val="0000FF"/>
                </a:solidFill>
                <a:latin typeface="Times New Roman" pitchFamily="18" charset="0"/>
                <a:cs typeface="Times New Roman" pitchFamily="18" charset="0"/>
              </a:rPr>
              <a:t>Bu yolda enerji kazancı </a:t>
            </a:r>
            <a:r>
              <a:rPr lang="en-US" sz="2400" dirty="0" smtClean="0">
                <a:solidFill>
                  <a:srgbClr val="0000FF"/>
                </a:solidFill>
                <a:latin typeface="Times New Roman" pitchFamily="18" charset="0"/>
                <a:cs typeface="Times New Roman" pitchFamily="18" charset="0"/>
              </a:rPr>
              <a:t>6 ATP.</a:t>
            </a: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3) Me</a:t>
            </a:r>
            <a:r>
              <a:rPr lang="tr-TR" sz="2400" dirty="0" smtClean="0">
                <a:solidFill>
                  <a:srgbClr val="0000FF"/>
                </a:solidFill>
                <a:latin typeface="Times New Roman" pitchFamily="18" charset="0"/>
                <a:cs typeface="Times New Roman" pitchFamily="18" charset="0"/>
              </a:rPr>
              <a:t>kanizması;</a:t>
            </a:r>
          </a:p>
          <a:p>
            <a:pPr marL="514350" indent="-514350">
              <a:lnSpc>
                <a:spcPct val="98000"/>
              </a:lnSpc>
              <a:buNone/>
            </a:pP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r>
              <a:rPr lang="tr-TR" sz="2400" dirty="0" smtClean="0">
                <a:solidFill>
                  <a:srgbClr val="0000FF"/>
                </a:solidFill>
                <a:latin typeface="Times New Roman" pitchFamily="18" charset="0"/>
                <a:cs typeface="Times New Roman" pitchFamily="18" charset="0"/>
              </a:rPr>
              <a:t>         - Sitoplazmik  </a:t>
            </a:r>
            <a:r>
              <a:rPr lang="en-US" sz="2400" dirty="0" smtClean="0">
                <a:solidFill>
                  <a:srgbClr val="0000FF"/>
                </a:solidFill>
                <a:latin typeface="Times New Roman" pitchFamily="18" charset="0"/>
                <a:cs typeface="Times New Roman" pitchFamily="18" charset="0"/>
              </a:rPr>
              <a:t>NADH+H+ </a:t>
            </a:r>
            <a:r>
              <a:rPr lang="tr-TR" sz="2400" dirty="0" smtClean="0">
                <a:solidFill>
                  <a:srgbClr val="0000FF"/>
                </a:solidFill>
                <a:latin typeface="Times New Roman" pitchFamily="18" charset="0"/>
                <a:cs typeface="Times New Roman" pitchFamily="18" charset="0"/>
              </a:rPr>
              <a:t>daki hidrojenler mitokondride de      </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NADH+H+</a:t>
            </a:r>
            <a:r>
              <a:rPr lang="tr-TR" sz="2400" dirty="0" smtClean="0">
                <a:solidFill>
                  <a:srgbClr val="0000FF"/>
                </a:solidFill>
                <a:latin typeface="Times New Roman" pitchFamily="18" charset="0"/>
                <a:cs typeface="Times New Roman" pitchFamily="18" charset="0"/>
              </a:rPr>
              <a:t> taşınırlar.</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 NADH+H+, solunum zincirinde oksidasyonu ile 3</a:t>
            </a:r>
            <a:r>
              <a:rPr lang="en-US" sz="2400" dirty="0" smtClean="0">
                <a:solidFill>
                  <a:srgbClr val="0000FF"/>
                </a:solidFill>
                <a:latin typeface="Times New Roman" pitchFamily="18" charset="0"/>
                <a:cs typeface="Times New Roman" pitchFamily="18" charset="0"/>
              </a:rPr>
              <a:t> ATP</a:t>
            </a:r>
            <a:r>
              <a:rPr lang="tr-TR" sz="2400" dirty="0" smtClean="0">
                <a:solidFill>
                  <a:srgbClr val="0000FF"/>
                </a:solidFill>
                <a:latin typeface="Times New Roman" pitchFamily="18" charset="0"/>
                <a:cs typeface="Times New Roman" pitchFamily="18" charset="0"/>
              </a:rPr>
              <a:t>    </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sentezlenir</a:t>
            </a:r>
          </a:p>
          <a:p>
            <a:pPr marL="514350" indent="-514350">
              <a:lnSpc>
                <a:spcPct val="98000"/>
              </a:lnSpc>
              <a:buNone/>
            </a:pPr>
            <a:r>
              <a:rPr lang="en-US" sz="2400" dirty="0" smtClean="0">
                <a:solidFill>
                  <a:srgbClr val="0000FF"/>
                </a:solidFill>
                <a:latin typeface="Times New Roman" pitchFamily="18" charset="0"/>
                <a:cs typeface="Times New Roman" pitchFamily="18" charset="0"/>
              </a:rPr>
              <a:t> </a:t>
            </a:r>
            <a:r>
              <a:rPr lang="tr-TR" sz="2400" dirty="0" smtClean="0">
                <a:solidFill>
                  <a:srgbClr val="0000FF"/>
                </a:solidFill>
                <a:latin typeface="Times New Roman" pitchFamily="18" charset="0"/>
                <a:cs typeface="Times New Roman" pitchFamily="18" charset="0"/>
              </a:rPr>
              <a:t> </a:t>
            </a:r>
          </a:p>
          <a:p>
            <a:pPr marL="514350" indent="-514350">
              <a:lnSpc>
                <a:spcPct val="98000"/>
              </a:lnSpc>
              <a:buNone/>
            </a:pPr>
            <a:r>
              <a:rPr lang="tr-TR" sz="2400" dirty="0" smtClean="0">
                <a:solidFill>
                  <a:srgbClr val="0000FF"/>
                </a:solidFill>
                <a:latin typeface="Times New Roman" pitchFamily="18" charset="0"/>
                <a:cs typeface="Times New Roman" pitchFamily="18" charset="0"/>
              </a:rPr>
              <a:t>              Glikolizis de </a:t>
            </a:r>
            <a:r>
              <a:rPr lang="en-US" sz="2400" dirty="0" smtClean="0">
                <a:solidFill>
                  <a:srgbClr val="0000FF"/>
                </a:solidFill>
                <a:latin typeface="Times New Roman" pitchFamily="18" charset="0"/>
                <a:cs typeface="Times New Roman" pitchFamily="18" charset="0"/>
              </a:rPr>
              <a:t>2 </a:t>
            </a:r>
            <a:r>
              <a:rPr lang="tr-TR" sz="2400" dirty="0" smtClean="0">
                <a:solidFill>
                  <a:srgbClr val="0000FF"/>
                </a:solidFill>
                <a:latin typeface="Times New Roman" pitchFamily="18" charset="0"/>
                <a:cs typeface="Times New Roman" pitchFamily="18" charset="0"/>
              </a:rPr>
              <a:t>sitoplazmik </a:t>
            </a:r>
            <a:r>
              <a:rPr lang="en-US" sz="2400" dirty="0" smtClean="0">
                <a:solidFill>
                  <a:srgbClr val="0000FF"/>
                </a:solidFill>
                <a:latin typeface="Times New Roman" pitchFamily="18" charset="0"/>
                <a:cs typeface="Times New Roman" pitchFamily="18" charset="0"/>
              </a:rPr>
              <a:t>NADH + H+</a:t>
            </a:r>
            <a:r>
              <a:rPr lang="tr-TR" sz="2400" dirty="0" smtClean="0">
                <a:solidFill>
                  <a:srgbClr val="0000FF"/>
                </a:solidFill>
                <a:latin typeface="Times New Roman" pitchFamily="18" charset="0"/>
                <a:cs typeface="Times New Roman" pitchFamily="18" charset="0"/>
              </a:rPr>
              <a:t> oluşur </a:t>
            </a:r>
            <a:r>
              <a:rPr lang="en-US"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sym typeface="Symbol" pitchFamily="18" charset="2"/>
              </a:rPr>
              <a:t></a:t>
            </a:r>
            <a:r>
              <a:rPr lang="en-US" sz="2400" dirty="0" smtClean="0">
                <a:solidFill>
                  <a:srgbClr val="0000FF"/>
                </a:solidFill>
                <a:latin typeface="Times New Roman" pitchFamily="18" charset="0"/>
                <a:cs typeface="Times New Roman" pitchFamily="18" charset="0"/>
              </a:rPr>
              <a:t> </a:t>
            </a: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2 </a:t>
            </a:r>
            <a:r>
              <a:rPr lang="en-US" sz="2400" dirty="0" err="1" smtClean="0">
                <a:solidFill>
                  <a:srgbClr val="0000FF"/>
                </a:solidFill>
                <a:latin typeface="Times New Roman" pitchFamily="18" charset="0"/>
                <a:cs typeface="Times New Roman" pitchFamily="18" charset="0"/>
              </a:rPr>
              <a:t>mito</a:t>
            </a:r>
            <a:r>
              <a:rPr lang="tr-TR" sz="2400" dirty="0" smtClean="0">
                <a:solidFill>
                  <a:srgbClr val="0000FF"/>
                </a:solidFill>
                <a:latin typeface="Times New Roman" pitchFamily="18" charset="0"/>
                <a:cs typeface="Times New Roman" pitchFamily="18" charset="0"/>
              </a:rPr>
              <a:t>k</a:t>
            </a:r>
            <a:r>
              <a:rPr lang="en-US" sz="2400" dirty="0" err="1" smtClean="0">
                <a:solidFill>
                  <a:srgbClr val="0000FF"/>
                </a:solidFill>
                <a:latin typeface="Times New Roman" pitchFamily="18" charset="0"/>
                <a:cs typeface="Times New Roman" pitchFamily="18" charset="0"/>
              </a:rPr>
              <a:t>ondrial</a:t>
            </a:r>
            <a:r>
              <a:rPr lang="en-US" sz="2400" dirty="0" smtClean="0">
                <a:solidFill>
                  <a:srgbClr val="0000FF"/>
                </a:solidFill>
                <a:latin typeface="Times New Roman" pitchFamily="18" charset="0"/>
                <a:cs typeface="Times New Roman" pitchFamily="18" charset="0"/>
              </a:rPr>
              <a:t> </a:t>
            </a:r>
            <a:r>
              <a:rPr lang="tr-TR" sz="2400" dirty="0" smtClean="0">
                <a:solidFill>
                  <a:srgbClr val="0000FF"/>
                </a:solidFill>
                <a:latin typeface="Times New Roman" pitchFamily="18" charset="0"/>
                <a:cs typeface="Times New Roman" pitchFamily="18" charset="0"/>
              </a:rPr>
              <a:t>N</a:t>
            </a:r>
            <a:r>
              <a:rPr lang="en-US" sz="2400" dirty="0" smtClean="0">
                <a:solidFill>
                  <a:srgbClr val="0000FF"/>
                </a:solidFill>
                <a:latin typeface="Times New Roman" pitchFamily="18" charset="0"/>
                <a:cs typeface="Times New Roman" pitchFamily="18" charset="0"/>
              </a:rPr>
              <a:t>ADH</a:t>
            </a:r>
            <a:r>
              <a:rPr lang="tr-TR" sz="2400" dirty="0" smtClean="0">
                <a:solidFill>
                  <a:srgbClr val="0000FF"/>
                </a:solidFill>
                <a:latin typeface="Times New Roman" pitchFamily="18" charset="0"/>
                <a:cs typeface="Times New Roman" pitchFamily="18" charset="0"/>
              </a:rPr>
              <a:t>+H+</a:t>
            </a:r>
            <a:r>
              <a:rPr lang="en-US" sz="2400" dirty="0" smtClean="0">
                <a:solidFill>
                  <a:srgbClr val="0000FF"/>
                </a:solidFill>
                <a:latin typeface="Times New Roman" pitchFamily="18" charset="0"/>
                <a:cs typeface="Times New Roman" pitchFamily="18" charset="0"/>
              </a:rPr>
              <a:t>,  </a:t>
            </a: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2 x </a:t>
            </a:r>
            <a:r>
              <a:rPr lang="tr-TR" sz="2400" dirty="0" smtClean="0">
                <a:solidFill>
                  <a:srgbClr val="0000FF"/>
                </a:solidFill>
                <a:latin typeface="Times New Roman" pitchFamily="18" charset="0"/>
                <a:cs typeface="Times New Roman" pitchFamily="18" charset="0"/>
              </a:rPr>
              <a:t>3</a:t>
            </a:r>
            <a:r>
              <a:rPr lang="en-US" sz="2400" dirty="0" smtClean="0">
                <a:solidFill>
                  <a:srgbClr val="0000FF"/>
                </a:solidFill>
                <a:latin typeface="Times New Roman" pitchFamily="18" charset="0"/>
                <a:cs typeface="Times New Roman" pitchFamily="18" charset="0"/>
              </a:rPr>
              <a:t>  ATP  </a:t>
            </a:r>
            <a:r>
              <a:rPr lang="en-US" sz="2400" dirty="0" smtClean="0">
                <a:solidFill>
                  <a:srgbClr val="0000FF"/>
                </a:solidFill>
                <a:latin typeface="Times New Roman" pitchFamily="18" charset="0"/>
                <a:cs typeface="Times New Roman" pitchFamily="18" charset="0"/>
                <a:sym typeface="Symbol" pitchFamily="18" charset="2"/>
              </a:rPr>
              <a:t> </a:t>
            </a:r>
            <a:r>
              <a:rPr lang="en-US" sz="2400" dirty="0" smtClean="0">
                <a:solidFill>
                  <a:srgbClr val="0000FF"/>
                </a:solidFill>
                <a:latin typeface="Times New Roman" pitchFamily="18" charset="0"/>
                <a:cs typeface="Times New Roman" pitchFamily="18" charset="0"/>
              </a:rPr>
              <a:t>= </a:t>
            </a:r>
            <a:r>
              <a:rPr lang="tr-TR" sz="2400" dirty="0" smtClean="0">
                <a:solidFill>
                  <a:srgbClr val="0000FF"/>
                </a:solidFill>
                <a:latin typeface="Times New Roman" pitchFamily="18" charset="0"/>
                <a:cs typeface="Times New Roman" pitchFamily="18" charset="0"/>
              </a:rPr>
              <a:t>6</a:t>
            </a:r>
            <a:r>
              <a:rPr lang="en-US" sz="2400" dirty="0" smtClean="0">
                <a:solidFill>
                  <a:srgbClr val="0000FF"/>
                </a:solidFill>
                <a:latin typeface="Times New Roman" pitchFamily="18" charset="0"/>
                <a:cs typeface="Times New Roman" pitchFamily="18" charset="0"/>
              </a:rPr>
              <a:t> ATP.</a:t>
            </a:r>
          </a:p>
          <a:p>
            <a:pPr marL="514350" indent="-514350">
              <a:lnSpc>
                <a:spcPct val="98000"/>
              </a:lnSpc>
              <a:buNone/>
            </a:pPr>
            <a:endParaRPr lang="tr-TR" sz="2400" dirty="0" smtClean="0">
              <a:solidFill>
                <a:srgbClr val="0000FF"/>
              </a:solidFill>
              <a:latin typeface="Times New Roman" pitchFamily="18" charset="0"/>
              <a:cs typeface="Times New Roman" pitchFamily="18" charset="0"/>
            </a:endParaRPr>
          </a:p>
          <a:p>
            <a:pPr marL="514350" indent="-514350">
              <a:lnSpc>
                <a:spcPct val="98000"/>
              </a:lnSpc>
              <a:buNone/>
            </a:pPr>
            <a:r>
              <a:rPr lang="tr-TR" sz="2400" dirty="0" smtClean="0">
                <a:solidFill>
                  <a:srgbClr val="0000FF"/>
                </a:solidFill>
                <a:latin typeface="Times New Roman" pitchFamily="18" charset="0"/>
                <a:cs typeface="Times New Roman" pitchFamily="18" charset="0"/>
              </a:rPr>
              <a:t>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algn="ctr">
              <a:buNone/>
            </a:pPr>
            <a:r>
              <a:rPr lang="tr-TR" dirty="0" smtClean="0"/>
              <a:t>ATP Bilancosu</a:t>
            </a:r>
          </a:p>
          <a:p>
            <a:pPr algn="ctr">
              <a:buNone/>
            </a:pPr>
            <a:endParaRPr lang="tr-TR" dirty="0" smtClean="0"/>
          </a:p>
          <a:p>
            <a:r>
              <a:rPr lang="tr-TR" dirty="0" smtClean="0"/>
              <a:t>Anaerobik glikoliziste</a:t>
            </a:r>
          </a:p>
          <a:p>
            <a:r>
              <a:rPr lang="tr-TR" dirty="0" smtClean="0"/>
              <a:t>4 ATP sentezlenir - 2 ATP kullanılır = 2 ATP kazanç</a:t>
            </a:r>
          </a:p>
          <a:p>
            <a:endParaRPr lang="tr-TR" dirty="0" smtClean="0"/>
          </a:p>
          <a:p>
            <a:r>
              <a:rPr lang="tr-TR" dirty="0" smtClean="0"/>
              <a:t>Aerobik glikoliziste</a:t>
            </a:r>
          </a:p>
          <a:p>
            <a:r>
              <a:rPr lang="tr-TR" dirty="0" smtClean="0"/>
              <a:t>(4 ATP sentezlenir - 2 ATP kullanılır) + </a:t>
            </a:r>
          </a:p>
          <a:p>
            <a:pPr>
              <a:buNone/>
            </a:pPr>
            <a:r>
              <a:rPr lang="tr-TR" dirty="0" smtClean="0"/>
              <a:t>    4/6 ATP sitoplazmik NADH+H+ oksidasyonu =</a:t>
            </a:r>
          </a:p>
          <a:p>
            <a:pPr>
              <a:buNone/>
            </a:pPr>
            <a:r>
              <a:rPr lang="tr-TR" dirty="0" smtClean="0"/>
              <a:t>   6/8 ATP kazanç</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250825" y="260350"/>
            <a:ext cx="8496300" cy="720725"/>
          </a:xfrm>
          <a:prstGeom prst="rect">
            <a:avLst/>
          </a:prstGeom>
          <a:noFill/>
          <a:ln w="9525" algn="ctr">
            <a:noFill/>
            <a:miter lim="800000"/>
            <a:headEnd/>
            <a:tailEnd/>
          </a:ln>
        </p:spPr>
        <p:txBody>
          <a:bodyPr/>
          <a:lstStyle/>
          <a:p>
            <a:pPr marL="342900" indent="-342900" algn="l" rtl="0">
              <a:spcBef>
                <a:spcPct val="20000"/>
              </a:spcBef>
            </a:pPr>
            <a:endParaRPr lang="en-US" sz="2000"/>
          </a:p>
        </p:txBody>
      </p:sp>
      <p:sp>
        <p:nvSpPr>
          <p:cNvPr id="25603" name="Rectangle 3"/>
          <p:cNvSpPr>
            <a:spLocks noChangeArrowheads="1"/>
          </p:cNvSpPr>
          <p:nvPr/>
        </p:nvSpPr>
        <p:spPr bwMode="auto">
          <a:xfrm>
            <a:off x="395288" y="1341438"/>
            <a:ext cx="8496300" cy="720725"/>
          </a:xfrm>
          <a:prstGeom prst="rect">
            <a:avLst/>
          </a:prstGeom>
          <a:noFill/>
          <a:ln w="9525" algn="ctr">
            <a:noFill/>
            <a:miter lim="800000"/>
            <a:headEnd/>
            <a:tailEnd/>
          </a:ln>
        </p:spPr>
        <p:txBody>
          <a:bodyPr/>
          <a:lstStyle/>
          <a:p>
            <a:pPr marL="342900" indent="-342900" algn="l" rtl="0">
              <a:spcBef>
                <a:spcPct val="20000"/>
              </a:spcBef>
            </a:pPr>
            <a:endParaRPr lang="en-US" sz="2000"/>
          </a:p>
        </p:txBody>
      </p:sp>
      <p:sp>
        <p:nvSpPr>
          <p:cNvPr id="25604" name="Rectangle 4"/>
          <p:cNvSpPr>
            <a:spLocks noChangeArrowheads="1"/>
          </p:cNvSpPr>
          <p:nvPr/>
        </p:nvSpPr>
        <p:spPr bwMode="auto">
          <a:xfrm>
            <a:off x="323850" y="188913"/>
            <a:ext cx="8496300" cy="1079500"/>
          </a:xfrm>
          <a:prstGeom prst="rect">
            <a:avLst/>
          </a:prstGeom>
          <a:noFill/>
          <a:ln w="9525" algn="ctr">
            <a:noFill/>
            <a:miter lim="800000"/>
            <a:headEnd/>
            <a:tailEnd/>
          </a:ln>
        </p:spPr>
        <p:txBody>
          <a:bodyPr/>
          <a:lstStyle/>
          <a:p>
            <a:pPr algn="ctr" rtl="0">
              <a:spcBef>
                <a:spcPct val="20000"/>
              </a:spcBef>
            </a:pPr>
            <a:r>
              <a:rPr lang="tr-TR" sz="3200" dirty="0" smtClean="0">
                <a:solidFill>
                  <a:srgbClr val="FF3300"/>
                </a:solidFill>
              </a:rPr>
              <a:t>Aerobik ve anaerobik glikoliz farkları</a:t>
            </a:r>
            <a:endParaRPr lang="en-US" sz="3200" dirty="0">
              <a:solidFill>
                <a:srgbClr val="FF3300"/>
              </a:solidFill>
            </a:endParaRPr>
          </a:p>
        </p:txBody>
      </p:sp>
      <p:graphicFrame>
        <p:nvGraphicFramePr>
          <p:cNvPr id="42130" name="Group 146"/>
          <p:cNvGraphicFramePr>
            <a:graphicFrameLocks noGrp="1"/>
          </p:cNvGraphicFramePr>
          <p:nvPr>
            <p:ph/>
          </p:nvPr>
        </p:nvGraphicFramePr>
        <p:xfrm>
          <a:off x="344490" y="1516061"/>
          <a:ext cx="7727973" cy="4270392"/>
        </p:xfrm>
        <a:graphic>
          <a:graphicData uri="http://schemas.openxmlformats.org/drawingml/2006/table">
            <a:tbl>
              <a:tblPr rtl="1"/>
              <a:tblGrid>
                <a:gridCol w="2519063"/>
                <a:gridCol w="2689847"/>
                <a:gridCol w="2519063"/>
              </a:tblGrid>
              <a:tr h="94011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3333FF"/>
                          </a:solidFill>
                          <a:effectLst/>
                          <a:latin typeface="Times New Roman" pitchFamily="18" charset="0"/>
                          <a:cs typeface="Times New Roman" pitchFamily="18" charset="0"/>
                        </a:rPr>
                        <a:t>Anaerobi</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k</a:t>
                      </a:r>
                      <a:endParaRPr kumimoji="0" lang="en-US" sz="2000" b="1" i="0" u="none" strike="noStrike" cap="none" normalizeH="0" baseline="0" dirty="0" smtClean="0">
                        <a:ln>
                          <a:noFill/>
                        </a:ln>
                        <a:solidFill>
                          <a:srgbClr val="3333FF"/>
                        </a:solidFill>
                        <a:effectLst/>
                        <a:latin typeface="Times New Roman" pitchFamily="18" charset="0"/>
                        <a:cs typeface="Times New Roman" pitchFamily="18"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solidFill>
                      <a:srgbClr val="CCCC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3333FF"/>
                          </a:solidFill>
                          <a:effectLst/>
                          <a:latin typeface="Times New Roman" pitchFamily="18" charset="0"/>
                          <a:cs typeface="Times New Roman" pitchFamily="18" charset="0"/>
                        </a:rPr>
                        <a:t>Aerobi</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k</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solidFill>
                      <a:srgbClr val="CCCC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solidFill>
                      <a:srgbClr val="CCCC00"/>
                    </a:solidFill>
                  </a:tcPr>
                </a:tc>
              </a:tr>
              <a:tr h="50790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La</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k</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tat</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P</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i</a:t>
                      </a:r>
                      <a:r>
                        <a:rPr kumimoji="0" lang="en-US" sz="2000" b="1" i="0" u="none" strike="noStrike" cap="none" normalizeH="0" baseline="0" dirty="0" err="1" smtClean="0">
                          <a:ln>
                            <a:noFill/>
                          </a:ln>
                          <a:solidFill>
                            <a:srgbClr val="3333FF"/>
                          </a:solidFill>
                          <a:effectLst/>
                          <a:latin typeface="Times New Roman" pitchFamily="18" charset="0"/>
                          <a:cs typeface="Times New Roman" pitchFamily="18" charset="0"/>
                        </a:rPr>
                        <a:t>ruvat</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1.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Son ürün</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r>
              <a:tr h="53110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3333FF"/>
                          </a:solidFill>
                          <a:effectLst/>
                          <a:latin typeface="Times New Roman" pitchFamily="18" charset="0"/>
                          <a:cs typeface="Times New Roman" pitchFamily="18" charset="0"/>
                        </a:rPr>
                        <a:t>2 ATP </a:t>
                      </a:r>
                      <a:endParaRPr kumimoji="0" lang="en-US" sz="2000" b="1" i="0" u="none" strike="noStrike" cap="none" normalizeH="0" baseline="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6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veya</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 8 ATP</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2 .</a:t>
                      </a:r>
                      <a:r>
                        <a:rPr kumimoji="0" lang="en-US" sz="2000" b="1" i="0" u="none" strike="noStrike" cap="none" normalizeH="0" baseline="0" dirty="0" err="1" smtClean="0">
                          <a:ln>
                            <a:noFill/>
                          </a:ln>
                          <a:solidFill>
                            <a:srgbClr val="3333FF"/>
                          </a:solidFill>
                          <a:effectLst/>
                          <a:latin typeface="Times New Roman" pitchFamily="18" charset="0"/>
                          <a:cs typeface="Times New Roman" pitchFamily="18" charset="0"/>
                        </a:rPr>
                        <a:t>ener</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ji</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r>
              <a:tr h="94011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La</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k</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tat</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 oluşumu ile</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3333FF"/>
                          </a:solidFill>
                          <a:effectLst/>
                          <a:latin typeface="Arial" charset="0"/>
                          <a:cs typeface="Arial" charset="0"/>
                        </a:rPr>
                        <a:t>Mitokondrilerde solunum zinciri ile</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3. NAD</a:t>
                      </a:r>
                      <a:r>
                        <a:rPr kumimoji="0" lang="en-US" sz="2000" b="1" i="0" u="none" strike="noStrike" cap="none" normalizeH="0" baseline="30000" dirty="0" smtClean="0">
                          <a:ln>
                            <a:noFill/>
                          </a:ln>
                          <a:solidFill>
                            <a:srgbClr val="3333FF"/>
                          </a:solidFill>
                          <a:effectLst/>
                          <a:latin typeface="Times New Roman" pitchFamily="18" charset="0"/>
                          <a:cs typeface="Times New Roman" pitchFamily="18" charset="0"/>
                        </a:rPr>
                        <a:t>+</a:t>
                      </a:r>
                      <a:r>
                        <a:rPr kumimoji="0" lang="tr-TR" sz="2000" b="1" i="0" u="none" strike="noStrike" cap="none" normalizeH="0" baseline="30000" dirty="0" smtClean="0">
                          <a:ln>
                            <a:noFill/>
                          </a:ln>
                          <a:solidFill>
                            <a:srgbClr val="3333FF"/>
                          </a:solidFill>
                          <a:effectLst/>
                          <a:latin typeface="Times New Roman" pitchFamily="18" charset="0"/>
                          <a:cs typeface="Times New Roman" pitchFamily="18" charset="0"/>
                        </a:rPr>
                        <a:t>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 rejenerasyonu</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r>
              <a:tr h="13511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rgbClr val="3333FF"/>
                          </a:solidFill>
                          <a:effectLst/>
                          <a:latin typeface="Arial" charset="0"/>
                          <a:cs typeface="Arial" charset="0"/>
                        </a:rPr>
                        <a:t>Laktat sitoplazmik bir substrat olduğu için kullanılmaz</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Kullanılır ve </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2  P</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i</a:t>
                      </a:r>
                      <a:r>
                        <a:rPr kumimoji="0" lang="en-US" sz="2000" b="1" i="0" u="none" strike="noStrike" cap="none" normalizeH="0" baseline="0" dirty="0" err="1" smtClean="0">
                          <a:ln>
                            <a:noFill/>
                          </a:ln>
                          <a:solidFill>
                            <a:srgbClr val="3333FF"/>
                          </a:solidFill>
                          <a:effectLst/>
                          <a:latin typeface="Times New Roman" pitchFamily="18" charset="0"/>
                          <a:cs typeface="Times New Roman" pitchFamily="18" charset="0"/>
                        </a:rPr>
                        <a:t>ruvat</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ın</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oksidasyonu ile </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30  ATP</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 sentezlenir</a:t>
                      </a:r>
                      <a:endParaRPr kumimoji="0" lang="en-US" sz="2000" b="1" i="0" u="none" strike="noStrike" cap="none" normalizeH="0" baseline="0" dirty="0" smtClean="0">
                        <a:ln>
                          <a:noFill/>
                        </a:ln>
                        <a:solidFill>
                          <a:srgbClr val="3333FF"/>
                        </a:solidFill>
                        <a:effectLst/>
                        <a:latin typeface="Arial" charset="0"/>
                        <a:cs typeface="Arial"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4.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Mitokondride </a:t>
                      </a:r>
                      <a:r>
                        <a:rPr kumimoji="0" lang="en-US" sz="2000" b="1" i="0" u="none" strike="noStrike" cap="none" normalizeH="0" baseline="0" dirty="0" smtClean="0">
                          <a:ln>
                            <a:noFill/>
                          </a:ln>
                          <a:solidFill>
                            <a:srgbClr val="3333FF"/>
                          </a:solidFill>
                          <a:effectLst/>
                          <a:latin typeface="Times New Roman" pitchFamily="18" charset="0"/>
                          <a:cs typeface="Times New Roman" pitchFamily="18" charset="0"/>
                        </a:rPr>
                        <a:t>TCA </a:t>
                      </a:r>
                      <a:r>
                        <a:rPr kumimoji="0" lang="tr-TR" sz="2000" b="1" i="0" u="none" strike="noStrike" cap="none" normalizeH="0" baseline="0" dirty="0" smtClean="0">
                          <a:ln>
                            <a:noFill/>
                          </a:ln>
                          <a:solidFill>
                            <a:srgbClr val="3333FF"/>
                          </a:solidFill>
                          <a:effectLst/>
                          <a:latin typeface="Times New Roman" pitchFamily="18" charset="0"/>
                          <a:cs typeface="Times New Roman" pitchFamily="18" charset="0"/>
                        </a:rPr>
                        <a:t> kullanımı</a:t>
                      </a:r>
                      <a:endParaRPr kumimoji="0" lang="en-US" sz="2000" b="1" i="0" u="none" strike="noStrike" cap="none" normalizeH="0" baseline="0" dirty="0" smtClean="0">
                        <a:ln>
                          <a:noFill/>
                        </a:ln>
                        <a:solidFill>
                          <a:srgbClr val="3333FF"/>
                        </a:solidFill>
                        <a:effectLst/>
                        <a:latin typeface="Times New Roman" pitchFamily="18" charset="0"/>
                        <a:cs typeface="Times New Roman" pitchFamily="18" charset="0"/>
                      </a:endParaRPr>
                    </a:p>
                  </a:txBody>
                  <a:tcPr horzOverflow="overflow">
                    <a:lnL w="38100" cap="flat" cmpd="sng" algn="ctr">
                      <a:solidFill>
                        <a:srgbClr val="FF3300"/>
                      </a:solidFill>
                      <a:prstDash val="solid"/>
                      <a:round/>
                      <a:headEnd type="none" w="med" len="med"/>
                      <a:tailEnd type="none" w="med" len="med"/>
                    </a:lnL>
                    <a:lnR w="38100" cap="flat" cmpd="sng" algn="ctr">
                      <a:solidFill>
                        <a:srgbClr val="FF3300"/>
                      </a:solidFill>
                      <a:prstDash val="solid"/>
                      <a:round/>
                      <a:headEnd type="none" w="med" len="med"/>
                      <a:tailEnd type="none" w="med" len="med"/>
                    </a:lnR>
                    <a:lnT w="38100" cap="flat" cmpd="sng" algn="ctr">
                      <a:solidFill>
                        <a:srgbClr val="FF3300"/>
                      </a:solidFill>
                      <a:prstDash val="solid"/>
                      <a:round/>
                      <a:headEnd type="none" w="med" len="med"/>
                      <a:tailEnd type="none" w="med" len="med"/>
                    </a:lnT>
                    <a:lnB w="38100" cap="flat" cmpd="sng" algn="ctr">
                      <a:solidFill>
                        <a:srgbClr val="FF33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44"/>
          </a:xfrm>
        </p:spPr>
        <p:txBody>
          <a:bodyPr/>
          <a:lstStyle/>
          <a:p>
            <a:pPr algn="ctr"/>
            <a:r>
              <a:rPr lang="tr-TR" dirty="0" err="1" smtClean="0"/>
              <a:t>Cori</a:t>
            </a:r>
            <a:r>
              <a:rPr lang="tr-TR" dirty="0" smtClean="0"/>
              <a:t> Döngüsü</a:t>
            </a:r>
            <a:endParaRPr lang="tr-TR" dirty="0"/>
          </a:p>
        </p:txBody>
      </p:sp>
      <p:sp>
        <p:nvSpPr>
          <p:cNvPr id="3" name="İçerik Yer Tutucusu 2"/>
          <p:cNvSpPr>
            <a:spLocks noGrp="1"/>
          </p:cNvSpPr>
          <p:nvPr>
            <p:ph idx="1"/>
          </p:nvPr>
        </p:nvSpPr>
        <p:spPr/>
        <p:txBody>
          <a:bodyPr/>
          <a:lstStyle/>
          <a:p>
            <a:r>
              <a:rPr lang="tr-TR" dirty="0"/>
              <a:t>Glikojenin kaslarda yıkımı sonucu oluşan laktik asit, karaciğere taşınarak tekrar glikojene </a:t>
            </a:r>
            <a:r>
              <a:rPr lang="tr-TR" dirty="0" err="1"/>
              <a:t>cevrilir</a:t>
            </a:r>
            <a:r>
              <a:rPr lang="tr-TR" dirty="0"/>
              <a:t>.</a:t>
            </a:r>
          </a:p>
          <a:p>
            <a:endParaRPr lang="tr-TR" dirty="0"/>
          </a:p>
          <a:p>
            <a:r>
              <a:rPr lang="tr-TR" dirty="0"/>
              <a:t>Karaciğer glikojeninden kan </a:t>
            </a:r>
            <a:r>
              <a:rPr lang="tr-TR" dirty="0" err="1"/>
              <a:t>glukozuna</a:t>
            </a:r>
            <a:r>
              <a:rPr lang="tr-TR" dirty="0" err="1">
                <a:sym typeface="Wingdings" pitchFamily="2" charset="2"/>
              </a:rPr>
              <a:t>kas</a:t>
            </a:r>
            <a:r>
              <a:rPr lang="tr-TR" dirty="0">
                <a:sym typeface="Wingdings" pitchFamily="2" charset="2"/>
              </a:rPr>
              <a:t> </a:t>
            </a:r>
            <a:r>
              <a:rPr lang="tr-TR" dirty="0" err="1">
                <a:sym typeface="Wingdings" pitchFamily="2" charset="2"/>
              </a:rPr>
              <a:t>glikojeninelaktik</a:t>
            </a:r>
            <a:r>
              <a:rPr lang="tr-TR" dirty="0">
                <a:sym typeface="Wingdings" pitchFamily="2" charset="2"/>
              </a:rPr>
              <a:t> </a:t>
            </a:r>
            <a:r>
              <a:rPr lang="tr-TR" dirty="0" err="1">
                <a:sym typeface="Wingdings" pitchFamily="2" charset="2"/>
              </a:rPr>
              <a:t>asite</a:t>
            </a:r>
            <a:r>
              <a:rPr lang="tr-TR" dirty="0">
                <a:sym typeface="Wingdings" pitchFamily="2" charset="2"/>
              </a:rPr>
              <a:t> ve buradan tekrar karaciğer glikojenine olan dönüşümlere “</a:t>
            </a:r>
            <a:r>
              <a:rPr lang="tr-TR" dirty="0" err="1">
                <a:sym typeface="Wingdings" pitchFamily="2" charset="2"/>
              </a:rPr>
              <a:t>cori</a:t>
            </a:r>
            <a:r>
              <a:rPr lang="tr-TR" dirty="0">
                <a:sym typeface="Wingdings" pitchFamily="2" charset="2"/>
              </a:rPr>
              <a:t> </a:t>
            </a:r>
            <a:r>
              <a:rPr lang="tr-TR" dirty="0" err="1">
                <a:sym typeface="Wingdings" pitchFamily="2" charset="2"/>
              </a:rPr>
              <a:t>siklusu</a:t>
            </a:r>
            <a:r>
              <a:rPr lang="tr-TR" dirty="0">
                <a:sym typeface="Wingdings" pitchFamily="2" charset="2"/>
              </a:rPr>
              <a:t>” denir.</a:t>
            </a:r>
            <a:endParaRPr lang="tr-TR"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4382"/>
          </a:xfrm>
        </p:spPr>
        <p:txBody>
          <a:bodyPr>
            <a:normAutofit fontScale="90000"/>
          </a:bodyPr>
          <a:lstStyle/>
          <a:p>
            <a:r>
              <a:rPr lang="tr-TR" dirty="0" smtClean="0"/>
              <a:t>KarbonhidratlarIn sindirimi</a:t>
            </a:r>
            <a:br>
              <a:rPr lang="tr-TR" dirty="0" smtClean="0"/>
            </a:br>
            <a:endParaRPr lang="tr-TR" dirty="0"/>
          </a:p>
        </p:txBody>
      </p:sp>
      <p:sp>
        <p:nvSpPr>
          <p:cNvPr id="3" name="Content Placeholder 2"/>
          <p:cNvSpPr>
            <a:spLocks noGrp="1"/>
          </p:cNvSpPr>
          <p:nvPr>
            <p:ph idx="1"/>
          </p:nvPr>
        </p:nvSpPr>
        <p:spPr>
          <a:xfrm>
            <a:off x="214282" y="1071546"/>
            <a:ext cx="7786742" cy="5384190"/>
          </a:xfrm>
        </p:spPr>
        <p:txBody>
          <a:bodyPr>
            <a:normAutofit/>
          </a:bodyPr>
          <a:lstStyle/>
          <a:p>
            <a:r>
              <a:rPr lang="tr-TR" dirty="0" smtClean="0"/>
              <a:t>Karbonhidratların sindirimi enzimler ile olur, </a:t>
            </a:r>
          </a:p>
          <a:p>
            <a:r>
              <a:rPr lang="tr-TR" dirty="0" smtClean="0"/>
              <a:t>Enzimler, karbonhidratlardaki </a:t>
            </a:r>
            <a:r>
              <a:rPr lang="el-GR" dirty="0" smtClean="0"/>
              <a:t>α</a:t>
            </a:r>
            <a:r>
              <a:rPr lang="tr-TR" dirty="0" smtClean="0"/>
              <a:t> ve β-glikozidik bağlara ve </a:t>
            </a:r>
          </a:p>
          <a:p>
            <a:pPr>
              <a:buNone/>
            </a:pPr>
            <a:r>
              <a:rPr lang="tr-TR" dirty="0" smtClean="0"/>
              <a:t>    şeker sayısına özeldirler.</a:t>
            </a:r>
          </a:p>
          <a:p>
            <a:r>
              <a:rPr lang="tr-TR" dirty="0" smtClean="0"/>
              <a:t>Nişasta ve glikojen </a:t>
            </a:r>
            <a:r>
              <a:rPr lang="tr-TR" b="1" i="1" dirty="0" smtClean="0"/>
              <a:t>tükürükteki α-amilaz </a:t>
            </a:r>
            <a:r>
              <a:rPr lang="tr-TR" dirty="0" smtClean="0"/>
              <a:t>etkisiyle ağızda enzimatik olarak parçalanmayabaşlar. </a:t>
            </a:r>
          </a:p>
          <a:p>
            <a:r>
              <a:rPr lang="tr-TR" b="1" dirty="0" smtClean="0"/>
              <a:t>Kedi, köpek, kuşlar ve atlarda tükürük </a:t>
            </a:r>
            <a:r>
              <a:rPr lang="tr-TR" b="1" i="1" dirty="0" smtClean="0"/>
              <a:t>α-amilaz yoktur </a:t>
            </a:r>
            <a:endParaRPr lang="tr-TR" b="1" dirty="0" smtClean="0"/>
          </a:p>
          <a:p>
            <a:r>
              <a:rPr lang="tr-TR" b="1" i="1" dirty="0" smtClean="0"/>
              <a:t>tükürük α-amilazı, α</a:t>
            </a:r>
            <a:r>
              <a:rPr lang="tr-TR" dirty="0" smtClean="0"/>
              <a:t>(1-&gt;4) glikozid bağlarını rastgele parçalayarak küçük moleküllü dekstrinler oluşur.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Midenin asit pH’ında karbonhidrat sindirimi durur. </a:t>
            </a:r>
          </a:p>
          <a:p>
            <a:pPr>
              <a:buNone/>
            </a:pPr>
            <a:endParaRPr lang="tr-TR" dirty="0" smtClean="0"/>
          </a:p>
          <a:p>
            <a:r>
              <a:rPr lang="tr-TR" dirty="0" smtClean="0"/>
              <a:t>duodenuma geçildiğinde,  bikarbonat (HCO3</a:t>
            </a:r>
            <a:r>
              <a:rPr lang="tr-TR" baseline="30000" dirty="0" smtClean="0"/>
              <a:t>-</a:t>
            </a:r>
            <a:r>
              <a:rPr lang="tr-TR" dirty="0" smtClean="0"/>
              <a:t>) ve pankreas </a:t>
            </a:r>
            <a:r>
              <a:rPr lang="el-GR" dirty="0" smtClean="0"/>
              <a:t>α</a:t>
            </a:r>
            <a:r>
              <a:rPr lang="tr-TR" dirty="0" smtClean="0"/>
              <a:t>-amilazı içeren pankreas özsuyunun etkisi ile devam eder.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7239000" cy="320040"/>
          </a:xfrm>
        </p:spPr>
        <p:txBody>
          <a:bodyPr>
            <a:normAutofit fontScale="90000"/>
          </a:bodyPr>
          <a:lstStyle/>
          <a:p>
            <a:endParaRPr lang="tr-TR" dirty="0"/>
          </a:p>
        </p:txBody>
      </p:sp>
      <p:sp>
        <p:nvSpPr>
          <p:cNvPr id="3" name="Content Placeholder 2"/>
          <p:cNvSpPr>
            <a:spLocks noGrp="1"/>
          </p:cNvSpPr>
          <p:nvPr>
            <p:ph idx="1"/>
          </p:nvPr>
        </p:nvSpPr>
        <p:spPr>
          <a:xfrm>
            <a:off x="457200" y="214290"/>
            <a:ext cx="7239000" cy="6241446"/>
          </a:xfrm>
        </p:spPr>
        <p:txBody>
          <a:bodyPr>
            <a:normAutofit/>
          </a:bodyPr>
          <a:lstStyle/>
          <a:p>
            <a:endParaRPr lang="tr-TR" b="1" i="1" dirty="0" smtClean="0"/>
          </a:p>
          <a:p>
            <a:endParaRPr lang="tr-TR" b="1" i="1" dirty="0" smtClean="0"/>
          </a:p>
          <a:p>
            <a:r>
              <a:rPr lang="tr-TR" b="1" i="1" dirty="0" smtClean="0"/>
              <a:t>Pankreas α-amilazı </a:t>
            </a:r>
            <a:r>
              <a:rPr lang="tr-TR" dirty="0" smtClean="0"/>
              <a:t>da polisakkaritlerdeki </a:t>
            </a:r>
            <a:r>
              <a:rPr lang="el-GR" dirty="0" smtClean="0"/>
              <a:t>α</a:t>
            </a:r>
            <a:r>
              <a:rPr lang="tr-TR" dirty="0" smtClean="0"/>
              <a:t>(1-&gt;4) glikozid bağlarını hidrolize eder ve </a:t>
            </a:r>
          </a:p>
          <a:p>
            <a:pPr>
              <a:buNone/>
            </a:pPr>
            <a:r>
              <a:rPr lang="tr-TR" dirty="0" smtClean="0"/>
              <a:t> </a:t>
            </a:r>
          </a:p>
          <a:p>
            <a:r>
              <a:rPr lang="tr-TR" dirty="0" smtClean="0"/>
              <a:t>maltoz, izomaltoz ve 3-8 glukozil kalıntısı içeren limit dekstrinler oluşur. </a:t>
            </a:r>
          </a:p>
          <a:p>
            <a:pPr>
              <a:buNone/>
            </a:pPr>
            <a:endParaRPr lang="tr-TR" dirty="0" smtClean="0"/>
          </a:p>
          <a:p>
            <a:r>
              <a:rPr lang="tr-TR" dirty="0" smtClean="0"/>
              <a:t>Limit dekstrinlerdeki </a:t>
            </a:r>
            <a:r>
              <a:rPr lang="el-GR" dirty="0" smtClean="0"/>
              <a:t>α</a:t>
            </a:r>
            <a:r>
              <a:rPr lang="tr-TR" dirty="0" smtClean="0"/>
              <a:t>(1-&gt;6) glikozid bağlar, ince bağırsak epitel hücrelerinin salgısı olan  </a:t>
            </a:r>
            <a:r>
              <a:rPr lang="tr-TR" b="1" i="1" dirty="0" smtClean="0"/>
              <a:t>ince ba</a:t>
            </a:r>
            <a:r>
              <a:rPr lang="tr-TR" dirty="0" smtClean="0"/>
              <a:t>ğ</a:t>
            </a:r>
            <a:r>
              <a:rPr lang="tr-TR" b="1" i="1" dirty="0" smtClean="0"/>
              <a:t>ırsak 1,6-glikozidazı ile hidroliz  olur.</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7242048" cy="45719"/>
          </a:xfrm>
        </p:spPr>
        <p:txBody>
          <a:bodyPr>
            <a:normAutofit fontScale="90000"/>
          </a:bodyPr>
          <a:lstStyle/>
          <a:p>
            <a:endParaRPr lang="tr-TR" dirty="0"/>
          </a:p>
        </p:txBody>
      </p:sp>
      <p:sp>
        <p:nvSpPr>
          <p:cNvPr id="3" name="Content Placeholder 2"/>
          <p:cNvSpPr>
            <a:spLocks noGrp="1"/>
          </p:cNvSpPr>
          <p:nvPr>
            <p:ph sz="half" idx="1"/>
          </p:nvPr>
        </p:nvSpPr>
        <p:spPr>
          <a:xfrm>
            <a:off x="0" y="285728"/>
            <a:ext cx="7572396" cy="2071702"/>
          </a:xfrm>
        </p:spPr>
        <p:txBody>
          <a:bodyPr>
            <a:normAutofit fontScale="85000" lnSpcReduction="10000"/>
          </a:bodyPr>
          <a:lstStyle/>
          <a:p>
            <a:r>
              <a:rPr lang="tr-TR" b="1" i="1" dirty="0" smtClean="0"/>
              <a:t>Tükürük α-amilazı, pankreas α-amilazı </a:t>
            </a:r>
            <a:r>
              <a:rPr lang="tr-TR" dirty="0" smtClean="0"/>
              <a:t>ve </a:t>
            </a:r>
            <a:r>
              <a:rPr lang="tr-TR" b="1" i="1" dirty="0" smtClean="0"/>
              <a:t>ince ba</a:t>
            </a:r>
            <a:r>
              <a:rPr lang="tr-TR" dirty="0" smtClean="0"/>
              <a:t>ğ</a:t>
            </a:r>
            <a:r>
              <a:rPr lang="tr-TR" b="1" i="1" dirty="0" smtClean="0"/>
              <a:t>ırsak 1,6-glikozidazı </a:t>
            </a:r>
            <a:r>
              <a:rPr lang="tr-TR" dirty="0" smtClean="0"/>
              <a:t>etkisiyle gerçekleşen karbonhidrat sindirimi sonunda ince bağırsak lümeni içinde maltoz, izomaltoz,laktoz ve sakkaroz disakkaritleri ile glukoz, fruktoz ve galaktoz gibi monosakkaritler bulunur.</a:t>
            </a:r>
          </a:p>
          <a:p>
            <a:endParaRPr lang="tr-TR" dirty="0"/>
          </a:p>
        </p:txBody>
      </p:sp>
      <p:sp>
        <p:nvSpPr>
          <p:cNvPr id="4" name="Content Placeholder 3"/>
          <p:cNvSpPr>
            <a:spLocks noGrp="1"/>
          </p:cNvSpPr>
          <p:nvPr>
            <p:ph sz="half" idx="2"/>
          </p:nvPr>
        </p:nvSpPr>
        <p:spPr>
          <a:xfrm>
            <a:off x="214282" y="2500306"/>
            <a:ext cx="7484966" cy="3625857"/>
          </a:xfrm>
        </p:spPr>
        <p:txBody>
          <a:bodyPr>
            <a:normAutofit fontScale="85000" lnSpcReduction="10000"/>
          </a:bodyPr>
          <a:lstStyle/>
          <a:p>
            <a:r>
              <a:rPr lang="tr-TR" dirty="0" smtClean="0"/>
              <a:t>Disakkaritler, ince bağırsak epitel hücresi zarında yerleşik uygun </a:t>
            </a:r>
            <a:r>
              <a:rPr lang="tr-TR" b="1" i="1" dirty="0" smtClean="0"/>
              <a:t>disakkaridazlar </a:t>
            </a:r>
            <a:r>
              <a:rPr lang="tr-TR" dirty="0" smtClean="0"/>
              <a:t>tarafından tutulurlar; geçiş sırasında hidrolizlenerek monosakkaritlere ayrılırlar ve böylece oluşan monosakkaritler ince bağırsak epitel hücresi içine ve oradan kana geçerler:</a:t>
            </a:r>
          </a:p>
          <a:p>
            <a:r>
              <a:rPr lang="tr-TR" b="1" i="1" dirty="0" smtClean="0"/>
              <a:t>Maltaz, izomaltaz, sakkaraz </a:t>
            </a:r>
            <a:r>
              <a:rPr lang="tr-TR" dirty="0" smtClean="0"/>
              <a:t>ve </a:t>
            </a:r>
            <a:r>
              <a:rPr lang="tr-TR" b="1" i="1" dirty="0" smtClean="0"/>
              <a:t>laktaz, </a:t>
            </a:r>
            <a:r>
              <a:rPr lang="tr-TR" dirty="0" smtClean="0"/>
              <a:t>ince bağırsak epitel hücrelerinin fırçamsı kenarında</a:t>
            </a:r>
          </a:p>
          <a:p>
            <a:pPr>
              <a:buNone/>
            </a:pPr>
            <a:r>
              <a:rPr lang="tr-TR" dirty="0" smtClean="0"/>
              <a:t>   yerleşmişlerdir.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242048" cy="571504"/>
          </a:xfrm>
        </p:spPr>
        <p:txBody>
          <a:bodyPr>
            <a:normAutofit fontScale="90000"/>
          </a:bodyPr>
          <a:lstStyle/>
          <a:p>
            <a:pPr algn="ctr"/>
            <a:r>
              <a:rPr lang="tr-TR" dirty="0" smtClean="0"/>
              <a:t>Laktoz intolerans</a:t>
            </a:r>
            <a:endParaRPr lang="tr-TR" dirty="0"/>
          </a:p>
        </p:txBody>
      </p:sp>
      <p:sp>
        <p:nvSpPr>
          <p:cNvPr id="3" name="Content Placeholder 2"/>
          <p:cNvSpPr>
            <a:spLocks noGrp="1"/>
          </p:cNvSpPr>
          <p:nvPr>
            <p:ph sz="half" idx="1"/>
          </p:nvPr>
        </p:nvSpPr>
        <p:spPr>
          <a:xfrm>
            <a:off x="457200" y="1184256"/>
            <a:ext cx="7067128" cy="5357850"/>
          </a:xfrm>
        </p:spPr>
        <p:txBody>
          <a:bodyPr>
            <a:normAutofit fontScale="55000" lnSpcReduction="20000"/>
          </a:bodyPr>
          <a:lstStyle/>
          <a:p>
            <a:r>
              <a:rPr lang="tr-TR" sz="3600" b="1" i="1" dirty="0" smtClean="0"/>
              <a:t>Laktaz (β-glikozidaz kompleksi), </a:t>
            </a:r>
            <a:r>
              <a:rPr lang="tr-TR" sz="3600" dirty="0" smtClean="0"/>
              <a:t>laktozun yapısında bulunan galaktoz ve glukoz arasındaki </a:t>
            </a:r>
            <a:r>
              <a:rPr lang="el-GR" sz="3600" dirty="0" smtClean="0"/>
              <a:t>β</a:t>
            </a:r>
            <a:r>
              <a:rPr lang="tr-TR" sz="3600" dirty="0" smtClean="0"/>
              <a:t>-1,4-glikozid bağını hidrolizler</a:t>
            </a:r>
          </a:p>
          <a:p>
            <a:r>
              <a:rPr lang="tr-TR" sz="3600" b="1" i="1" dirty="0" smtClean="0"/>
              <a:t>Laktaz, </a:t>
            </a:r>
            <a:r>
              <a:rPr lang="tr-TR" sz="3600" dirty="0" smtClean="0"/>
              <a:t>sağlıklı kişilerde yoğun olarak jejunumda bulunur. Doğumdan sonra 27-32.haftalarda artar ve 5-7 yaşa kadar bu yükseklikte kalır; bundan sonra erişkindeki düzeye düşer.</a:t>
            </a:r>
          </a:p>
          <a:p>
            <a:r>
              <a:rPr lang="tr-TR" sz="3600" dirty="0" smtClean="0"/>
              <a:t>Akdeniz ülkelerinde, Asya ve Afrika’da toplumun en az %65’inde </a:t>
            </a:r>
            <a:r>
              <a:rPr lang="tr-TR" sz="3600" b="1" dirty="0" smtClean="0"/>
              <a:t>primer laktaz noksanlı</a:t>
            </a:r>
            <a:r>
              <a:rPr lang="tr-TR" sz="3600" dirty="0" smtClean="0"/>
              <a:t>ğ</a:t>
            </a:r>
            <a:r>
              <a:rPr lang="tr-TR" sz="3600" b="1" dirty="0" smtClean="0"/>
              <a:t>ı</a:t>
            </a:r>
            <a:r>
              <a:rPr lang="tr-TR" sz="3600" dirty="0" smtClean="0"/>
              <a:t>na rastlanmaktadır;</a:t>
            </a:r>
          </a:p>
          <a:p>
            <a:r>
              <a:rPr lang="tr-TR" sz="3600" dirty="0" smtClean="0"/>
              <a:t> ince bağırsak epitel hücrelerinde hasar oluşturan hastalıklarda da </a:t>
            </a:r>
            <a:r>
              <a:rPr lang="tr-TR" sz="3600" b="1" dirty="0" smtClean="0"/>
              <a:t>sekonder laktaz noksanlı</a:t>
            </a:r>
            <a:r>
              <a:rPr lang="tr-TR" sz="3600" dirty="0" smtClean="0"/>
              <a:t>ğ</a:t>
            </a:r>
            <a:r>
              <a:rPr lang="tr-TR" sz="3600" b="1" dirty="0" smtClean="0"/>
              <a:t>ı </a:t>
            </a:r>
            <a:r>
              <a:rPr lang="tr-TR" sz="3600" dirty="0" smtClean="0"/>
              <a:t>ortaya çıkar. </a:t>
            </a:r>
          </a:p>
          <a:p>
            <a:r>
              <a:rPr lang="tr-TR" sz="3600" dirty="0" smtClean="0"/>
              <a:t>sindirilmeyen laktozdan, bağırsak bakterilerinin etkisiyle CO2, H2, metan gibi çeşitli gazlar ve asetat, propiyonat, butirat gibi kısa zincirli yağ asitleri meydana gelir; </a:t>
            </a:r>
          </a:p>
          <a:p>
            <a:r>
              <a:rPr lang="tr-TR" sz="3600" dirty="0" smtClean="0"/>
              <a:t>süt içtikten veya sütlü besinleri yedikten yaklaşık 30 dakika sonra karında ağrı, şişkinlik ve ishal ortaya çıkar; çocuklarda kilo kaybı görülür.</a:t>
            </a:r>
          </a:p>
          <a:p>
            <a:endParaRPr lang="tr-TR" dirty="0"/>
          </a:p>
        </p:txBody>
      </p:sp>
      <p:sp>
        <p:nvSpPr>
          <p:cNvPr id="4" name="İçerik Yer Tutucusu 3"/>
          <p:cNvSpPr>
            <a:spLocks noGrp="1"/>
          </p:cNvSpPr>
          <p:nvPr>
            <p:ph sz="half" idx="2"/>
          </p:nvPr>
        </p:nvSpPr>
        <p:spPr>
          <a:xfrm>
            <a:off x="4788024" y="6093296"/>
            <a:ext cx="2304256" cy="277491"/>
          </a:xfrm>
        </p:spPr>
        <p:txBody>
          <a:bodyPr>
            <a:normAutofit fontScale="55000" lnSpcReduction="20000"/>
          </a:bodyPr>
          <a:lstStyle/>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Selülozun sindirimi</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Selüloz, </a:t>
            </a:r>
            <a:r>
              <a:rPr lang="el-GR" dirty="0" smtClean="0"/>
              <a:t>β</a:t>
            </a:r>
            <a:r>
              <a:rPr lang="tr-TR" dirty="0" smtClean="0"/>
              <a:t>-1,4-glikozid bağı içerdiğinden ve bu bağı parçalayacak enzim gastrointestinal kanalda bulunmadığından insanlarda (tek midelilerde) sindirilmez. </a:t>
            </a:r>
          </a:p>
          <a:p>
            <a:r>
              <a:rPr lang="tr-TR" i="1" dirty="0" smtClean="0"/>
              <a:t>Diyet içerisinde bulunan selüloz, ksilan ve pektin gibi bitkisel karbonhidratlar, sindirilmeden feçesin hacmini artırarak ba</a:t>
            </a:r>
            <a:r>
              <a:rPr lang="tr-TR" dirty="0" smtClean="0"/>
              <a:t>ğ</a:t>
            </a:r>
            <a:r>
              <a:rPr lang="tr-TR" i="1" dirty="0" smtClean="0"/>
              <a:t>ırsakların düzenli çalı</a:t>
            </a:r>
            <a:r>
              <a:rPr lang="tr-TR" dirty="0" smtClean="0"/>
              <a:t>s</a:t>
            </a:r>
            <a:r>
              <a:rPr lang="tr-TR" i="1" dirty="0" smtClean="0"/>
              <a:t>masını sa</a:t>
            </a:r>
            <a:r>
              <a:rPr lang="tr-TR" dirty="0" smtClean="0"/>
              <a:t>ğ</a:t>
            </a:r>
            <a:r>
              <a:rPr lang="tr-TR" i="1" dirty="0" smtClean="0"/>
              <a:t>larlar. </a:t>
            </a:r>
            <a:endParaRPr lang="tr-TR" dirty="0" smtClean="0"/>
          </a:p>
          <a:p>
            <a:r>
              <a:rPr lang="tr-TR" dirty="0" smtClean="0"/>
              <a:t>Selüloz, ruminantların rumeninde simbiyoz şekilde yaşayan çeşitli bakterilerin kompleks etkisi ve bir kısım protozooların etkisiyle üç aşamada glukoza parçalanır; </a:t>
            </a:r>
          </a:p>
          <a:p>
            <a:r>
              <a:rPr lang="tr-TR" dirty="0" smtClean="0"/>
              <a:t>Oluşan glukoz uçucu yağ asitlerine dönüştürülerek emilir; </a:t>
            </a:r>
          </a:p>
          <a:p>
            <a:r>
              <a:rPr lang="tr-TR" dirty="0" smtClean="0"/>
              <a:t>bu nedenle ruminantlarda sindirilebilir karbonhidratların alınmasından sonra kan şekeri yükselmez.</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08630"/>
          </a:xfrm>
        </p:spPr>
        <p:txBody>
          <a:bodyPr/>
          <a:lstStyle/>
          <a:p>
            <a:pPr algn="ctr"/>
            <a:r>
              <a:rPr lang="tr-TR" dirty="0" smtClean="0"/>
              <a:t>EMİLİM</a:t>
            </a:r>
            <a:endParaRPr lang="tr-TR" dirty="0"/>
          </a:p>
        </p:txBody>
      </p:sp>
      <p:sp>
        <p:nvSpPr>
          <p:cNvPr id="3" name="Content Placeholder 2"/>
          <p:cNvSpPr>
            <a:spLocks noGrp="1"/>
          </p:cNvSpPr>
          <p:nvPr>
            <p:ph idx="1"/>
          </p:nvPr>
        </p:nvSpPr>
        <p:spPr>
          <a:xfrm>
            <a:off x="457200" y="1000108"/>
            <a:ext cx="7239000" cy="5455628"/>
          </a:xfrm>
        </p:spPr>
        <p:txBody>
          <a:bodyPr>
            <a:normAutofit fontScale="70000" lnSpcReduction="20000"/>
          </a:bodyPr>
          <a:lstStyle/>
          <a:p>
            <a:r>
              <a:rPr lang="tr-TR" dirty="0" smtClean="0"/>
              <a:t>İnce bağırsak lümeni içindeki glukoz ve galaktoz aktif transportla, </a:t>
            </a:r>
          </a:p>
          <a:p>
            <a:r>
              <a:rPr lang="tr-TR" dirty="0" smtClean="0"/>
              <a:t>fruktoz ise kolaylaştırılmış diffüzyonla ince bağırsak epitel hücresi içine alınırlar ve oradan kana geçerler.</a:t>
            </a:r>
          </a:p>
          <a:p>
            <a:r>
              <a:rPr lang="tr-TR" i="1" dirty="0" smtClean="0"/>
              <a:t>Glukozun ince ba</a:t>
            </a:r>
            <a:r>
              <a:rPr lang="tr-TR" dirty="0" smtClean="0"/>
              <a:t>ğ</a:t>
            </a:r>
            <a:r>
              <a:rPr lang="tr-TR" i="1" dirty="0" smtClean="0"/>
              <a:t>ırsak lümeni içinden ince ba</a:t>
            </a:r>
            <a:r>
              <a:rPr lang="tr-TR" dirty="0" smtClean="0"/>
              <a:t>ğ</a:t>
            </a:r>
            <a:r>
              <a:rPr lang="tr-TR" i="1" dirty="0" smtClean="0"/>
              <a:t>ırsak epitel hücresi içine geçi</a:t>
            </a:r>
            <a:r>
              <a:rPr lang="tr-TR" dirty="0" smtClean="0"/>
              <a:t>s</a:t>
            </a:r>
            <a:r>
              <a:rPr lang="tr-TR" i="1" dirty="0" smtClean="0"/>
              <a:t>i, Na-ba</a:t>
            </a:r>
            <a:r>
              <a:rPr lang="tr-TR" dirty="0" smtClean="0"/>
              <a:t>ğ</a:t>
            </a:r>
            <a:r>
              <a:rPr lang="tr-TR" i="1" dirty="0" smtClean="0"/>
              <a:t>ımlı transport sistemiyle olur. </a:t>
            </a:r>
          </a:p>
          <a:p>
            <a:r>
              <a:rPr lang="tr-TR" i="1" dirty="0" smtClean="0"/>
              <a:t>simport türden bir geçi</a:t>
            </a:r>
            <a:r>
              <a:rPr lang="tr-TR" dirty="0" smtClean="0"/>
              <a:t>ş</a:t>
            </a:r>
            <a:r>
              <a:rPr lang="tr-TR" i="1" dirty="0" smtClean="0"/>
              <a:t>tir.</a:t>
            </a:r>
            <a:endParaRPr lang="tr-TR" dirty="0" smtClean="0"/>
          </a:p>
          <a:p>
            <a:r>
              <a:rPr lang="tr-TR" i="1" dirty="0" smtClean="0"/>
              <a:t>Büyük ço</a:t>
            </a:r>
            <a:r>
              <a:rPr lang="tr-TR" dirty="0" smtClean="0"/>
              <a:t>ğ</a:t>
            </a:r>
            <a:r>
              <a:rPr lang="tr-TR" i="1" dirty="0" smtClean="0"/>
              <a:t>unlukla pankreas sıvısı içeri</a:t>
            </a:r>
            <a:r>
              <a:rPr lang="tr-TR" dirty="0" smtClean="0"/>
              <a:t>ğ</a:t>
            </a:r>
            <a:r>
              <a:rPr lang="tr-TR" i="1" dirty="0" smtClean="0"/>
              <a:t>inde ba</a:t>
            </a:r>
            <a:r>
              <a:rPr lang="tr-TR" dirty="0" smtClean="0"/>
              <a:t>ğ</a:t>
            </a:r>
            <a:r>
              <a:rPr lang="tr-TR" i="1" dirty="0" smtClean="0"/>
              <a:t>ırsak lümenine gelen Na+, epitel hücre membranında translokatör denen ta</a:t>
            </a:r>
            <a:r>
              <a:rPr lang="tr-TR" dirty="0" smtClean="0"/>
              <a:t>ş</a:t>
            </a:r>
            <a:r>
              <a:rPr lang="tr-TR" i="1" dirty="0" smtClean="0"/>
              <a:t>ıyıcı proteine ba</a:t>
            </a:r>
            <a:r>
              <a:rPr lang="tr-TR" dirty="0" smtClean="0"/>
              <a:t>ğ</a:t>
            </a:r>
            <a:r>
              <a:rPr lang="tr-TR" i="1" dirty="0" smtClean="0"/>
              <a:t>lanır; daha sonra besinlerden gelen ve ince ba</a:t>
            </a:r>
            <a:r>
              <a:rPr lang="tr-TR" dirty="0" smtClean="0"/>
              <a:t>ğ</a:t>
            </a:r>
            <a:r>
              <a:rPr lang="tr-TR" i="1" dirty="0" smtClean="0"/>
              <a:t>ırsak lümeninde bulunan glukoz da ta</a:t>
            </a:r>
            <a:r>
              <a:rPr lang="tr-TR" dirty="0" smtClean="0"/>
              <a:t>ş</a:t>
            </a:r>
            <a:r>
              <a:rPr lang="tr-TR" i="1" dirty="0" smtClean="0"/>
              <a:t>ıyıcı proteine ba</a:t>
            </a:r>
            <a:r>
              <a:rPr lang="tr-TR" dirty="0" smtClean="0"/>
              <a:t>ğ</a:t>
            </a:r>
            <a:r>
              <a:rPr lang="tr-TR" i="1" dirty="0" smtClean="0"/>
              <a:t>lanır (Ta</a:t>
            </a:r>
            <a:r>
              <a:rPr lang="tr-TR" dirty="0" smtClean="0"/>
              <a:t>s</a:t>
            </a:r>
            <a:r>
              <a:rPr lang="tr-TR" i="1" dirty="0" smtClean="0"/>
              <a:t>ıyıcı proteinin iki ba</a:t>
            </a:r>
            <a:r>
              <a:rPr lang="tr-TR" dirty="0" smtClean="0"/>
              <a:t>ğ</a:t>
            </a:r>
            <a:r>
              <a:rPr lang="tr-TR" i="1" dirty="0" smtClean="0"/>
              <a:t>lanma yeri vardır;bunlardan birine Na+ di</a:t>
            </a:r>
            <a:r>
              <a:rPr lang="tr-TR" dirty="0" smtClean="0"/>
              <a:t>ğ</a:t>
            </a:r>
            <a:r>
              <a:rPr lang="tr-TR" i="1" dirty="0" smtClean="0"/>
              <a:t>erine glukoz ba</a:t>
            </a:r>
            <a:r>
              <a:rPr lang="tr-TR" dirty="0" smtClean="0"/>
              <a:t>ğ</a:t>
            </a:r>
            <a:r>
              <a:rPr lang="tr-TR" i="1" dirty="0" smtClean="0"/>
              <a:t>lanır). En son olarak Na+ ve glukoz, taşıyıcı protein tarafından ince ba</a:t>
            </a:r>
            <a:r>
              <a:rPr lang="tr-TR" dirty="0" smtClean="0"/>
              <a:t>ğ</a:t>
            </a:r>
            <a:r>
              <a:rPr lang="tr-TR" i="1" dirty="0" smtClean="0"/>
              <a:t>ırsak epitel hücresi sitoplazması içine salıverilirler. </a:t>
            </a:r>
          </a:p>
          <a:p>
            <a:r>
              <a:rPr lang="tr-TR" i="1" dirty="0" smtClean="0"/>
              <a:t>Glukozun ince ba</a:t>
            </a:r>
            <a:r>
              <a:rPr lang="tr-TR" dirty="0" smtClean="0"/>
              <a:t>ğ</a:t>
            </a:r>
            <a:r>
              <a:rPr lang="tr-TR" i="1" dirty="0" smtClean="0"/>
              <a:t>ırsak epitel hücresinden kana geçi</a:t>
            </a:r>
            <a:r>
              <a:rPr lang="tr-TR" dirty="0" smtClean="0"/>
              <a:t>ş</a:t>
            </a:r>
            <a:r>
              <a:rPr lang="tr-TR" i="1" dirty="0" smtClean="0"/>
              <a:t>i ise Na+/K+ATPaz pompası ile üniport :</a:t>
            </a:r>
            <a:endParaRPr lang="tr-TR" dirty="0" smtClean="0"/>
          </a:p>
          <a:p>
            <a:r>
              <a:rPr lang="tr-TR" i="1" dirty="0" smtClean="0"/>
              <a:t>Fruktozun ince ba</a:t>
            </a:r>
            <a:r>
              <a:rPr lang="tr-TR" dirty="0" smtClean="0"/>
              <a:t>ğ</a:t>
            </a:r>
            <a:r>
              <a:rPr lang="tr-TR" i="1" dirty="0" smtClean="0"/>
              <a:t>ırsak lümeninden epitel hücresi içine giri</a:t>
            </a:r>
            <a:r>
              <a:rPr lang="tr-TR" dirty="0" smtClean="0"/>
              <a:t>ş</a:t>
            </a:r>
            <a:r>
              <a:rPr lang="tr-TR" i="1" dirty="0" smtClean="0"/>
              <a:t>i kolaylaştırılmış</a:t>
            </a:r>
            <a:r>
              <a:rPr lang="tr-TR" dirty="0" smtClean="0"/>
              <a:t> </a:t>
            </a:r>
            <a:r>
              <a:rPr lang="tr-TR" i="1" dirty="0" smtClean="0"/>
              <a:t>diffüzyonla, galaktozun ince ba</a:t>
            </a:r>
            <a:r>
              <a:rPr lang="tr-TR" dirty="0" smtClean="0"/>
              <a:t>ğ</a:t>
            </a:r>
            <a:r>
              <a:rPr lang="tr-TR" i="1" dirty="0" smtClean="0"/>
              <a:t>ırsak lümeninden epitel hücresi içine giri</a:t>
            </a:r>
            <a:r>
              <a:rPr lang="tr-TR" dirty="0" smtClean="0"/>
              <a:t>ş</a:t>
            </a:r>
            <a:r>
              <a:rPr lang="tr-TR" i="1" dirty="0" smtClean="0"/>
              <a:t>i Na-ba</a:t>
            </a:r>
            <a:r>
              <a:rPr lang="tr-TR" dirty="0" smtClean="0"/>
              <a:t>ğ</a:t>
            </a:r>
            <a:r>
              <a:rPr lang="tr-TR" i="1" dirty="0" smtClean="0"/>
              <a:t>ımlı transport sistemiyle olmaktadır.</a:t>
            </a:r>
            <a:endParaRPr lang="tr-TR" dirty="0" smtClean="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752</TotalTime>
  <Words>1323</Words>
  <Application>Microsoft Office PowerPoint</Application>
  <PresentationFormat>Ekran Gösterisi (4:3)</PresentationFormat>
  <Paragraphs>170</Paragraphs>
  <Slides>25</Slides>
  <Notes>2</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25</vt:i4>
      </vt:variant>
    </vt:vector>
  </HeadingPairs>
  <TitlesOfParts>
    <vt:vector size="34" baseType="lpstr">
      <vt:lpstr>Arial</vt:lpstr>
      <vt:lpstr>Calibri</vt:lpstr>
      <vt:lpstr>Century Gothic</vt:lpstr>
      <vt:lpstr>Symbol</vt:lpstr>
      <vt:lpstr>Times New Roman</vt:lpstr>
      <vt:lpstr>Trebuchet MS</vt:lpstr>
      <vt:lpstr>Wingdings</vt:lpstr>
      <vt:lpstr>Wingdings 2</vt:lpstr>
      <vt:lpstr>Opulent</vt:lpstr>
      <vt:lpstr>PowerPoint Sunusu</vt:lpstr>
      <vt:lpstr>Karbonhidrat      =     glukoz  metabolizmasI         metabolizmasI </vt:lpstr>
      <vt:lpstr>KarbonhidratlarIn sindirimi </vt:lpstr>
      <vt:lpstr>PowerPoint Sunusu</vt:lpstr>
      <vt:lpstr>PowerPoint Sunusu</vt:lpstr>
      <vt:lpstr>PowerPoint Sunusu</vt:lpstr>
      <vt:lpstr>Laktoz intolerans</vt:lpstr>
      <vt:lpstr>Selülozun sindirimi</vt:lpstr>
      <vt:lpstr>EMİLİM</vt:lpstr>
      <vt:lpstr>PowerPoint Sunusu</vt:lpstr>
      <vt:lpstr>Glukoz MetabolizmasI</vt:lpstr>
      <vt:lpstr>PowerPoint Sunusu</vt:lpstr>
      <vt:lpstr>  Kan glukoz düzeyini düşürücü -glukozun KullanIldIGI olaylar: </vt:lpstr>
      <vt:lpstr>      Kan glukoz düzeyini Yükseltici- Kana glukoz saglayan olaylar: </vt:lpstr>
      <vt:lpstr>Glukoz metabolizmasI glIkolizis</vt:lpstr>
      <vt:lpstr>Glikolizis</vt:lpstr>
      <vt:lpstr>Anaerobik Glikolizis</vt:lpstr>
      <vt:lpstr>     Anaerobik Glikolizis  (maya ve mantarlarda) </vt:lpstr>
      <vt:lpstr>Anaerobik Glikolizis  (Kaslarda)</vt:lpstr>
      <vt:lpstr>PowerPoint Sunusu</vt:lpstr>
      <vt:lpstr>PowerPoint Sunusu</vt:lpstr>
      <vt:lpstr>PowerPoint Sunusu</vt:lpstr>
      <vt:lpstr>PowerPoint Sunusu</vt:lpstr>
      <vt:lpstr>PowerPoint Sunusu</vt:lpstr>
      <vt:lpstr>Cori Döngüsü</vt:lpstr>
    </vt:vector>
  </TitlesOfParts>
  <Company>neu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neu</dc:creator>
  <cp:lastModifiedBy>Tevhide</cp:lastModifiedBy>
  <cp:revision>243</cp:revision>
  <dcterms:created xsi:type="dcterms:W3CDTF">2012-05-21T12:50:32Z</dcterms:created>
  <dcterms:modified xsi:type="dcterms:W3CDTF">2018-07-31T13:22:51Z</dcterms:modified>
</cp:coreProperties>
</file>