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8"/>
  </p:notesMasterIdLst>
  <p:sldIdLst>
    <p:sldId id="258" r:id="rId2"/>
    <p:sldId id="259" r:id="rId3"/>
    <p:sldId id="256" r:id="rId4"/>
    <p:sldId id="261" r:id="rId5"/>
    <p:sldId id="257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64011D-4D33-46BF-93D1-4BADDF9EFDD9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B4F998-F8B9-40B9-A940-21577DBDADC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A589055-1FE8-4211-82E7-2F290960515E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3CBEB91-18B9-4272-B3E0-A37DA41F94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89055-1FE8-4211-82E7-2F290960515E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EB91-18B9-4272-B3E0-A37DA41F94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89055-1FE8-4211-82E7-2F290960515E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EB91-18B9-4272-B3E0-A37DA41F94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850" y="238539"/>
            <a:ext cx="8497092" cy="61645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3F149-83C4-4179-9681-702531CCFDAC}" type="datetimeFigureOut">
              <a:rPr lang="de-DE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14.06.2017</a:t>
            </a:fld>
            <a:endParaRPr lang="de-DE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1E638-3F78-4E0D-883A-B278700C48C0}" type="slidenum">
              <a:rPr lang="de-DE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de-DE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23850" y="854994"/>
            <a:ext cx="8496300" cy="336244"/>
          </a:xfrm>
        </p:spPr>
        <p:txBody>
          <a:bodyPr lIns="0" tIns="0" rIns="0" bIns="0" anchor="t" anchorCtr="0">
            <a:noAutofit/>
          </a:bodyPr>
          <a:lstStyle>
            <a:lvl1pPr>
              <a:buNone/>
              <a:defRPr sz="2000"/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="" xmlns:p14="http://schemas.microsoft.com/office/powerpoint/2010/main" val="1424696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A589055-1FE8-4211-82E7-2F290960515E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CBEB91-18B9-4272-B3E0-A37DA41F94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A589055-1FE8-4211-82E7-2F290960515E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3CBEB91-18B9-4272-B3E0-A37DA41F94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89055-1FE8-4211-82E7-2F290960515E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EB91-18B9-4272-B3E0-A37DA41F94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89055-1FE8-4211-82E7-2F290960515E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EB91-18B9-4272-B3E0-A37DA41F94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A589055-1FE8-4211-82E7-2F290960515E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CBEB91-18B9-4272-B3E0-A37DA41F94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89055-1FE8-4211-82E7-2F290960515E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BEB91-18B9-4272-B3E0-A37DA41F94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A589055-1FE8-4211-82E7-2F290960515E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CBEB91-18B9-4272-B3E0-A37DA41F94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A589055-1FE8-4211-82E7-2F290960515E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CBEB91-18B9-4272-B3E0-A37DA41F94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A589055-1FE8-4211-82E7-2F290960515E}" type="datetimeFigureOut">
              <a:rPr lang="tr-TR" smtClean="0"/>
              <a:pPr/>
              <a:t>14.6.2017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3CBEB91-18B9-4272-B3E0-A37DA41F94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" name="_effect" descr="C:\Users\marc.h\Desktop\Schatten-TE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2713646" y="4659229"/>
            <a:ext cx="3691586" cy="362139"/>
          </a:xfrm>
          <a:prstGeom prst="rect">
            <a:avLst/>
          </a:prstGeom>
          <a:noFill/>
        </p:spPr>
      </p:pic>
      <p:sp>
        <p:nvSpPr>
          <p:cNvPr id="17" name="Freeform 9"/>
          <p:cNvSpPr>
            <a:spLocks/>
          </p:cNvSpPr>
          <p:nvPr/>
        </p:nvSpPr>
        <p:spPr bwMode="gray">
          <a:xfrm>
            <a:off x="3087688" y="1925638"/>
            <a:ext cx="2967038" cy="3173413"/>
          </a:xfrm>
          <a:custGeom>
            <a:avLst/>
            <a:gdLst/>
            <a:ahLst/>
            <a:cxnLst>
              <a:cxn ang="0">
                <a:pos x="2089" y="1419"/>
              </a:cxn>
              <a:cxn ang="0">
                <a:pos x="2401" y="1419"/>
              </a:cxn>
              <a:cxn ang="0">
                <a:pos x="1200" y="0"/>
              </a:cxn>
              <a:cxn ang="0">
                <a:pos x="0" y="1419"/>
              </a:cxn>
              <a:cxn ang="0">
                <a:pos x="311" y="1419"/>
              </a:cxn>
              <a:cxn ang="0">
                <a:pos x="204" y="2827"/>
              </a:cxn>
              <a:cxn ang="0">
                <a:pos x="347" y="2861"/>
              </a:cxn>
              <a:cxn ang="0">
                <a:pos x="959" y="3659"/>
              </a:cxn>
              <a:cxn ang="0">
                <a:pos x="1159" y="1419"/>
              </a:cxn>
              <a:cxn ang="0">
                <a:pos x="1241" y="1419"/>
              </a:cxn>
              <a:cxn ang="0">
                <a:pos x="1441" y="3659"/>
              </a:cxn>
              <a:cxn ang="0">
                <a:pos x="2053" y="2861"/>
              </a:cxn>
              <a:cxn ang="0">
                <a:pos x="2196" y="2827"/>
              </a:cxn>
              <a:cxn ang="0">
                <a:pos x="2089" y="1419"/>
              </a:cxn>
            </a:cxnLst>
            <a:rect l="0" t="0" r="r" b="b"/>
            <a:pathLst>
              <a:path w="2401" h="4049">
                <a:moveTo>
                  <a:pt x="2089" y="1419"/>
                </a:moveTo>
                <a:cubicBezTo>
                  <a:pt x="2401" y="1419"/>
                  <a:pt x="2401" y="1419"/>
                  <a:pt x="2401" y="1419"/>
                </a:cubicBezTo>
                <a:cubicBezTo>
                  <a:pt x="1200" y="0"/>
                  <a:pt x="1200" y="0"/>
                  <a:pt x="1200" y="0"/>
                </a:cubicBezTo>
                <a:cubicBezTo>
                  <a:pt x="0" y="1419"/>
                  <a:pt x="0" y="1419"/>
                  <a:pt x="0" y="1419"/>
                </a:cubicBezTo>
                <a:cubicBezTo>
                  <a:pt x="311" y="1419"/>
                  <a:pt x="311" y="1419"/>
                  <a:pt x="311" y="1419"/>
                </a:cubicBezTo>
                <a:cubicBezTo>
                  <a:pt x="311" y="1419"/>
                  <a:pt x="319" y="2587"/>
                  <a:pt x="204" y="2827"/>
                </a:cubicBezTo>
                <a:cubicBezTo>
                  <a:pt x="251" y="2826"/>
                  <a:pt x="299" y="2837"/>
                  <a:pt x="347" y="2861"/>
                </a:cubicBezTo>
                <a:cubicBezTo>
                  <a:pt x="571" y="2971"/>
                  <a:pt x="689" y="4049"/>
                  <a:pt x="959" y="3659"/>
                </a:cubicBezTo>
                <a:cubicBezTo>
                  <a:pt x="1077" y="3488"/>
                  <a:pt x="1159" y="1419"/>
                  <a:pt x="1159" y="1419"/>
                </a:cubicBezTo>
                <a:cubicBezTo>
                  <a:pt x="1241" y="1419"/>
                  <a:pt x="1241" y="1419"/>
                  <a:pt x="1241" y="1419"/>
                </a:cubicBezTo>
                <a:cubicBezTo>
                  <a:pt x="1241" y="1419"/>
                  <a:pt x="1323" y="3488"/>
                  <a:pt x="1441" y="3659"/>
                </a:cubicBezTo>
                <a:cubicBezTo>
                  <a:pt x="1711" y="4049"/>
                  <a:pt x="1829" y="2971"/>
                  <a:pt x="2053" y="2861"/>
                </a:cubicBezTo>
                <a:cubicBezTo>
                  <a:pt x="2102" y="2837"/>
                  <a:pt x="2149" y="2826"/>
                  <a:pt x="2196" y="2827"/>
                </a:cubicBezTo>
                <a:cubicBezTo>
                  <a:pt x="2082" y="2587"/>
                  <a:pt x="2089" y="1419"/>
                  <a:pt x="2089" y="1419"/>
                </a:cubicBezTo>
                <a:close/>
              </a:path>
            </a:pathLst>
          </a:custGeom>
          <a:gradFill>
            <a:gsLst>
              <a:gs pos="0">
                <a:srgbClr val="969696"/>
              </a:gs>
              <a:gs pos="100000">
                <a:srgbClr val="D7D7D7"/>
              </a:gs>
            </a:gsLst>
            <a:lin ang="5400000" scaled="1"/>
          </a:gradFill>
          <a:ln w="12700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pic>
        <p:nvPicPr>
          <p:cNvPr id="18" name="_effect" descr="C:\Users\marc.h\Desktop\Schatten-T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gray">
          <a:xfrm>
            <a:off x="6114360" y="4863527"/>
            <a:ext cx="2330675" cy="351259"/>
          </a:xfrm>
          <a:prstGeom prst="rect">
            <a:avLst/>
          </a:prstGeom>
          <a:noFill/>
        </p:spPr>
      </p:pic>
      <p:pic>
        <p:nvPicPr>
          <p:cNvPr id="19" name="_effect" descr="C:\Users\marc.h\Desktop\Schatten-T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gray">
          <a:xfrm>
            <a:off x="949272" y="4826371"/>
            <a:ext cx="2330675" cy="351259"/>
          </a:xfrm>
          <a:prstGeom prst="rect">
            <a:avLst/>
          </a:prstGeom>
          <a:noFill/>
        </p:spPr>
      </p:pic>
      <p:sp>
        <p:nvSpPr>
          <p:cNvPr id="20" name="Rechteck 27"/>
          <p:cNvSpPr/>
          <p:nvPr/>
        </p:nvSpPr>
        <p:spPr bwMode="gray">
          <a:xfrm>
            <a:off x="740051" y="5054391"/>
            <a:ext cx="2305879" cy="968042"/>
          </a:xfrm>
          <a:prstGeom prst="rect">
            <a:avLst/>
          </a:prstGeom>
        </p:spPr>
        <p:txBody>
          <a:bodyPr wrap="square" lIns="0" tIns="90000" rIns="0" bIns="0">
            <a:spAutoFit/>
          </a:bodyPr>
          <a:lstStyle/>
          <a:p>
            <a:pPr marL="180000" indent="-180000" algn="ctr">
              <a:lnSpc>
                <a:spcPct val="95000"/>
              </a:lnSpc>
              <a:spcAft>
                <a:spcPts val="800"/>
              </a:spcAft>
              <a:defRPr/>
            </a:pPr>
            <a:r>
              <a:rPr lang="tr-TR" sz="2000" b="1" dirty="0">
                <a:solidFill>
                  <a:prstClr val="black"/>
                </a:solidFill>
              </a:rPr>
              <a:t>Geleneksel bilginin kullanılması</a:t>
            </a:r>
          </a:p>
        </p:txBody>
      </p:sp>
      <p:sp>
        <p:nvSpPr>
          <p:cNvPr id="21" name="Rechteck 29"/>
          <p:cNvSpPr/>
          <p:nvPr/>
        </p:nvSpPr>
        <p:spPr bwMode="gray">
          <a:xfrm>
            <a:off x="6123361" y="5054391"/>
            <a:ext cx="2305879" cy="968042"/>
          </a:xfrm>
          <a:prstGeom prst="rect">
            <a:avLst/>
          </a:prstGeom>
        </p:spPr>
        <p:txBody>
          <a:bodyPr wrap="square" lIns="0" tIns="90000" rIns="0" bIns="0">
            <a:spAutoFit/>
          </a:bodyPr>
          <a:lstStyle/>
          <a:p>
            <a:pPr marL="180000" indent="-180000" algn="ctr">
              <a:lnSpc>
                <a:spcPct val="95000"/>
              </a:lnSpc>
              <a:spcAft>
                <a:spcPts val="800"/>
              </a:spcAft>
              <a:defRPr/>
            </a:pPr>
            <a:r>
              <a:rPr lang="tr-TR" sz="2000" b="1" dirty="0">
                <a:solidFill>
                  <a:prstClr val="black"/>
                </a:solidFill>
              </a:rPr>
              <a:t>Hammaddenin çeşitli tekniklerle işlenmesi</a:t>
            </a:r>
          </a:p>
        </p:txBody>
      </p:sp>
      <p:sp>
        <p:nvSpPr>
          <p:cNvPr id="22" name="Rechteck 37"/>
          <p:cNvSpPr/>
          <p:nvPr/>
        </p:nvSpPr>
        <p:spPr bwMode="gray">
          <a:xfrm>
            <a:off x="3416576" y="1549191"/>
            <a:ext cx="2305879" cy="383267"/>
          </a:xfrm>
          <a:prstGeom prst="rect">
            <a:avLst/>
          </a:prstGeom>
        </p:spPr>
        <p:txBody>
          <a:bodyPr wrap="square" lIns="0" tIns="0" rIns="0" bIns="90000">
            <a:spAutoFit/>
          </a:bodyPr>
          <a:lstStyle/>
          <a:p>
            <a:pPr marL="180000" indent="-180000" algn="ctr">
              <a:lnSpc>
                <a:spcPct val="95000"/>
              </a:lnSpc>
              <a:spcAft>
                <a:spcPts val="800"/>
              </a:spcAft>
              <a:defRPr/>
            </a:pPr>
            <a:r>
              <a:rPr lang="tr-TR" sz="2000" b="1" dirty="0">
                <a:solidFill>
                  <a:prstClr val="black"/>
                </a:solidFill>
              </a:rPr>
              <a:t>El sanatı ürünü</a:t>
            </a:r>
          </a:p>
        </p:txBody>
      </p:sp>
      <p:sp>
        <p:nvSpPr>
          <p:cNvPr id="23" name="Rechteck 38"/>
          <p:cNvSpPr/>
          <p:nvPr/>
        </p:nvSpPr>
        <p:spPr bwMode="gray">
          <a:xfrm rot="16200000">
            <a:off x="3193772" y="3593533"/>
            <a:ext cx="1480938" cy="263149"/>
          </a:xfrm>
          <a:prstGeom prst="rect">
            <a:avLst/>
          </a:prstGeom>
        </p:spPr>
        <p:txBody>
          <a:bodyPr wrap="square" lIns="0" tIns="0" rIns="90000" bIns="0" anchor="ctr" anchorCtr="0">
            <a:spAutoFit/>
          </a:bodyPr>
          <a:lstStyle/>
          <a:p>
            <a:pPr marL="180000" indent="-180000">
              <a:lnSpc>
                <a:spcPct val="95000"/>
              </a:lnSpc>
              <a:spcAft>
                <a:spcPts val="800"/>
              </a:spcAft>
              <a:defRPr/>
            </a:pPr>
            <a:r>
              <a:rPr lang="tr-TR" dirty="0">
                <a:solidFill>
                  <a:srgbClr val="000000"/>
                </a:solidFill>
              </a:rPr>
              <a:t>Geleneksellik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24" name="Rechteck 39"/>
          <p:cNvSpPr/>
          <p:nvPr/>
        </p:nvSpPr>
        <p:spPr bwMode="gray">
          <a:xfrm rot="16200000">
            <a:off x="4451074" y="3593534"/>
            <a:ext cx="1480938" cy="263148"/>
          </a:xfrm>
          <a:prstGeom prst="rect">
            <a:avLst/>
          </a:prstGeom>
        </p:spPr>
        <p:txBody>
          <a:bodyPr wrap="square" lIns="0" tIns="0" rIns="90000" bIns="0" anchor="ctr" anchorCtr="0">
            <a:spAutoFit/>
          </a:bodyPr>
          <a:lstStyle/>
          <a:p>
            <a:pPr marL="180000" indent="-180000" algn="r">
              <a:lnSpc>
                <a:spcPct val="95000"/>
              </a:lnSpc>
              <a:spcAft>
                <a:spcPts val="800"/>
              </a:spcAft>
              <a:defRPr/>
            </a:pPr>
            <a:r>
              <a:rPr lang="tr-TR" dirty="0">
                <a:solidFill>
                  <a:srgbClr val="000000"/>
                </a:solidFill>
              </a:rPr>
              <a:t>Hammadde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25" name="Freeform 6"/>
          <p:cNvSpPr>
            <a:spLocks/>
          </p:cNvSpPr>
          <p:nvPr/>
        </p:nvSpPr>
        <p:spPr bwMode="gray">
          <a:xfrm>
            <a:off x="1249363" y="4141788"/>
            <a:ext cx="2090738" cy="877888"/>
          </a:xfrm>
          <a:custGeom>
            <a:avLst/>
            <a:gdLst/>
            <a:ahLst/>
            <a:cxnLst>
              <a:cxn ang="0">
                <a:pos x="1026" y="1120"/>
              </a:cxn>
              <a:cxn ang="0">
                <a:pos x="1693" y="0"/>
              </a:cxn>
              <a:cxn ang="0">
                <a:pos x="804" y="23"/>
              </a:cxn>
              <a:cxn ang="0">
                <a:pos x="0" y="1120"/>
              </a:cxn>
              <a:cxn ang="0">
                <a:pos x="1026" y="1120"/>
              </a:cxn>
            </a:cxnLst>
            <a:rect l="0" t="0" r="r" b="b"/>
            <a:pathLst>
              <a:path w="1693" h="1120">
                <a:moveTo>
                  <a:pt x="1026" y="1120"/>
                </a:moveTo>
                <a:cubicBezTo>
                  <a:pt x="1056" y="367"/>
                  <a:pt x="1431" y="4"/>
                  <a:pt x="1693" y="0"/>
                </a:cubicBezTo>
                <a:cubicBezTo>
                  <a:pt x="1693" y="0"/>
                  <a:pt x="928" y="1"/>
                  <a:pt x="804" y="23"/>
                </a:cubicBezTo>
                <a:cubicBezTo>
                  <a:pt x="468" y="83"/>
                  <a:pt x="28" y="575"/>
                  <a:pt x="0" y="1120"/>
                </a:cubicBezTo>
                <a:lnTo>
                  <a:pt x="1026" y="1120"/>
                </a:lnTo>
                <a:close/>
              </a:path>
            </a:pathLst>
          </a:custGeom>
          <a:gradFill>
            <a:gsLst>
              <a:gs pos="0">
                <a:srgbClr val="D7D7D7"/>
              </a:gs>
              <a:gs pos="100000">
                <a:srgbClr val="AFAFAF"/>
              </a:gs>
            </a:gsLst>
            <a:lin ang="5400000" scaled="1"/>
          </a:gradFill>
          <a:ln w="12700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26" name="Freeform 7"/>
          <p:cNvSpPr>
            <a:spLocks/>
          </p:cNvSpPr>
          <p:nvPr/>
        </p:nvSpPr>
        <p:spPr bwMode="gray">
          <a:xfrm>
            <a:off x="2692400" y="4140200"/>
            <a:ext cx="1436688" cy="719138"/>
          </a:xfrm>
          <a:custGeom>
            <a:avLst/>
            <a:gdLst/>
            <a:ahLst/>
            <a:cxnLst>
              <a:cxn ang="0">
                <a:pos x="667" y="35"/>
              </a:cxn>
              <a:cxn ang="0">
                <a:pos x="524" y="1"/>
              </a:cxn>
              <a:cxn ang="0">
                <a:pos x="0" y="464"/>
              </a:cxn>
              <a:cxn ang="0">
                <a:pos x="66" y="698"/>
              </a:cxn>
              <a:cxn ang="0">
                <a:pos x="150" y="917"/>
              </a:cxn>
              <a:cxn ang="0">
                <a:pos x="1163" y="917"/>
              </a:cxn>
              <a:cxn ang="0">
                <a:pos x="1163" y="917"/>
              </a:cxn>
              <a:cxn ang="0">
                <a:pos x="667" y="35"/>
              </a:cxn>
            </a:cxnLst>
            <a:rect l="0" t="0" r="r" b="b"/>
            <a:pathLst>
              <a:path w="1163" h="917">
                <a:moveTo>
                  <a:pt x="667" y="35"/>
                </a:moveTo>
                <a:cubicBezTo>
                  <a:pt x="619" y="11"/>
                  <a:pt x="571" y="0"/>
                  <a:pt x="524" y="1"/>
                </a:cubicBezTo>
                <a:cubicBezTo>
                  <a:pt x="356" y="3"/>
                  <a:pt x="140" y="155"/>
                  <a:pt x="0" y="464"/>
                </a:cubicBezTo>
                <a:cubicBezTo>
                  <a:pt x="24" y="545"/>
                  <a:pt x="46" y="627"/>
                  <a:pt x="66" y="698"/>
                </a:cubicBezTo>
                <a:cubicBezTo>
                  <a:pt x="95" y="805"/>
                  <a:pt x="122" y="890"/>
                  <a:pt x="150" y="917"/>
                </a:cubicBezTo>
                <a:cubicBezTo>
                  <a:pt x="1163" y="917"/>
                  <a:pt x="1163" y="917"/>
                  <a:pt x="1163" y="917"/>
                </a:cubicBezTo>
                <a:cubicBezTo>
                  <a:pt x="1163" y="917"/>
                  <a:pt x="1163" y="917"/>
                  <a:pt x="1163" y="917"/>
                </a:cubicBezTo>
                <a:cubicBezTo>
                  <a:pt x="970" y="911"/>
                  <a:pt x="856" y="128"/>
                  <a:pt x="667" y="35"/>
                </a:cubicBezTo>
                <a:close/>
              </a:path>
            </a:pathLst>
          </a:custGeom>
          <a:gradFill>
            <a:gsLst>
              <a:gs pos="0">
                <a:srgbClr val="7D7D7D"/>
              </a:gs>
              <a:gs pos="100000">
                <a:srgbClr val="C8C8C8"/>
              </a:gs>
            </a:gsLst>
            <a:lin ang="5400000" scaled="1"/>
          </a:gradFill>
          <a:ln w="12700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27" name="Freeform 8"/>
          <p:cNvSpPr>
            <a:spLocks/>
          </p:cNvSpPr>
          <p:nvPr/>
        </p:nvSpPr>
        <p:spPr bwMode="gray">
          <a:xfrm>
            <a:off x="5800725" y="4141788"/>
            <a:ext cx="2092325" cy="877888"/>
          </a:xfrm>
          <a:custGeom>
            <a:avLst/>
            <a:gdLst/>
            <a:ahLst/>
            <a:cxnLst>
              <a:cxn ang="0">
                <a:pos x="1693" y="1120"/>
              </a:cxn>
              <a:cxn ang="0">
                <a:pos x="889" y="23"/>
              </a:cxn>
              <a:cxn ang="0">
                <a:pos x="0" y="0"/>
              </a:cxn>
              <a:cxn ang="0">
                <a:pos x="667" y="1120"/>
              </a:cxn>
              <a:cxn ang="0">
                <a:pos x="1693" y="1120"/>
              </a:cxn>
            </a:cxnLst>
            <a:rect l="0" t="0" r="r" b="b"/>
            <a:pathLst>
              <a:path w="1693" h="1120">
                <a:moveTo>
                  <a:pt x="1693" y="1120"/>
                </a:moveTo>
                <a:cubicBezTo>
                  <a:pt x="1665" y="575"/>
                  <a:pt x="1225" y="83"/>
                  <a:pt x="889" y="23"/>
                </a:cubicBezTo>
                <a:cubicBezTo>
                  <a:pt x="765" y="1"/>
                  <a:pt x="0" y="0"/>
                  <a:pt x="0" y="0"/>
                </a:cubicBezTo>
                <a:cubicBezTo>
                  <a:pt x="262" y="4"/>
                  <a:pt x="637" y="367"/>
                  <a:pt x="667" y="1120"/>
                </a:cubicBezTo>
                <a:lnTo>
                  <a:pt x="1693" y="1120"/>
                </a:lnTo>
                <a:close/>
              </a:path>
            </a:pathLst>
          </a:custGeom>
          <a:gradFill>
            <a:gsLst>
              <a:gs pos="0">
                <a:srgbClr val="D7D7D7"/>
              </a:gs>
              <a:gs pos="100000">
                <a:srgbClr val="AFAFAF"/>
              </a:gs>
            </a:gsLst>
            <a:lin ang="5400000" scaled="1"/>
          </a:gradFill>
          <a:ln w="12700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28" name="Freeform 10"/>
          <p:cNvSpPr>
            <a:spLocks/>
          </p:cNvSpPr>
          <p:nvPr/>
        </p:nvSpPr>
        <p:spPr bwMode="gray">
          <a:xfrm>
            <a:off x="5011738" y="4140200"/>
            <a:ext cx="1438275" cy="719138"/>
          </a:xfrm>
          <a:custGeom>
            <a:avLst/>
            <a:gdLst/>
            <a:ahLst/>
            <a:cxnLst>
              <a:cxn ang="0">
                <a:pos x="496" y="35"/>
              </a:cxn>
              <a:cxn ang="0">
                <a:pos x="639" y="1"/>
              </a:cxn>
              <a:cxn ang="0">
                <a:pos x="1164" y="464"/>
              </a:cxn>
              <a:cxn ang="0">
                <a:pos x="1098" y="698"/>
              </a:cxn>
              <a:cxn ang="0">
                <a:pos x="1014" y="917"/>
              </a:cxn>
              <a:cxn ang="0">
                <a:pos x="0" y="917"/>
              </a:cxn>
              <a:cxn ang="0">
                <a:pos x="0" y="917"/>
              </a:cxn>
              <a:cxn ang="0">
                <a:pos x="496" y="35"/>
              </a:cxn>
            </a:cxnLst>
            <a:rect l="0" t="0" r="r" b="b"/>
            <a:pathLst>
              <a:path w="1164" h="917">
                <a:moveTo>
                  <a:pt x="496" y="35"/>
                </a:moveTo>
                <a:cubicBezTo>
                  <a:pt x="545" y="11"/>
                  <a:pt x="592" y="0"/>
                  <a:pt x="639" y="1"/>
                </a:cubicBezTo>
                <a:cubicBezTo>
                  <a:pt x="808" y="3"/>
                  <a:pt x="1023" y="155"/>
                  <a:pt x="1164" y="464"/>
                </a:cubicBezTo>
                <a:cubicBezTo>
                  <a:pt x="1139" y="545"/>
                  <a:pt x="1118" y="627"/>
                  <a:pt x="1098" y="698"/>
                </a:cubicBezTo>
                <a:cubicBezTo>
                  <a:pt x="1068" y="805"/>
                  <a:pt x="1042" y="890"/>
                  <a:pt x="1014" y="917"/>
                </a:cubicBezTo>
                <a:cubicBezTo>
                  <a:pt x="0" y="917"/>
                  <a:pt x="0" y="917"/>
                  <a:pt x="0" y="917"/>
                </a:cubicBezTo>
                <a:cubicBezTo>
                  <a:pt x="0" y="917"/>
                  <a:pt x="0" y="917"/>
                  <a:pt x="0" y="917"/>
                </a:cubicBezTo>
                <a:cubicBezTo>
                  <a:pt x="194" y="911"/>
                  <a:pt x="307" y="128"/>
                  <a:pt x="496" y="35"/>
                </a:cubicBezTo>
                <a:close/>
              </a:path>
            </a:pathLst>
          </a:custGeom>
          <a:gradFill>
            <a:gsLst>
              <a:gs pos="0">
                <a:srgbClr val="7D7D7D"/>
              </a:gs>
              <a:gs pos="100000">
                <a:srgbClr val="C8C8C8"/>
              </a:gs>
            </a:gsLst>
            <a:lin ang="5400000" scaled="1"/>
          </a:gradFill>
          <a:ln w="12700" cap="flat">
            <a:solidFill>
              <a:srgbClr val="FFFFFF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29" name="_color1"/>
          <p:cNvSpPr/>
          <p:nvPr/>
        </p:nvSpPr>
        <p:spPr bwMode="gray">
          <a:xfrm>
            <a:off x="3105150" y="1924050"/>
            <a:ext cx="2933700" cy="1104900"/>
          </a:xfrm>
          <a:prstGeom prst="triangle">
            <a:avLst/>
          </a:prstGeom>
          <a:gradFill>
            <a:gsLst>
              <a:gs pos="35000">
                <a:schemeClr val="accent1">
                  <a:lumMod val="75000"/>
                </a:schemeClr>
              </a:gs>
              <a:gs pos="89000">
                <a:schemeClr val="accent1"/>
              </a:gs>
            </a:gsLst>
            <a:lin ang="5400000" scaled="0"/>
          </a:gradFill>
          <a:ln w="127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noProof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862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>
                <a:solidFill>
                  <a:srgbClr val="0070C0"/>
                </a:solidFill>
              </a:rPr>
              <a:t/>
            </a:r>
            <a:br>
              <a:rPr lang="tr-TR" sz="3600" dirty="0" smtClean="0">
                <a:solidFill>
                  <a:srgbClr val="0070C0"/>
                </a:solidFill>
              </a:rPr>
            </a:br>
            <a:r>
              <a:rPr lang="tr-TR" sz="3600" dirty="0" smtClean="0">
                <a:solidFill>
                  <a:srgbClr val="0070C0"/>
                </a:solidFill>
              </a:rPr>
              <a:t>El sanatları</a:t>
            </a:r>
            <a:r>
              <a:rPr lang="tr-TR" sz="2400" dirty="0" smtClean="0">
                <a:solidFill>
                  <a:schemeClr val="tx1"/>
                </a:solidFill>
              </a:rPr>
              <a:t/>
            </a:r>
            <a:br>
              <a:rPr lang="tr-TR" sz="2400" dirty="0" smtClean="0">
                <a:solidFill>
                  <a:schemeClr val="tx1"/>
                </a:solidFill>
              </a:rPr>
            </a:br>
            <a:endParaRPr lang="tr-TR" sz="2400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sz="quarter" idx="13"/>
          </p:nvPr>
        </p:nvSpPr>
        <p:spPr>
          <a:xfrm>
            <a:off x="357158" y="1071546"/>
            <a:ext cx="8496300" cy="493146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endParaRPr lang="tr-TR" dirty="0" smtClean="0"/>
          </a:p>
          <a:p>
            <a:pPr>
              <a:buFont typeface="Wingdings" pitchFamily="2" charset="2"/>
              <a:buChar char="§"/>
            </a:pPr>
            <a:endParaRPr lang="tr-TR" dirty="0" smtClean="0"/>
          </a:p>
          <a:p>
            <a:pPr>
              <a:buFont typeface="Wingdings" pitchFamily="2" charset="2"/>
              <a:buChar char="§"/>
            </a:pPr>
            <a:endParaRPr lang="tr-TR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tr-TR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tr-TR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tr-TR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tr-TR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tr-TR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tr-TR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tr-TR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tr-TR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tr-TR" dirty="0" smtClean="0">
              <a:solidFill>
                <a:schemeClr val="tx1"/>
              </a:solidFill>
            </a:endParaRPr>
          </a:p>
          <a:p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 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3 Yuvarlatılmış Dikdörtgen"/>
          <p:cNvSpPr/>
          <p:nvPr/>
        </p:nvSpPr>
        <p:spPr>
          <a:xfrm>
            <a:off x="2000232" y="1142984"/>
            <a:ext cx="321471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Geçmişin izlerini yansıtır</a:t>
            </a:r>
            <a:endParaRPr lang="tr-TR" dirty="0"/>
          </a:p>
        </p:txBody>
      </p:sp>
      <p:sp>
        <p:nvSpPr>
          <p:cNvPr id="5" name="4 Oval"/>
          <p:cNvSpPr/>
          <p:nvPr/>
        </p:nvSpPr>
        <p:spPr>
          <a:xfrm>
            <a:off x="571472" y="2357430"/>
            <a:ext cx="1785950" cy="12715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Basit araçlarla yapılır</a:t>
            </a:r>
            <a:endParaRPr lang="tr-TR" dirty="0"/>
          </a:p>
        </p:txBody>
      </p:sp>
      <p:sp>
        <p:nvSpPr>
          <p:cNvPr id="6" name="5 Yuvarlatılmış Dikdörtgen"/>
          <p:cNvSpPr/>
          <p:nvPr/>
        </p:nvSpPr>
        <p:spPr>
          <a:xfrm>
            <a:off x="2786050" y="2714620"/>
            <a:ext cx="457203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Günümüze kadar ulaşabilen örnekleriyle geçmişe dair bilgileri günümüze aktarır</a:t>
            </a:r>
            <a:endParaRPr lang="tr-TR" dirty="0"/>
          </a:p>
        </p:txBody>
      </p:sp>
      <p:sp>
        <p:nvSpPr>
          <p:cNvPr id="8" name="7 Altıgen"/>
          <p:cNvSpPr/>
          <p:nvPr/>
        </p:nvSpPr>
        <p:spPr>
          <a:xfrm>
            <a:off x="1785918" y="4143380"/>
            <a:ext cx="1857388" cy="9144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Yaratma gücü ister</a:t>
            </a:r>
            <a:endParaRPr lang="tr-TR" dirty="0"/>
          </a:p>
        </p:txBody>
      </p:sp>
      <p:sp>
        <p:nvSpPr>
          <p:cNvPr id="9" name="8 İkizkenar Üçgen"/>
          <p:cNvSpPr/>
          <p:nvPr/>
        </p:nvSpPr>
        <p:spPr>
          <a:xfrm>
            <a:off x="6929454" y="785794"/>
            <a:ext cx="2000264" cy="17859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Yoğun emek ister</a:t>
            </a:r>
            <a:endParaRPr lang="tr-TR" dirty="0"/>
          </a:p>
        </p:txBody>
      </p:sp>
      <p:sp>
        <p:nvSpPr>
          <p:cNvPr id="10" name="9 Dikdörtgen"/>
          <p:cNvSpPr/>
          <p:nvPr/>
        </p:nvSpPr>
        <p:spPr>
          <a:xfrm>
            <a:off x="3929058" y="4071942"/>
            <a:ext cx="4357718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Doğada kolay bulunabilen ya da artık maddeleri hammadde olarak kullanır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 sanatları tüm turizm çeşitleri ile iç içe olmasına rağmen özellikle kırsal turizm ve kültür turizmi açısından önemli bir çalışma alanıdır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smtClean="0"/>
          </a:p>
          <a:p>
            <a:r>
              <a:rPr lang="tr-TR" smtClean="0"/>
              <a:t>Turistik </a:t>
            </a:r>
            <a:r>
              <a:rPr lang="tr-TR" smtClean="0"/>
              <a:t>Ürün ile Geleneksel El Sanatlarının İlişkisi</a:t>
            </a:r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smtClean="0"/>
              <a:t>El sanatlarının turizmdeki yeri </a:t>
            </a:r>
          </a:p>
          <a:p>
            <a:pPr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turistik</a:t>
            </a:r>
            <a:r>
              <a:rPr lang="tr-TR" dirty="0" smtClean="0"/>
              <a:t> </a:t>
            </a: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hediyelik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7030A0"/>
                </a:solidFill>
              </a:rPr>
              <a:t>eşyadır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smtClean="0"/>
              <a:t>Turistik </a:t>
            </a:r>
            <a:r>
              <a:rPr lang="tr-TR" dirty="0" smtClean="0"/>
              <a:t>h</a:t>
            </a:r>
            <a:r>
              <a:rPr lang="tr-TR" smtClean="0"/>
              <a:t>ediyelik </a:t>
            </a:r>
            <a:r>
              <a:rPr lang="tr-TR" dirty="0" smtClean="0"/>
              <a:t>eşya kavramı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</TotalTime>
  <Words>83</Words>
  <Application>Microsoft Office PowerPoint</Application>
  <PresentationFormat>Ekran Gösterisi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Cumba</vt:lpstr>
      <vt:lpstr>Slayt 1</vt:lpstr>
      <vt:lpstr> El sanatları </vt:lpstr>
      <vt:lpstr>El sanatları tüm turizm çeşitleri ile iç içe olmasına rağmen özellikle kırsal turizm ve kültür turizmi açısından önemli bir çalışma alanıdır    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Kullanıcı123</dc:creator>
  <cp:lastModifiedBy>Kullanıcı123</cp:lastModifiedBy>
  <cp:revision>3</cp:revision>
  <dcterms:created xsi:type="dcterms:W3CDTF">2017-06-14T07:14:39Z</dcterms:created>
  <dcterms:modified xsi:type="dcterms:W3CDTF">2017-06-14T07:20:07Z</dcterms:modified>
</cp:coreProperties>
</file>