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5"/>
  </p:notesMasterIdLst>
  <p:sldIdLst>
    <p:sldId id="1092" r:id="rId4"/>
    <p:sldId id="1083" r:id="rId5"/>
    <p:sldId id="1084" r:id="rId6"/>
    <p:sldId id="1093" r:id="rId7"/>
    <p:sldId id="1094" r:id="rId8"/>
    <p:sldId id="1096" r:id="rId9"/>
    <p:sldId id="1097" r:id="rId10"/>
    <p:sldId id="1095" r:id="rId11"/>
    <p:sldId id="1098" r:id="rId12"/>
    <p:sldId id="1099" r:id="rId13"/>
    <p:sldId id="1091"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1471" autoAdjust="0"/>
  </p:normalViewPr>
  <p:slideViewPr>
    <p:cSldViewPr snapToGrid="0">
      <p:cViewPr varScale="1">
        <p:scale>
          <a:sx n="102" d="100"/>
          <a:sy n="102" d="100"/>
        </p:scale>
        <p:origin x="1740"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2/27/2020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2</a:t>
            </a:fld>
            <a:endParaRPr lang="en-US"/>
          </a:p>
        </p:txBody>
      </p:sp>
    </p:spTree>
    <p:extLst>
      <p:ext uri="{BB962C8B-B14F-4D97-AF65-F5344CB8AC3E}">
        <p14:creationId xmlns:p14="http://schemas.microsoft.com/office/powerpoint/2010/main" val="133029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2/27/2020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2/27/2020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2/27/2020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2/27/2020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2/27/2020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2/27/2020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2/27/2020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dirty="0" smtClean="0"/>
              <a:t>Asıl başlık stili için tıklatın</a:t>
            </a:r>
            <a:endParaRPr lang="en-US" dirty="0"/>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2/27/2020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25051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413672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2/27/2020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2/27/2020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2/27/2020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2/27/2020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2/27/2020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 id="2147483698"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206</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Ölçme Bilgisi 1</a:t>
            </a: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(3-0)3</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a:effectLst/>
                <a:latin typeface="Arial" panose="020B0604020202020204" pitchFamily="34" charset="0"/>
                <a:ea typeface="Times New Roman" panose="02020603050405020304" pitchFamily="18" charset="0"/>
                <a:cs typeface="Arial" panose="020B0604020202020204" pitchFamily="34" charset="0"/>
              </a:rPr>
              <a:t>Prof. Dr. </a:t>
            </a: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Türkay</a:t>
            </a:r>
            <a:r>
              <a:rPr lang="en-US" sz="1600" b="1" dirty="0" smtClean="0">
                <a:effectLst/>
                <a:latin typeface="Arial" panose="020B0604020202020204" pitchFamily="34" charset="0"/>
                <a:ea typeface="Times New Roman" panose="02020603050405020304" pitchFamily="18" charset="0"/>
                <a:cs typeface="Arial" panose="020B0604020202020204" pitchFamily="34" charset="0"/>
              </a:rPr>
              <a:t> </a:t>
            </a: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TÜDEŞ</a:t>
            </a: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80504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Pafta Bölümlemesi</a:t>
            </a:r>
            <a:endParaRPr lang="tr-TR" sz="2400" b="1" dirty="0">
              <a:solidFill>
                <a:srgbClr val="002060"/>
              </a:solidFill>
            </a:endParaRPr>
          </a:p>
        </p:txBody>
      </p:sp>
      <p:sp>
        <p:nvSpPr>
          <p:cNvPr id="4" name="Dikdörtgen 3"/>
          <p:cNvSpPr/>
          <p:nvPr/>
        </p:nvSpPr>
        <p:spPr>
          <a:xfrm>
            <a:off x="688157" y="1307175"/>
            <a:ext cx="7984503" cy="3129062"/>
          </a:xfrm>
          <a:prstGeom prst="rect">
            <a:avLst/>
          </a:prstGeom>
        </p:spPr>
        <p:txBody>
          <a:bodyPr wrap="square">
            <a:spAutoFit/>
          </a:bodyPr>
          <a:lstStyle/>
          <a:p>
            <a:pPr marL="285750" indent="-285750" algn="just">
              <a:lnSpc>
                <a:spcPct val="150000"/>
              </a:lnSpc>
              <a:spcBef>
                <a:spcPts val="450"/>
              </a:spcBef>
              <a:spcAft>
                <a:spcPts val="450"/>
              </a:spcAft>
              <a:buClr>
                <a:schemeClr val="accent1"/>
              </a:buClr>
              <a:buFont typeface="Arial" panose="020B0604020202020204" pitchFamily="34" charset="0"/>
              <a:buChar char="•"/>
            </a:pPr>
            <a:r>
              <a:rPr lang="tr-TR" dirty="0"/>
              <a:t>1:10 000’lik bir paftanın dörde bölünmesiyle 1’30”x1’30”boyutlarında 1:5 000’lik paftalar oluşur ve önceki isimlendirmelere benzer olarak a, b, c, d harfleriyle isimlendirilirler. Buraya kadar anlatılan paftaların köşe koordinatları, coğrafi koordinatların ortalaması alınarak hesaplanır. </a:t>
            </a:r>
          </a:p>
          <a:p>
            <a:pPr marL="285750" indent="-285750" algn="just">
              <a:lnSpc>
                <a:spcPct val="150000"/>
              </a:lnSpc>
              <a:spcBef>
                <a:spcPts val="450"/>
              </a:spcBef>
              <a:spcAft>
                <a:spcPts val="450"/>
              </a:spcAft>
              <a:buClr>
                <a:schemeClr val="accent1"/>
              </a:buClr>
              <a:buFont typeface="Arial" panose="020B0604020202020204" pitchFamily="34" charset="0"/>
              <a:buChar char="•"/>
            </a:pPr>
            <a:r>
              <a:rPr lang="tr-TR" dirty="0" smtClean="0"/>
              <a:t>1:5000 </a:t>
            </a:r>
            <a:r>
              <a:rPr lang="tr-TR" dirty="0"/>
              <a:t>ölçekli bir pafta dörde bölünerek 1:2 000 ölçekli paftalar elde edilir. Paftalar, sol üstteki paftadan başlayarak saat ibresi yönünde 1, 2, 3, 4 rakamlarıyla isimlendirilir.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699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13854"/>
            <a:ext cx="8012450" cy="438582"/>
          </a:xfrm>
          <a:prstGeom prst="rect">
            <a:avLst/>
          </a:prstGeom>
        </p:spPr>
        <p:txBody>
          <a:bodyPr wrap="square">
            <a:spAutoFit/>
          </a:bodyPr>
          <a:lstStyle/>
          <a:p>
            <a:pPr algn="ctr">
              <a:lnSpc>
                <a:spcPct val="150000"/>
              </a:lnSpc>
              <a:spcBef>
                <a:spcPts val="450"/>
              </a:spcBef>
              <a:spcAft>
                <a:spcPts val="450"/>
              </a:spcAft>
            </a:pPr>
            <a:r>
              <a:rPr lang="tr-TR" sz="1500" b="1" dirty="0"/>
              <a:t>Kaynaklar</a:t>
            </a:r>
            <a:endParaRPr lang="tr-TR" sz="1350" dirty="0"/>
          </a:p>
        </p:txBody>
      </p:sp>
      <p:sp>
        <p:nvSpPr>
          <p:cNvPr id="6" name="Dikdörtgen 5"/>
          <p:cNvSpPr/>
          <p:nvPr/>
        </p:nvSpPr>
        <p:spPr>
          <a:xfrm>
            <a:off x="782858" y="1465949"/>
            <a:ext cx="7557470" cy="2481449"/>
          </a:xfrm>
          <a:prstGeom prst="rect">
            <a:avLst/>
          </a:prstGeom>
        </p:spPr>
        <p:txBody>
          <a:bodyPr wrap="square">
            <a:spAutoFit/>
          </a:bodyPr>
          <a:lstStyle/>
          <a:p>
            <a:pPr marL="285750" indent="-285750">
              <a:lnSpc>
                <a:spcPct val="150000"/>
              </a:lnSpc>
              <a:buFont typeface="Wingdings" panose="05000000000000000000" pitchFamily="2" charset="2"/>
              <a:buChar char="q"/>
            </a:pPr>
            <a:r>
              <a:rPr lang="tr-TR" dirty="0">
                <a:latin typeface="Arial" panose="020B0604020202020204" pitchFamily="34" charset="0"/>
                <a:cs typeface="Arial" panose="020B0604020202020204" pitchFamily="34" charset="0"/>
              </a:rPr>
              <a:t>Ölçme Bilgisi Pratik Jeodezi, Prof. Dr. Erdoğan </a:t>
            </a:r>
            <a:r>
              <a:rPr lang="tr-TR" dirty="0" err="1">
                <a:latin typeface="Arial" panose="020B0604020202020204" pitchFamily="34" charset="0"/>
                <a:cs typeface="Arial" panose="020B0604020202020204" pitchFamily="34" charset="0"/>
              </a:rPr>
              <a:t>Özbenli</a:t>
            </a:r>
            <a:r>
              <a:rPr lang="tr-TR" dirty="0">
                <a:latin typeface="Arial" panose="020B0604020202020204" pitchFamily="34" charset="0"/>
                <a:cs typeface="Arial" panose="020B0604020202020204" pitchFamily="34" charset="0"/>
              </a:rPr>
              <a:t> ve Prof. Dr. Türkay </a:t>
            </a:r>
            <a:r>
              <a:rPr lang="tr-TR" dirty="0" err="1">
                <a:latin typeface="Arial" panose="020B0604020202020204" pitchFamily="34" charset="0"/>
                <a:cs typeface="Arial" panose="020B0604020202020204" pitchFamily="34" charset="0"/>
              </a:rPr>
              <a:t>Tüdeş</a:t>
            </a:r>
            <a:r>
              <a:rPr lang="tr-TR" dirty="0">
                <a:latin typeface="Arial" panose="020B0604020202020204" pitchFamily="34" charset="0"/>
                <a:cs typeface="Arial" panose="020B0604020202020204" pitchFamily="34" charset="0"/>
              </a:rPr>
              <a:t>, Trabzon, 2001.</a:t>
            </a:r>
          </a:p>
          <a:p>
            <a:pPr marL="285750" indent="-285750">
              <a:lnSpc>
                <a:spcPct val="150000"/>
              </a:lnSpc>
              <a:buFont typeface="Wingdings" panose="05000000000000000000" pitchFamily="2" charset="2"/>
              <a:buChar char="q"/>
            </a:pPr>
            <a:r>
              <a:rPr lang="tr-TR" dirty="0">
                <a:latin typeface="Arial" panose="020B0604020202020204" pitchFamily="34" charset="0"/>
                <a:cs typeface="Arial" panose="020B0604020202020204" pitchFamily="34" charset="0"/>
              </a:rPr>
              <a:t>Ölçme Bilgisi, Doç. Dr. İbrahim Koç, İstanbul, 1998.</a:t>
            </a:r>
          </a:p>
          <a:p>
            <a:pPr marL="285750" indent="-285750">
              <a:lnSpc>
                <a:spcPct val="150000"/>
              </a:lnSpc>
              <a:buFont typeface="Wingdings" panose="05000000000000000000" pitchFamily="2" charset="2"/>
              <a:buChar char="q"/>
            </a:pPr>
            <a:r>
              <a:rPr lang="en-US" dirty="0" err="1">
                <a:latin typeface="Arial" panose="020B0604020202020204" pitchFamily="34" charset="0"/>
                <a:cs typeface="Arial" panose="020B0604020202020204" pitchFamily="34" charset="0"/>
              </a:rPr>
              <a:t>İmar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Planı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Uygulamaları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Kentsel</a:t>
            </a:r>
            <a:r>
              <a:rPr lang="en-US" dirty="0">
                <a:latin typeface="Arial" panose="020B0604020202020204" pitchFamily="34" charset="0"/>
                <a:cs typeface="Arial" panose="020B0604020202020204" pitchFamily="34" charset="0"/>
              </a:rPr>
              <a:t> Alan </a:t>
            </a:r>
            <a:r>
              <a:rPr lang="en-US" dirty="0" err="1">
                <a:latin typeface="Arial" panose="020B0604020202020204" pitchFamily="34" charset="0"/>
                <a:cs typeface="Arial" panose="020B0604020202020204" pitchFamily="34" charset="0"/>
              </a:rPr>
              <a:t>Düzenlemesi</a:t>
            </a:r>
            <a:r>
              <a:rPr lang="en-US"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Prof. Dr. Türkay </a:t>
            </a:r>
            <a:r>
              <a:rPr lang="tr-TR" dirty="0" err="1">
                <a:latin typeface="Arial" panose="020B0604020202020204" pitchFamily="34" charset="0"/>
                <a:cs typeface="Arial" panose="020B0604020202020204" pitchFamily="34" charset="0"/>
              </a:rPr>
              <a:t>Tüdeş</a:t>
            </a:r>
            <a:r>
              <a:rPr lang="tr-TR" dirty="0">
                <a:latin typeface="Arial" panose="020B0604020202020204" pitchFamily="34" charset="0"/>
                <a:cs typeface="Arial" panose="020B0604020202020204" pitchFamily="34" charset="0"/>
              </a:rPr>
              <a:t>, Ankara, 2019.</a:t>
            </a:r>
          </a:p>
          <a:p>
            <a:pPr marL="214313" indent="-214313" algn="just">
              <a:lnSpc>
                <a:spcPct val="150000"/>
              </a:lnSpc>
              <a:buClr>
                <a:srgbClr val="C00000"/>
              </a:buClr>
              <a:buFont typeface="Arial" panose="020B0604020202020204" pitchFamily="34" charset="0"/>
              <a:buChar char="•"/>
            </a:pPr>
            <a:endParaRPr lang="tr-TR"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124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866572" y="2492990"/>
            <a:ext cx="7473756" cy="904863"/>
          </a:xfrm>
          <a:prstGeom prst="rect">
            <a:avLst/>
          </a:prstGeom>
        </p:spPr>
        <p:txBody>
          <a:bodyPr wrap="square">
            <a:spAutoFit/>
          </a:bodyPr>
          <a:lstStyle/>
          <a:p>
            <a:pPr marL="0" lvl="1" algn="ctr">
              <a:spcBef>
                <a:spcPct val="20000"/>
              </a:spcBef>
              <a:buClr>
                <a:schemeClr val="accent1"/>
              </a:buClr>
            </a:pPr>
            <a:r>
              <a:rPr lang="tr-TR" sz="2400" b="1" dirty="0" smtClean="0"/>
              <a:t>GGY206</a:t>
            </a:r>
            <a:endParaRPr lang="tr-TR" sz="2400" b="1" dirty="0"/>
          </a:p>
          <a:p>
            <a:pPr marL="0" lvl="1" algn="ctr">
              <a:spcBef>
                <a:spcPct val="20000"/>
              </a:spcBef>
              <a:buClr>
                <a:schemeClr val="accent1"/>
              </a:buClr>
            </a:pPr>
            <a:r>
              <a:rPr lang="tr-TR" sz="2400" b="1" dirty="0"/>
              <a:t>Pafta </a:t>
            </a:r>
            <a:r>
              <a:rPr lang="tr-TR" sz="2400" b="1" dirty="0" smtClean="0"/>
              <a:t>Bölümlemesi</a:t>
            </a:r>
            <a:endParaRPr lang="en-US" sz="2400" b="1" dirty="0">
              <a:solidFill>
                <a:schemeClr val="tx2"/>
              </a:solidFill>
            </a:endParaRPr>
          </a:p>
        </p:txBody>
      </p:sp>
    </p:spTree>
    <p:extLst>
      <p:ext uri="{BB962C8B-B14F-4D97-AF65-F5344CB8AC3E}">
        <p14:creationId xmlns:p14="http://schemas.microsoft.com/office/powerpoint/2010/main" val="2085896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Pafta Bölümlemesi</a:t>
            </a:r>
            <a:endParaRPr lang="tr-TR" sz="2400" b="1" dirty="0">
              <a:solidFill>
                <a:srgbClr val="002060"/>
              </a:solidFill>
            </a:endParaRPr>
          </a:p>
        </p:txBody>
      </p:sp>
      <p:sp>
        <p:nvSpPr>
          <p:cNvPr id="4" name="Dikdörtgen 3"/>
          <p:cNvSpPr/>
          <p:nvPr/>
        </p:nvSpPr>
        <p:spPr>
          <a:xfrm>
            <a:off x="782857" y="1703101"/>
            <a:ext cx="7557471" cy="2125069"/>
          </a:xfrm>
          <a:prstGeom prst="rect">
            <a:avLst/>
          </a:prstGeom>
        </p:spPr>
        <p:txBody>
          <a:bodyPr wrap="square">
            <a:spAutoFit/>
          </a:bodyPr>
          <a:lstStyle/>
          <a:p>
            <a:pPr marL="285750" indent="-285750" algn="just">
              <a:lnSpc>
                <a:spcPct val="150000"/>
              </a:lnSpc>
              <a:spcBef>
                <a:spcPts val="450"/>
              </a:spcBef>
              <a:spcAft>
                <a:spcPts val="450"/>
              </a:spcAft>
              <a:buClr>
                <a:schemeClr val="accent1"/>
              </a:buClr>
              <a:buFont typeface="Arial" panose="020B0604020202020204" pitchFamily="34" charset="0"/>
              <a:buChar char="•"/>
            </a:pPr>
            <a:r>
              <a:rPr lang="tr-TR" dirty="0"/>
              <a:t>Haritası yapılacak alanların çok büyük olması nedeniyle ölçek ne kadar küçültülürse küçültülsün tek bir kağıda çizmek mümkün değildir. Bunun mümkün olması durumunda ise harita arazideki detayları tam olarak gösteremez. Bu da haritanın yapılış amacına aykırıdır. Bu nedenle haritaları birden fazla altlıklara çizmek gerekir.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694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Pafta Bölümlemesi</a:t>
            </a:r>
            <a:endParaRPr lang="tr-TR" sz="2400" b="1" dirty="0">
              <a:solidFill>
                <a:srgbClr val="002060"/>
              </a:solidFill>
            </a:endParaRPr>
          </a:p>
        </p:txBody>
      </p:sp>
      <p:sp>
        <p:nvSpPr>
          <p:cNvPr id="4" name="Dikdörtgen 3"/>
          <p:cNvSpPr/>
          <p:nvPr/>
        </p:nvSpPr>
        <p:spPr>
          <a:xfrm>
            <a:off x="782857" y="1703101"/>
            <a:ext cx="7557471" cy="3257302"/>
          </a:xfrm>
          <a:prstGeom prst="rect">
            <a:avLst/>
          </a:prstGeom>
        </p:spPr>
        <p:txBody>
          <a:bodyPr wrap="square">
            <a:spAutoFit/>
          </a:bodyPr>
          <a:lstStyle/>
          <a:p>
            <a:pPr marL="285750" indent="-285750" algn="just">
              <a:lnSpc>
                <a:spcPct val="150000"/>
              </a:lnSpc>
              <a:spcBef>
                <a:spcPts val="450"/>
              </a:spcBef>
              <a:spcAft>
                <a:spcPts val="450"/>
              </a:spcAft>
              <a:buClr>
                <a:schemeClr val="accent1"/>
              </a:buClr>
              <a:buFont typeface="Arial" panose="020B0604020202020204" pitchFamily="34" charset="0"/>
              <a:buChar char="•"/>
            </a:pPr>
            <a:r>
              <a:rPr lang="tr-TR" dirty="0"/>
              <a:t>Harita paftaları ulusal ve uluslararası standartlara göre indekslenirler. Paftaların boyutları ölçeğe göre belirlenen sabit enlem ve boylam farkları ile tanımlanırlar. Böylece küre yüzeyinde bu sabit enlem ve boylam farklarına karşılık gelen büyüklükte alanların ilgili ölçekte haritası üretilir. </a:t>
            </a:r>
            <a:endParaRPr lang="tr-TR" dirty="0" smtClean="0"/>
          </a:p>
          <a:p>
            <a:pPr marL="285750" indent="-285750" algn="just">
              <a:lnSpc>
                <a:spcPct val="150000"/>
              </a:lnSpc>
              <a:spcBef>
                <a:spcPts val="450"/>
              </a:spcBef>
              <a:spcAft>
                <a:spcPts val="450"/>
              </a:spcAft>
              <a:buClr>
                <a:schemeClr val="accent1"/>
              </a:buClr>
              <a:buFont typeface="Arial" panose="020B0604020202020204" pitchFamily="34" charset="0"/>
              <a:buChar char="•"/>
            </a:pPr>
            <a:r>
              <a:rPr lang="tr-TR" dirty="0" smtClean="0"/>
              <a:t>1:1 </a:t>
            </a:r>
            <a:r>
              <a:rPr lang="tr-TR" dirty="0"/>
              <a:t>000 000-1:250 000 arası ölçekli paftalar uluslararası sisteme göre </a:t>
            </a:r>
            <a:endParaRPr lang="tr-TR" dirty="0" smtClean="0"/>
          </a:p>
          <a:p>
            <a:pPr marL="285750" indent="-285750" algn="just">
              <a:lnSpc>
                <a:spcPct val="150000"/>
              </a:lnSpc>
              <a:spcBef>
                <a:spcPts val="450"/>
              </a:spcBef>
              <a:spcAft>
                <a:spcPts val="450"/>
              </a:spcAft>
              <a:buClr>
                <a:schemeClr val="accent1"/>
              </a:buClr>
              <a:buFont typeface="Arial" panose="020B0604020202020204" pitchFamily="34" charset="0"/>
              <a:buChar char="•"/>
            </a:pPr>
            <a:r>
              <a:rPr lang="tr-TR" dirty="0" smtClean="0"/>
              <a:t>1:250 </a:t>
            </a:r>
            <a:r>
              <a:rPr lang="tr-TR" dirty="0"/>
              <a:t>000’den daha büyük ölçekli harita paftaları ise ulusal sisteme göre bölümlendirilir.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127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Pafta Bölümlemesi</a:t>
            </a:r>
            <a:endParaRPr lang="tr-TR" sz="2400" b="1" dirty="0">
              <a:solidFill>
                <a:srgbClr val="002060"/>
              </a:solidFill>
            </a:endParaRPr>
          </a:p>
        </p:txBody>
      </p:sp>
      <p:sp>
        <p:nvSpPr>
          <p:cNvPr id="2" name="Metin kutusu 1"/>
          <p:cNvSpPr txBox="1"/>
          <p:nvPr/>
        </p:nvSpPr>
        <p:spPr>
          <a:xfrm>
            <a:off x="1753385" y="1197323"/>
            <a:ext cx="5118755" cy="369332"/>
          </a:xfrm>
          <a:prstGeom prst="rect">
            <a:avLst/>
          </a:prstGeom>
          <a:noFill/>
        </p:spPr>
        <p:txBody>
          <a:bodyPr wrap="square" rtlCol="0">
            <a:spAutoFit/>
          </a:bodyPr>
          <a:lstStyle/>
          <a:p>
            <a:pPr algn="ctr"/>
            <a:r>
              <a:rPr lang="tr-TR" b="1" dirty="0" smtClean="0"/>
              <a:t>Türkiye Ulusal Pafta Sistemi</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324" y="1701858"/>
            <a:ext cx="6429082" cy="3917941"/>
          </a:xfrm>
          <a:prstGeom prst="rect">
            <a:avLst/>
          </a:prstGeom>
        </p:spPr>
      </p:pic>
    </p:spTree>
    <p:extLst>
      <p:ext uri="{BB962C8B-B14F-4D97-AF65-F5344CB8AC3E}">
        <p14:creationId xmlns:p14="http://schemas.microsoft.com/office/powerpoint/2010/main" val="3492488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Pafta Bölümlemesi</a:t>
            </a:r>
            <a:endParaRPr lang="tr-TR" sz="2400" b="1" dirty="0">
              <a:solidFill>
                <a:srgbClr val="002060"/>
              </a:solidFill>
            </a:endParaRPr>
          </a:p>
        </p:txBody>
      </p:sp>
      <p:sp>
        <p:nvSpPr>
          <p:cNvPr id="2" name="Metin kutusu 1"/>
          <p:cNvSpPr txBox="1"/>
          <p:nvPr/>
        </p:nvSpPr>
        <p:spPr>
          <a:xfrm>
            <a:off x="1753385" y="1197323"/>
            <a:ext cx="5118755" cy="369332"/>
          </a:xfrm>
          <a:prstGeom prst="rect">
            <a:avLst/>
          </a:prstGeom>
          <a:noFill/>
        </p:spPr>
        <p:txBody>
          <a:bodyPr wrap="square" rtlCol="0">
            <a:spAutoFit/>
          </a:bodyPr>
          <a:lstStyle/>
          <a:p>
            <a:pPr algn="ctr"/>
            <a:r>
              <a:rPr lang="tr-TR" b="1" dirty="0" smtClean="0"/>
              <a:t>Türkiye Ulusal Pafta Sistemi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873" y="1566655"/>
            <a:ext cx="6131449" cy="4191026"/>
          </a:xfrm>
          <a:prstGeom prst="rect">
            <a:avLst/>
          </a:prstGeom>
        </p:spPr>
      </p:pic>
    </p:spTree>
    <p:extLst>
      <p:ext uri="{BB962C8B-B14F-4D97-AF65-F5344CB8AC3E}">
        <p14:creationId xmlns:p14="http://schemas.microsoft.com/office/powerpoint/2010/main" val="1841678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Pafta Bölümlemesi</a:t>
            </a:r>
            <a:endParaRPr lang="tr-TR" sz="2400" b="1" dirty="0">
              <a:solidFill>
                <a:srgbClr val="002060"/>
              </a:solidFill>
            </a:endParaRPr>
          </a:p>
        </p:txBody>
      </p:sp>
      <p:sp>
        <p:nvSpPr>
          <p:cNvPr id="2" name="Metin kutusu 1"/>
          <p:cNvSpPr txBox="1"/>
          <p:nvPr/>
        </p:nvSpPr>
        <p:spPr>
          <a:xfrm>
            <a:off x="1753385" y="1197323"/>
            <a:ext cx="5118755" cy="369332"/>
          </a:xfrm>
          <a:prstGeom prst="rect">
            <a:avLst/>
          </a:prstGeom>
          <a:noFill/>
        </p:spPr>
        <p:txBody>
          <a:bodyPr wrap="square" rtlCol="0">
            <a:spAutoFit/>
          </a:bodyPr>
          <a:lstStyle/>
          <a:p>
            <a:pPr algn="ctr"/>
            <a:r>
              <a:rPr lang="tr-TR" b="1" dirty="0" smtClean="0"/>
              <a:t>Türkiye Ulusal Pafta Sistemi</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423" y="1936707"/>
            <a:ext cx="5986610" cy="3484514"/>
          </a:xfrm>
          <a:prstGeom prst="rect">
            <a:avLst/>
          </a:prstGeom>
        </p:spPr>
      </p:pic>
    </p:spTree>
    <p:extLst>
      <p:ext uri="{BB962C8B-B14F-4D97-AF65-F5344CB8AC3E}">
        <p14:creationId xmlns:p14="http://schemas.microsoft.com/office/powerpoint/2010/main" val="1482427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Pafta Bölümlemesi</a:t>
            </a:r>
            <a:endParaRPr lang="tr-TR" sz="2400" b="1" dirty="0">
              <a:solidFill>
                <a:srgbClr val="002060"/>
              </a:solidFill>
            </a:endParaRPr>
          </a:p>
        </p:txBody>
      </p:sp>
      <p:sp>
        <p:nvSpPr>
          <p:cNvPr id="4" name="Dikdörtgen 3"/>
          <p:cNvSpPr/>
          <p:nvPr/>
        </p:nvSpPr>
        <p:spPr>
          <a:xfrm>
            <a:off x="782857" y="1703101"/>
            <a:ext cx="7557471" cy="2713563"/>
          </a:xfrm>
          <a:prstGeom prst="rect">
            <a:avLst/>
          </a:prstGeom>
        </p:spPr>
        <p:txBody>
          <a:bodyPr wrap="square">
            <a:spAutoFit/>
          </a:bodyPr>
          <a:lstStyle/>
          <a:p>
            <a:pPr marL="285750" indent="-285750" algn="just">
              <a:lnSpc>
                <a:spcPct val="150000"/>
              </a:lnSpc>
              <a:spcBef>
                <a:spcPts val="450"/>
              </a:spcBef>
              <a:spcAft>
                <a:spcPts val="450"/>
              </a:spcAft>
              <a:buClr>
                <a:schemeClr val="accent1"/>
              </a:buClr>
              <a:buFont typeface="Arial" panose="020B0604020202020204" pitchFamily="34" charset="0"/>
              <a:buChar char="•"/>
            </a:pPr>
            <a:r>
              <a:rPr lang="tr-TR" dirty="0"/>
              <a:t>Türkiye’de 27,30,33,36,39,42 ve 45 orta boylamı başlangıç olarak alan ve dilim başlangıç boylamının 1° 30’ doğusunda ve batısında bulunan 1° enlemler arasında kalan paftalar 1:250 000 ölçekli paftalardır. </a:t>
            </a:r>
            <a:endParaRPr lang="tr-TR" dirty="0" smtClean="0"/>
          </a:p>
          <a:p>
            <a:pPr marL="285750" indent="-285750" algn="just">
              <a:lnSpc>
                <a:spcPct val="150000"/>
              </a:lnSpc>
              <a:spcBef>
                <a:spcPts val="450"/>
              </a:spcBef>
              <a:spcAft>
                <a:spcPts val="450"/>
              </a:spcAft>
              <a:buClr>
                <a:schemeClr val="accent1"/>
              </a:buClr>
              <a:buFont typeface="Arial" panose="020B0604020202020204" pitchFamily="34" charset="0"/>
              <a:buChar char="•"/>
            </a:pPr>
            <a:r>
              <a:rPr lang="tr-TR" dirty="0" smtClean="0"/>
              <a:t>Tüm </a:t>
            </a:r>
            <a:r>
              <a:rPr lang="tr-TR" dirty="0"/>
              <a:t>ülke haritalarının pafta bölümlemesinin türetildiği 1: 250 000 ölçekli pafta, kuzey-güney yönünde ikiye, doğu-batı yönünde üçe bölünerek 30’x30’ boyutlu 1:100 000 ölçekli paftalar elde edilir.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3233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Pafta Bölümlemesi</a:t>
            </a:r>
            <a:endParaRPr lang="tr-TR" sz="2400" b="1" dirty="0">
              <a:solidFill>
                <a:srgbClr val="002060"/>
              </a:solidFill>
            </a:endParaRPr>
          </a:p>
        </p:txBody>
      </p:sp>
      <p:sp>
        <p:nvSpPr>
          <p:cNvPr id="4" name="Dikdörtgen 3"/>
          <p:cNvSpPr/>
          <p:nvPr/>
        </p:nvSpPr>
        <p:spPr>
          <a:xfrm>
            <a:off x="688157" y="1307175"/>
            <a:ext cx="7984503" cy="4247317"/>
          </a:xfrm>
          <a:prstGeom prst="rect">
            <a:avLst/>
          </a:prstGeom>
        </p:spPr>
        <p:txBody>
          <a:bodyPr wrap="square">
            <a:spAutoFit/>
          </a:bodyPr>
          <a:lstStyle/>
          <a:p>
            <a:pPr marL="285750" indent="-285750" algn="just">
              <a:lnSpc>
                <a:spcPct val="150000"/>
              </a:lnSpc>
              <a:spcBef>
                <a:spcPts val="450"/>
              </a:spcBef>
              <a:spcAft>
                <a:spcPts val="450"/>
              </a:spcAft>
              <a:buClr>
                <a:schemeClr val="accent1"/>
              </a:buClr>
              <a:buFont typeface="Arial" panose="020B0604020202020204" pitchFamily="34" charset="0"/>
              <a:buChar char="•"/>
            </a:pPr>
            <a:r>
              <a:rPr lang="tr-TR" dirty="0" smtClean="0"/>
              <a:t>1:250 </a:t>
            </a:r>
            <a:r>
              <a:rPr lang="tr-TR" dirty="0"/>
              <a:t>000 ölçekli paftalar ait oldukları bölgedeki en büyük yerleşim merkezinin ismini alırken,1:100 000 ölçekli paftalar bir harf ve bir sayı ile adlandırılırlar. Türkiye 100 000 ölçekli pafta indeksinde gösterildiği gibi Türkiye 44º kuzey enleminden başlayarak güneye doğru 30’ aralıklarla kuşaklara ayrılmıştır. Kuşaklar A dan başlayarak güneye doğru alfabetik olarak adlandırılmışlardır (Ç, Ğ, İ, Ö, Ş harfleri yoktur). Türkiye bu kez 24º doğu boylamından başlanarak 30’ aralıklarla doğuya doğru bölgelere ayrılmış, ve bu bölgeler 12 den başlayarak sıra ile numaralandırılmıştır. Bu sisteme göre örneğin TRABZON adlı 1:250 000 ölçekli pafta içerisindeki sol üst köşede oluşan 1:100 000 ölçekli pafta TRABZON-G42 olarak isimlendirilir.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7873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12661</TotalTime>
  <Words>468</Words>
  <Application>Microsoft Office PowerPoint</Application>
  <PresentationFormat>Ekran Gösterisi (4:3)</PresentationFormat>
  <Paragraphs>32</Paragraphs>
  <Slides>11</Slides>
  <Notes>1</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11</vt:i4>
      </vt:variant>
    </vt:vector>
  </HeadingPairs>
  <TitlesOfParts>
    <vt:vector size="19" baseType="lpstr">
      <vt:lpstr>ＭＳ Ｐゴシック</vt:lpstr>
      <vt:lpstr>Arial</vt:lpstr>
      <vt:lpstr>Calibri</vt:lpstr>
      <vt:lpstr>Times New Roman</vt:lpstr>
      <vt:lpstr>Wingdings</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ümit gedik</cp:lastModifiedBy>
  <cp:revision>825</cp:revision>
  <cp:lastPrinted>2016-10-24T07:53:35Z</cp:lastPrinted>
  <dcterms:created xsi:type="dcterms:W3CDTF">2016-09-18T09:35:24Z</dcterms:created>
  <dcterms:modified xsi:type="dcterms:W3CDTF">2020-02-27T11:13:47Z</dcterms:modified>
</cp:coreProperties>
</file>