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5586B75A-687E-405C-8A0B-8D00578BA2C3}" type="datetimeFigureOut">
              <a:rPr lang="en-US" dirty="0"/>
              <a:pPr/>
              <a:t>5/8/2019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5/8/2019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BİYOGRAFİK ESERLER</a:t>
            </a:r>
            <a:endParaRPr lang="tr-TR" dirty="0"/>
          </a:p>
        </p:txBody>
      </p:sp>
    </p:spTree>
    <p:extLst>
      <p:ext uri="{BB962C8B-B14F-4D97-AF65-F5344CB8AC3E}">
        <p14:creationId xmlns:p14="http://schemas.microsoft.com/office/powerpoint/2010/main" val="3097218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Edip ve Şair Biyografileri</a:t>
            </a:r>
          </a:p>
        </p:txBody>
      </p:sp>
      <p:sp>
        <p:nvSpPr>
          <p:cNvPr id="3" name="İçerik Yer Tutucusu 2"/>
          <p:cNvSpPr>
            <a:spLocks noGrp="1"/>
          </p:cNvSpPr>
          <p:nvPr>
            <p:ph sz="half" idx="1"/>
          </p:nvPr>
        </p:nvSpPr>
        <p:spPr/>
        <p:txBody>
          <a:bodyPr>
            <a:normAutofit fontScale="85000" lnSpcReduction="10000"/>
          </a:bodyPr>
          <a:lstStyle/>
          <a:p>
            <a:r>
              <a:rPr lang="ar-SA" b="1" dirty="0" smtClean="0"/>
              <a:t>الشعر و الشعراء ( ابن قتيبة )</a:t>
            </a:r>
          </a:p>
          <a:p>
            <a:pPr algn="just"/>
            <a:r>
              <a:rPr lang="tr-TR" dirty="0" err="1" smtClean="0"/>
              <a:t>İbn</a:t>
            </a:r>
            <a:r>
              <a:rPr lang="tr-TR" dirty="0" smtClean="0"/>
              <a:t> </a:t>
            </a:r>
            <a:r>
              <a:rPr lang="tr-TR" dirty="0" err="1" smtClean="0"/>
              <a:t>Kuteybe’nin</a:t>
            </a:r>
            <a:r>
              <a:rPr lang="tr-TR" dirty="0" smtClean="0"/>
              <a:t> (öl.889) </a:t>
            </a:r>
            <a:r>
              <a:rPr lang="tr-TR" dirty="0"/>
              <a:t>eş-</a:t>
            </a:r>
            <a:r>
              <a:rPr lang="tr-TR" dirty="0" err="1"/>
              <a:t>Şi’r</a:t>
            </a:r>
            <a:r>
              <a:rPr lang="tr-TR" dirty="0"/>
              <a:t> </a:t>
            </a:r>
            <a:r>
              <a:rPr lang="tr-TR" dirty="0" err="1" smtClean="0"/>
              <a:t>ve’ş-şu’arâ</a:t>
            </a:r>
            <a:r>
              <a:rPr lang="tr-TR" dirty="0" smtClean="0"/>
              <a:t>’ adlı eseri </a:t>
            </a:r>
            <a:r>
              <a:rPr lang="tr-TR" dirty="0" err="1" smtClean="0"/>
              <a:t>İbn</a:t>
            </a:r>
            <a:r>
              <a:rPr lang="tr-TR" dirty="0" smtClean="0"/>
              <a:t> </a:t>
            </a:r>
            <a:r>
              <a:rPr lang="tr-TR" dirty="0" err="1" smtClean="0"/>
              <a:t>Sellâm</a:t>
            </a:r>
            <a:r>
              <a:rPr lang="tr-TR" dirty="0" smtClean="0"/>
              <a:t> gibi şairler hakkındaki biyografik eserlerin en eskilerindendir.</a:t>
            </a:r>
          </a:p>
          <a:p>
            <a:pPr algn="just"/>
            <a:r>
              <a:rPr lang="tr-TR" dirty="0" smtClean="0"/>
              <a:t>Yazar şairleri tabakalara ayırmamış, sınıflandırırken yaşadıkları dönemi esas almıştır.</a:t>
            </a:r>
          </a:p>
          <a:p>
            <a:pPr algn="just"/>
            <a:r>
              <a:rPr lang="tr-TR" dirty="0" smtClean="0"/>
              <a:t>Eserine bir mukaddime ile başlar ve burada eseri yazış amacını açıklayarak, çok sayıda şair olması sebebiyle burada sadece meşhur olanları aldığını belirtir.</a:t>
            </a:r>
          </a:p>
          <a:p>
            <a:pPr algn="just"/>
            <a:r>
              <a:rPr lang="tr-TR" dirty="0" smtClean="0"/>
              <a:t>Cahili, </a:t>
            </a:r>
            <a:r>
              <a:rPr lang="tr-TR" dirty="0" err="1" smtClean="0"/>
              <a:t>islami</a:t>
            </a:r>
            <a:r>
              <a:rPr lang="tr-TR" dirty="0" smtClean="0"/>
              <a:t>, </a:t>
            </a:r>
            <a:r>
              <a:rPr lang="tr-TR" dirty="0" err="1" smtClean="0"/>
              <a:t>Emevi</a:t>
            </a:r>
            <a:r>
              <a:rPr lang="tr-TR" dirty="0" smtClean="0"/>
              <a:t> ve Abbasi dönemi şairlerinin detaylı biyografilerini verir.</a:t>
            </a:r>
          </a:p>
          <a:p>
            <a:pPr algn="just"/>
            <a:r>
              <a:rPr lang="tr-TR" dirty="0" smtClean="0"/>
              <a:t>‘</a:t>
            </a:r>
            <a:r>
              <a:rPr lang="tr-TR" dirty="0" err="1" smtClean="0"/>
              <a:t>İmru’ul-Kays</a:t>
            </a:r>
            <a:r>
              <a:rPr lang="tr-TR" dirty="0" smtClean="0"/>
              <a:t> ile başlar ve ‘</a:t>
            </a:r>
            <a:r>
              <a:rPr lang="tr-TR" dirty="0" err="1" smtClean="0"/>
              <a:t>Alî</a:t>
            </a:r>
            <a:r>
              <a:rPr lang="tr-TR" dirty="0" smtClean="0"/>
              <a:t> b. Cebele ile bitirir.</a:t>
            </a:r>
            <a:endParaRPr lang="tr-TR" dirty="0"/>
          </a:p>
        </p:txBody>
      </p:sp>
      <p:sp>
        <p:nvSpPr>
          <p:cNvPr id="4" name="İçerik Yer Tutucusu 3"/>
          <p:cNvSpPr>
            <a:spLocks noGrp="1"/>
          </p:cNvSpPr>
          <p:nvPr>
            <p:ph sz="half" idx="2"/>
          </p:nvPr>
        </p:nvSpPr>
        <p:spPr/>
        <p:txBody>
          <a:bodyPr>
            <a:normAutofit fontScale="85000" lnSpcReduction="10000"/>
          </a:bodyPr>
          <a:lstStyle/>
          <a:p>
            <a:r>
              <a:rPr lang="ar-KW" b="1" dirty="0" smtClean="0"/>
              <a:t>طبقات الشعراء ( ابن المعتز )</a:t>
            </a:r>
          </a:p>
          <a:p>
            <a:pPr algn="just"/>
            <a:r>
              <a:rPr lang="tr-TR" dirty="0" smtClean="0"/>
              <a:t>Abbasi Halifesi ‘</a:t>
            </a:r>
            <a:r>
              <a:rPr lang="tr-TR" dirty="0" err="1" smtClean="0"/>
              <a:t>Abdullâh</a:t>
            </a:r>
            <a:r>
              <a:rPr lang="tr-TR" dirty="0" smtClean="0"/>
              <a:t> b. El-</a:t>
            </a:r>
            <a:r>
              <a:rPr lang="tr-TR" dirty="0" err="1" smtClean="0"/>
              <a:t>Mu’tezz</a:t>
            </a:r>
            <a:r>
              <a:rPr lang="tr-TR" dirty="0" smtClean="0"/>
              <a:t> (öl. 909) eserinde Abbasi halife, vezir, emir ve komutanlarını </a:t>
            </a:r>
            <a:r>
              <a:rPr lang="tr-TR" dirty="0" err="1" smtClean="0"/>
              <a:t>medheden</a:t>
            </a:r>
            <a:r>
              <a:rPr lang="tr-TR" dirty="0" smtClean="0"/>
              <a:t> </a:t>
            </a:r>
            <a:r>
              <a:rPr lang="tr-TR" dirty="0" err="1" smtClean="0"/>
              <a:t>şairleirn</a:t>
            </a:r>
            <a:r>
              <a:rPr lang="tr-TR" dirty="0" smtClean="0"/>
              <a:t> biyografilerini vermiştir.</a:t>
            </a:r>
          </a:p>
          <a:p>
            <a:pPr algn="just"/>
            <a:r>
              <a:rPr lang="tr-TR" dirty="0" err="1" smtClean="0"/>
              <a:t>Eserda</a:t>
            </a:r>
            <a:r>
              <a:rPr lang="tr-TR" dirty="0" smtClean="0"/>
              <a:t> şairler tabakalara göre değil vefat yıllarına göre ele alınmıştır.</a:t>
            </a:r>
          </a:p>
          <a:p>
            <a:pPr algn="just"/>
            <a:r>
              <a:rPr lang="tr-TR" dirty="0" smtClean="0"/>
              <a:t>Abbasilerin kuruluşundan kendi ölüm yılına kadar olan yaklaşık 1,5 asırlık bir dönemin şairlerinin </a:t>
            </a:r>
            <a:r>
              <a:rPr lang="tr-TR" dirty="0" err="1" smtClean="0"/>
              <a:t>ahbârını</a:t>
            </a:r>
            <a:r>
              <a:rPr lang="tr-TR" dirty="0" smtClean="0"/>
              <a:t> ve </a:t>
            </a:r>
            <a:r>
              <a:rPr lang="tr-TR" dirty="0" err="1" smtClean="0"/>
              <a:t>nâdir</a:t>
            </a:r>
            <a:r>
              <a:rPr lang="tr-TR" dirty="0" smtClean="0"/>
              <a:t> şiirlerini derlemiştir.</a:t>
            </a:r>
          </a:p>
          <a:p>
            <a:pPr algn="just"/>
            <a:r>
              <a:rPr lang="tr-TR" dirty="0" smtClean="0"/>
              <a:t>121 erkek ile 6 kadın şairin biyografisini almıştır.</a:t>
            </a:r>
          </a:p>
          <a:p>
            <a:pPr algn="just"/>
            <a:r>
              <a:rPr lang="tr-TR" dirty="0" smtClean="0"/>
              <a:t>Birçok baskısı mevcuttur.</a:t>
            </a:r>
          </a:p>
        </p:txBody>
      </p:sp>
    </p:spTree>
    <p:extLst>
      <p:ext uri="{BB962C8B-B14F-4D97-AF65-F5344CB8AC3E}">
        <p14:creationId xmlns:p14="http://schemas.microsoft.com/office/powerpoint/2010/main" val="795222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Edip ve Şair Biyografileri</a:t>
            </a:r>
          </a:p>
        </p:txBody>
      </p:sp>
      <p:sp>
        <p:nvSpPr>
          <p:cNvPr id="3" name="İçerik Yer Tutucusu 2"/>
          <p:cNvSpPr>
            <a:spLocks noGrp="1"/>
          </p:cNvSpPr>
          <p:nvPr>
            <p:ph idx="1"/>
          </p:nvPr>
        </p:nvSpPr>
        <p:spPr/>
        <p:txBody>
          <a:bodyPr>
            <a:normAutofit lnSpcReduction="10000"/>
          </a:bodyPr>
          <a:lstStyle/>
          <a:p>
            <a:pPr algn="ctr"/>
            <a:r>
              <a:rPr lang="ar-KW" b="1" dirty="0" smtClean="0"/>
              <a:t>الأغاني ( الاصفهاني )</a:t>
            </a:r>
          </a:p>
          <a:p>
            <a:pPr algn="just"/>
            <a:r>
              <a:rPr lang="tr-TR" dirty="0" err="1" smtClean="0"/>
              <a:t>Ebu’l-Ferec</a:t>
            </a:r>
            <a:r>
              <a:rPr lang="tr-TR" dirty="0" smtClean="0"/>
              <a:t> ‘</a:t>
            </a:r>
            <a:r>
              <a:rPr lang="tr-TR" dirty="0" err="1" smtClean="0"/>
              <a:t>Alî</a:t>
            </a:r>
            <a:r>
              <a:rPr lang="tr-TR" dirty="0" smtClean="0"/>
              <a:t> b. el-</a:t>
            </a:r>
            <a:r>
              <a:rPr lang="tr-TR" dirty="0" err="1" smtClean="0"/>
              <a:t>Huseyn</a:t>
            </a:r>
            <a:r>
              <a:rPr lang="tr-TR" dirty="0" smtClean="0"/>
              <a:t> el-</a:t>
            </a:r>
            <a:r>
              <a:rPr lang="tr-TR" dirty="0" err="1" smtClean="0"/>
              <a:t>İsfehânî</a:t>
            </a:r>
            <a:r>
              <a:rPr lang="tr-TR" dirty="0" smtClean="0"/>
              <a:t> (öl. 967) tarafından yazılan </a:t>
            </a:r>
            <a:r>
              <a:rPr lang="tr-TR" dirty="0" err="1" smtClean="0"/>
              <a:t>Kitâbu’l-ağânî</a:t>
            </a:r>
            <a:r>
              <a:rPr lang="tr-TR" dirty="0" smtClean="0"/>
              <a:t> bestelenmiş şarkı sözlerini derlemek amacıyla telif edilmiştir. </a:t>
            </a:r>
            <a:endParaRPr lang="tr-TR" dirty="0"/>
          </a:p>
          <a:p>
            <a:pPr algn="just"/>
            <a:r>
              <a:rPr lang="tr-TR" dirty="0" smtClean="0"/>
              <a:t>Yazar bu şarkı sözünü telif ederken şarkı sözünün sahibi olan şair, şarkıyı söyleyen </a:t>
            </a:r>
            <a:r>
              <a:rPr lang="tr-TR" dirty="0" err="1" smtClean="0"/>
              <a:t>muğanni</a:t>
            </a:r>
            <a:r>
              <a:rPr lang="tr-TR" dirty="0" smtClean="0"/>
              <a:t> ya da </a:t>
            </a:r>
            <a:r>
              <a:rPr lang="tr-TR" dirty="0" err="1" smtClean="0"/>
              <a:t>muğanniye</a:t>
            </a:r>
            <a:r>
              <a:rPr lang="tr-TR" dirty="0" smtClean="0"/>
              <a:t>, şarkıyı besteleyen </a:t>
            </a:r>
            <a:r>
              <a:rPr lang="tr-TR" dirty="0" err="1" smtClean="0"/>
              <a:t>vb</a:t>
            </a:r>
            <a:r>
              <a:rPr lang="tr-TR" dirty="0" smtClean="0"/>
              <a:t> kimselerle ilgili biyografik bilgileri de vermiştir.</a:t>
            </a:r>
          </a:p>
          <a:p>
            <a:pPr algn="just"/>
            <a:r>
              <a:rPr lang="tr-TR" dirty="0" smtClean="0"/>
              <a:t>Eser bu anlamda edebiyat, tarih, </a:t>
            </a:r>
            <a:r>
              <a:rPr lang="tr-TR" dirty="0" err="1" smtClean="0"/>
              <a:t>biyografya</a:t>
            </a:r>
            <a:r>
              <a:rPr lang="tr-TR" dirty="0"/>
              <a:t> </a:t>
            </a:r>
            <a:r>
              <a:rPr lang="tr-TR" dirty="0" smtClean="0"/>
              <a:t>ve musikiyi de içine alan bir kültür ansiklopedisi muhtevası kazanmıştır.</a:t>
            </a:r>
          </a:p>
          <a:p>
            <a:pPr algn="just"/>
            <a:r>
              <a:rPr lang="tr-TR" dirty="0" smtClean="0"/>
              <a:t>Eserde biyografiler belli bir yönteme göre düzenlenmemiştir. Önce bestelenmiş şiiri ele almış, ardından da şairin biyografisini vermiştir.</a:t>
            </a:r>
          </a:p>
          <a:p>
            <a:pPr algn="just"/>
            <a:r>
              <a:rPr lang="tr-TR" dirty="0" smtClean="0"/>
              <a:t>Cahiliye, </a:t>
            </a:r>
            <a:r>
              <a:rPr lang="tr-TR" dirty="0" err="1" smtClean="0"/>
              <a:t>Sadru’l</a:t>
            </a:r>
            <a:r>
              <a:rPr lang="tr-TR" dirty="0" smtClean="0"/>
              <a:t>-İslam, </a:t>
            </a:r>
            <a:r>
              <a:rPr lang="tr-TR" dirty="0" err="1" smtClean="0"/>
              <a:t>Emeviler</a:t>
            </a:r>
            <a:r>
              <a:rPr lang="tr-TR" dirty="0" smtClean="0"/>
              <a:t> dönemleri ile </a:t>
            </a:r>
            <a:r>
              <a:rPr lang="tr-TR" dirty="0" err="1" smtClean="0"/>
              <a:t>Ababsilerin</a:t>
            </a:r>
            <a:r>
              <a:rPr lang="tr-TR" dirty="0" smtClean="0"/>
              <a:t> yazarın vefat yılına kadar geçen dönemi içine alan yaklaşık 500 erkek ve kadın şairin biyografisini içerir.</a:t>
            </a:r>
          </a:p>
          <a:p>
            <a:pPr algn="just"/>
            <a:r>
              <a:rPr lang="tr-TR" dirty="0" smtClean="0"/>
              <a:t>Birçok baskısı vardır.</a:t>
            </a:r>
            <a:endParaRPr lang="tr-TR" dirty="0"/>
          </a:p>
        </p:txBody>
      </p:sp>
    </p:spTree>
    <p:extLst>
      <p:ext uri="{BB962C8B-B14F-4D97-AF65-F5344CB8AC3E}">
        <p14:creationId xmlns:p14="http://schemas.microsoft.com/office/powerpoint/2010/main" val="4110114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Edip ve Şair Biyografileri</a:t>
            </a:r>
          </a:p>
        </p:txBody>
      </p:sp>
      <p:sp>
        <p:nvSpPr>
          <p:cNvPr id="3" name="Metin Yer Tutucusu 2"/>
          <p:cNvSpPr>
            <a:spLocks noGrp="1"/>
          </p:cNvSpPr>
          <p:nvPr>
            <p:ph type="body" idx="1"/>
          </p:nvPr>
        </p:nvSpPr>
        <p:spPr/>
        <p:txBody>
          <a:bodyPr/>
          <a:lstStyle/>
          <a:p>
            <a:pPr algn="ctr"/>
            <a:r>
              <a:rPr lang="ar-KW" dirty="0" smtClean="0"/>
              <a:t>شعراء النصرانية قبل الاسلام ( لويس شيخو )</a:t>
            </a:r>
            <a:endParaRPr lang="tr-TR" dirty="0"/>
          </a:p>
        </p:txBody>
      </p:sp>
      <p:sp>
        <p:nvSpPr>
          <p:cNvPr id="4" name="İçerik Yer Tutucusu 3"/>
          <p:cNvSpPr>
            <a:spLocks noGrp="1"/>
          </p:cNvSpPr>
          <p:nvPr>
            <p:ph sz="half" idx="2"/>
          </p:nvPr>
        </p:nvSpPr>
        <p:spPr/>
        <p:txBody>
          <a:bodyPr/>
          <a:lstStyle/>
          <a:p>
            <a:pPr algn="just"/>
            <a:r>
              <a:rPr lang="tr-TR" dirty="0" smtClean="0"/>
              <a:t>Şu’arâ’u’n-nasrâniyye </a:t>
            </a:r>
            <a:r>
              <a:rPr lang="tr-TR" dirty="0" err="1" smtClean="0"/>
              <a:t>kable’l</a:t>
            </a:r>
            <a:r>
              <a:rPr lang="tr-TR" dirty="0" smtClean="0"/>
              <a:t>-İslâm adlı eserinde </a:t>
            </a:r>
            <a:r>
              <a:rPr lang="tr-TR" dirty="0" err="1" smtClean="0"/>
              <a:t>Luvîs</a:t>
            </a:r>
            <a:r>
              <a:rPr lang="tr-TR" dirty="0" smtClean="0"/>
              <a:t> </a:t>
            </a:r>
            <a:r>
              <a:rPr lang="tr-TR" dirty="0" err="1" smtClean="0"/>
              <a:t>Şeyho</a:t>
            </a:r>
            <a:r>
              <a:rPr lang="tr-TR" dirty="0" smtClean="0"/>
              <a:t> cahiliye döneminde yaşamış Hristiyan şairlerin biyografileri ele almıştır.</a:t>
            </a:r>
          </a:p>
          <a:p>
            <a:pPr algn="just"/>
            <a:r>
              <a:rPr lang="tr-TR" dirty="0" smtClean="0"/>
              <a:t>Eser 6 bölümden oluşur. Her bölümde biyografiler vefat yıllarına göre düzenlenmiştir.</a:t>
            </a:r>
          </a:p>
          <a:p>
            <a:pPr algn="just"/>
            <a:r>
              <a:rPr lang="tr-TR" dirty="0" smtClean="0"/>
              <a:t>Biyografik bilgilerin </a:t>
            </a:r>
            <a:r>
              <a:rPr lang="tr-TR" dirty="0" err="1" smtClean="0"/>
              <a:t>yanısıra</a:t>
            </a:r>
            <a:r>
              <a:rPr lang="tr-TR" dirty="0" smtClean="0"/>
              <a:t> biyografisi verilen şairlerin şiirlerinden seçmeleri içermesi bakımından zengin bir antolojidir.</a:t>
            </a:r>
            <a:endParaRPr lang="tr-TR" dirty="0"/>
          </a:p>
        </p:txBody>
      </p:sp>
      <p:sp>
        <p:nvSpPr>
          <p:cNvPr id="5" name="Metin Yer Tutucusu 4"/>
          <p:cNvSpPr>
            <a:spLocks noGrp="1"/>
          </p:cNvSpPr>
          <p:nvPr>
            <p:ph type="body" sz="quarter" idx="3"/>
          </p:nvPr>
        </p:nvSpPr>
        <p:spPr/>
        <p:txBody>
          <a:bodyPr/>
          <a:lstStyle/>
          <a:p>
            <a:pPr algn="ctr"/>
            <a:r>
              <a:rPr lang="ar-KW" dirty="0"/>
              <a:t>شعراء النصرانية </a:t>
            </a:r>
            <a:r>
              <a:rPr lang="ar-KW" dirty="0" smtClean="0"/>
              <a:t>بعد </a:t>
            </a:r>
            <a:r>
              <a:rPr lang="ar-KW" dirty="0"/>
              <a:t>الاسلام ( لويس شيخو )</a:t>
            </a:r>
            <a:endParaRPr lang="tr-TR" dirty="0"/>
          </a:p>
        </p:txBody>
      </p:sp>
      <p:sp>
        <p:nvSpPr>
          <p:cNvPr id="6" name="İçerik Yer Tutucusu 5"/>
          <p:cNvSpPr>
            <a:spLocks noGrp="1"/>
          </p:cNvSpPr>
          <p:nvPr>
            <p:ph sz="quarter" idx="4"/>
          </p:nvPr>
        </p:nvSpPr>
        <p:spPr/>
        <p:txBody>
          <a:bodyPr>
            <a:normAutofit fontScale="92500"/>
          </a:bodyPr>
          <a:lstStyle/>
          <a:p>
            <a:pPr algn="just"/>
            <a:r>
              <a:rPr lang="tr-TR" dirty="0"/>
              <a:t>Şu’arâ’u’n-nasrâniyye </a:t>
            </a:r>
            <a:r>
              <a:rPr lang="tr-TR" dirty="0" err="1" smtClean="0"/>
              <a:t>ba’de’l</a:t>
            </a:r>
            <a:r>
              <a:rPr lang="tr-TR" dirty="0" smtClean="0"/>
              <a:t>-İslâm adlı eserinde ise </a:t>
            </a:r>
            <a:r>
              <a:rPr lang="tr-TR" dirty="0" err="1" smtClean="0"/>
              <a:t>İslamiyetten</a:t>
            </a:r>
            <a:r>
              <a:rPr lang="tr-TR" dirty="0" smtClean="0"/>
              <a:t> sonra yaşamış Hristiyan şairlerin biyografilerine yer vermiştir.</a:t>
            </a:r>
          </a:p>
          <a:p>
            <a:pPr algn="just"/>
            <a:r>
              <a:rPr lang="tr-TR" dirty="0" smtClean="0"/>
              <a:t>Eser başlıca 4 bölümden oluşur. </a:t>
            </a:r>
          </a:p>
          <a:p>
            <a:pPr algn="just"/>
            <a:r>
              <a:rPr lang="tr-TR" dirty="0" smtClean="0"/>
              <a:t>Cahiliye dönemde yaşamış, </a:t>
            </a:r>
            <a:r>
              <a:rPr lang="tr-TR" dirty="0" err="1" smtClean="0"/>
              <a:t>islami</a:t>
            </a:r>
            <a:r>
              <a:rPr lang="tr-TR" dirty="0" smtClean="0"/>
              <a:t> dönemi gören ve </a:t>
            </a:r>
            <a:r>
              <a:rPr lang="tr-TR" dirty="0" err="1" smtClean="0"/>
              <a:t>muhadram</a:t>
            </a:r>
            <a:r>
              <a:rPr lang="tr-TR" dirty="0" smtClean="0"/>
              <a:t> olarak adlandırılan; </a:t>
            </a:r>
            <a:r>
              <a:rPr lang="tr-TR" dirty="0" err="1" smtClean="0"/>
              <a:t>Emeviler</a:t>
            </a:r>
            <a:r>
              <a:rPr lang="tr-TR" dirty="0" smtClean="0"/>
              <a:t>, Abbasiler dönemlerinde yaşamış şairlerin biyografileri yer alır.</a:t>
            </a:r>
          </a:p>
          <a:p>
            <a:pPr algn="just"/>
            <a:r>
              <a:rPr lang="tr-TR" dirty="0" smtClean="0"/>
              <a:t>Beyrut’ta neşredilmiştir.</a:t>
            </a:r>
            <a:endParaRPr lang="tr-TR" dirty="0"/>
          </a:p>
        </p:txBody>
      </p:sp>
    </p:spTree>
    <p:extLst>
      <p:ext uri="{BB962C8B-B14F-4D97-AF65-F5344CB8AC3E}">
        <p14:creationId xmlns:p14="http://schemas.microsoft.com/office/powerpoint/2010/main" val="3241753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ve Gramer Alimlerinin Biyografileri</a:t>
            </a:r>
            <a:endParaRPr lang="tr-TR" dirty="0"/>
          </a:p>
        </p:txBody>
      </p:sp>
      <p:sp>
        <p:nvSpPr>
          <p:cNvPr id="3" name="İçerik Yer Tutucusu 2"/>
          <p:cNvSpPr>
            <a:spLocks noGrp="1"/>
          </p:cNvSpPr>
          <p:nvPr>
            <p:ph idx="1"/>
          </p:nvPr>
        </p:nvSpPr>
        <p:spPr>
          <a:xfrm>
            <a:off x="4613851" y="1309225"/>
            <a:ext cx="5967063" cy="4230406"/>
          </a:xfrm>
        </p:spPr>
        <p:txBody>
          <a:bodyPr/>
          <a:lstStyle/>
          <a:p>
            <a:pPr marL="0" indent="0" algn="ctr">
              <a:buNone/>
            </a:pPr>
            <a:r>
              <a:rPr lang="ar-KW" b="1" dirty="0" smtClean="0"/>
              <a:t>مراتب النويين ( اللغوي )</a:t>
            </a:r>
          </a:p>
          <a:p>
            <a:pPr algn="just"/>
            <a:r>
              <a:rPr lang="tr-TR" dirty="0" smtClean="0"/>
              <a:t>el-</a:t>
            </a:r>
            <a:r>
              <a:rPr lang="tr-TR" dirty="0" err="1" smtClean="0"/>
              <a:t>Luğavî</a:t>
            </a:r>
            <a:r>
              <a:rPr lang="tr-TR" dirty="0" smtClean="0"/>
              <a:t> (öl. 962), </a:t>
            </a:r>
            <a:r>
              <a:rPr lang="tr-TR" dirty="0" err="1" smtClean="0"/>
              <a:t>Merâtibu’n-nahviyyîn</a:t>
            </a:r>
            <a:r>
              <a:rPr lang="tr-TR" dirty="0" smtClean="0"/>
              <a:t> adlı eserinde </a:t>
            </a:r>
            <a:r>
              <a:rPr lang="tr-TR" dirty="0" err="1" smtClean="0"/>
              <a:t>nahivcileri</a:t>
            </a:r>
            <a:r>
              <a:rPr lang="tr-TR" dirty="0" smtClean="0"/>
              <a:t> alimlerin ve öğrencilerin kendileri hakkındaki sözlerine dayanarak ilimdeki mertebelerine göre sınıflandırmıştır.</a:t>
            </a:r>
          </a:p>
          <a:p>
            <a:pPr algn="just"/>
            <a:r>
              <a:rPr lang="tr-TR" dirty="0" smtClean="0"/>
              <a:t>Benzer isimlerdeki karışıklığı gidermek amacıyla alimlerin isimlerini tespit etmeyi amaçlamıştır.</a:t>
            </a:r>
          </a:p>
          <a:p>
            <a:pPr algn="just"/>
            <a:r>
              <a:rPr lang="tr-TR" dirty="0" smtClean="0"/>
              <a:t>Dil alimlerinin biyografilerine de yer vermiştir. </a:t>
            </a:r>
            <a:endParaRPr lang="tr-TR" dirty="0"/>
          </a:p>
        </p:txBody>
      </p:sp>
    </p:spTree>
    <p:extLst>
      <p:ext uri="{BB962C8B-B14F-4D97-AF65-F5344CB8AC3E}">
        <p14:creationId xmlns:p14="http://schemas.microsoft.com/office/powerpoint/2010/main" val="797247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ve Gramer Alimlerinin Biyografileri</a:t>
            </a:r>
            <a:endParaRPr lang="tr-TR" dirty="0"/>
          </a:p>
        </p:txBody>
      </p:sp>
      <p:sp>
        <p:nvSpPr>
          <p:cNvPr id="3" name="İçerik Yer Tutucusu 2"/>
          <p:cNvSpPr>
            <a:spLocks noGrp="1"/>
          </p:cNvSpPr>
          <p:nvPr>
            <p:ph idx="1"/>
          </p:nvPr>
        </p:nvSpPr>
        <p:spPr>
          <a:xfrm>
            <a:off x="4613851" y="1309225"/>
            <a:ext cx="5967063" cy="4230406"/>
          </a:xfrm>
        </p:spPr>
        <p:txBody>
          <a:bodyPr>
            <a:normAutofit lnSpcReduction="10000"/>
          </a:bodyPr>
          <a:lstStyle/>
          <a:p>
            <a:pPr marL="0" indent="0" algn="ctr">
              <a:buNone/>
            </a:pPr>
            <a:r>
              <a:rPr lang="ar-KW" b="1" dirty="0" smtClean="0"/>
              <a:t>نزهة الألباء ( ابن الأنباري )</a:t>
            </a:r>
          </a:p>
          <a:p>
            <a:pPr algn="just"/>
            <a:r>
              <a:rPr lang="tr-TR" dirty="0"/>
              <a:t>e</a:t>
            </a:r>
            <a:r>
              <a:rPr lang="tr-TR" dirty="0" smtClean="0"/>
              <a:t>l-</a:t>
            </a:r>
            <a:r>
              <a:rPr lang="tr-TR" dirty="0" err="1" smtClean="0"/>
              <a:t>Enbâri</a:t>
            </a:r>
            <a:r>
              <a:rPr lang="tr-TR" dirty="0" smtClean="0"/>
              <a:t> (öl. 1181) </a:t>
            </a:r>
            <a:r>
              <a:rPr lang="tr-TR" dirty="0" err="1" smtClean="0"/>
              <a:t>Nuzhetu’l-elibbâ</a:t>
            </a:r>
            <a:r>
              <a:rPr lang="tr-TR" dirty="0" smtClean="0"/>
              <a:t> adlı bu eserinde h. I. </a:t>
            </a:r>
            <a:r>
              <a:rPr lang="tr-TR" dirty="0" err="1" smtClean="0"/>
              <a:t>yy’da</a:t>
            </a:r>
            <a:r>
              <a:rPr lang="tr-TR" dirty="0" smtClean="0"/>
              <a:t> nahiv ilminin doğuşuyla ilgili bir mukaddime ile başlar ve sonrasında vefat yıllarına göre düzenleyerek biyografilerini verir.</a:t>
            </a:r>
          </a:p>
          <a:p>
            <a:pPr algn="just"/>
            <a:r>
              <a:rPr lang="tr-TR" dirty="0" smtClean="0"/>
              <a:t>Eser  ‘</a:t>
            </a:r>
            <a:r>
              <a:rPr lang="tr-TR" dirty="0" err="1" smtClean="0"/>
              <a:t>Âlî</a:t>
            </a:r>
            <a:r>
              <a:rPr lang="tr-TR" dirty="0" smtClean="0"/>
              <a:t> b. </a:t>
            </a:r>
            <a:r>
              <a:rPr lang="tr-TR" dirty="0" err="1" smtClean="0"/>
              <a:t>Ebî</a:t>
            </a:r>
            <a:r>
              <a:rPr lang="tr-TR" dirty="0" smtClean="0"/>
              <a:t>  </a:t>
            </a:r>
            <a:r>
              <a:rPr lang="tr-TR" dirty="0" err="1" smtClean="0"/>
              <a:t>Talib</a:t>
            </a:r>
            <a:r>
              <a:rPr lang="tr-TR" dirty="0" smtClean="0"/>
              <a:t> döneminden yazarın yaşadığı döneme kadar yaklaşık 180 kişinin biyografisini içerir.</a:t>
            </a:r>
          </a:p>
          <a:p>
            <a:pPr algn="just"/>
            <a:r>
              <a:rPr lang="tr-TR" dirty="0" smtClean="0"/>
              <a:t>Kısa olan biyografilerde yazar biyografi sahibinin ismini, nesebini, vefatını, hayatı hakkındaki önemli bilgileri mühim eserlerini verir.</a:t>
            </a:r>
          </a:p>
          <a:p>
            <a:pPr algn="just"/>
            <a:r>
              <a:rPr lang="tr-TR" dirty="0" smtClean="0"/>
              <a:t>Nahiv ve dil ile ilgisi olmayan şahıslarında özgeçmişlerini içerir.</a:t>
            </a:r>
          </a:p>
          <a:p>
            <a:pPr algn="just"/>
            <a:r>
              <a:rPr lang="tr-TR" dirty="0" smtClean="0"/>
              <a:t>1961’de </a:t>
            </a:r>
            <a:r>
              <a:rPr lang="tr-TR" smtClean="0"/>
              <a:t>Kahire’de yayınlanmıştır.</a:t>
            </a:r>
            <a:endParaRPr lang="tr-TR" dirty="0"/>
          </a:p>
        </p:txBody>
      </p:sp>
    </p:spTree>
    <p:extLst>
      <p:ext uri="{BB962C8B-B14F-4D97-AF65-F5344CB8AC3E}">
        <p14:creationId xmlns:p14="http://schemas.microsoft.com/office/powerpoint/2010/main" val="1000698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Biyografik eserler biyografik bilgiler içermesinin </a:t>
            </a:r>
            <a:r>
              <a:rPr lang="tr-TR" dirty="0" err="1" smtClean="0"/>
              <a:t>yanısıra</a:t>
            </a:r>
            <a:r>
              <a:rPr lang="tr-TR" dirty="0" smtClean="0"/>
              <a:t> biyografisi verilen kişinin ilmi hayatı, eserleri, görüşleri hakkında da bilgi verir.</a:t>
            </a:r>
          </a:p>
          <a:p>
            <a:pPr algn="just"/>
            <a:r>
              <a:rPr lang="tr-TR" dirty="0" err="1" smtClean="0"/>
              <a:t>Terâcim</a:t>
            </a:r>
            <a:r>
              <a:rPr lang="tr-TR" dirty="0" smtClean="0"/>
              <a:t> ya da </a:t>
            </a:r>
            <a:r>
              <a:rPr lang="tr-TR" dirty="0" err="1" smtClean="0"/>
              <a:t>tabakât</a:t>
            </a:r>
            <a:r>
              <a:rPr lang="tr-TR" dirty="0" smtClean="0"/>
              <a:t> kitapları olarak da anılan bu eserleri aşağıdaki şekilde sınıflandırabiliriz:</a:t>
            </a:r>
          </a:p>
          <a:p>
            <a:pPr marL="457200" indent="-457200" algn="just">
              <a:buFont typeface="+mj-lt"/>
              <a:buAutoNum type="arabicPeriod"/>
            </a:pPr>
            <a:r>
              <a:rPr lang="tr-TR" dirty="0" smtClean="0"/>
              <a:t>Genel </a:t>
            </a:r>
            <a:r>
              <a:rPr lang="tr-TR" dirty="0" err="1" smtClean="0"/>
              <a:t>biyografya</a:t>
            </a:r>
            <a:r>
              <a:rPr lang="tr-TR" dirty="0" smtClean="0"/>
              <a:t> kitapları</a:t>
            </a:r>
          </a:p>
          <a:p>
            <a:pPr marL="457200" indent="-457200" algn="just">
              <a:buFont typeface="+mj-lt"/>
              <a:buAutoNum type="arabicPeriod"/>
            </a:pPr>
            <a:r>
              <a:rPr lang="tr-TR" dirty="0" smtClean="0"/>
              <a:t>Edip ve şairlerin biyografilerini içeren kitaplar</a:t>
            </a:r>
          </a:p>
          <a:p>
            <a:pPr marL="457200" indent="-457200" algn="just">
              <a:buFont typeface="+mj-lt"/>
              <a:buAutoNum type="arabicPeriod"/>
            </a:pPr>
            <a:r>
              <a:rPr lang="tr-TR" dirty="0" smtClean="0"/>
              <a:t>Dil ve gramer alimlerinin biyografilerini içeren kitaplar</a:t>
            </a:r>
          </a:p>
          <a:p>
            <a:pPr marL="457200" indent="-457200" algn="just">
              <a:buFont typeface="+mj-lt"/>
              <a:buAutoNum type="arabicPeriod"/>
            </a:pPr>
            <a:r>
              <a:rPr lang="tr-TR" dirty="0" err="1" smtClean="0"/>
              <a:t>Sahabî</a:t>
            </a:r>
            <a:r>
              <a:rPr lang="tr-TR" dirty="0" smtClean="0"/>
              <a:t> biyografilerini içeren kitaplar</a:t>
            </a:r>
          </a:p>
          <a:p>
            <a:pPr marL="457200" indent="-457200" algn="just">
              <a:buFont typeface="+mj-lt"/>
              <a:buAutoNum type="arabicPeriod"/>
            </a:pPr>
            <a:r>
              <a:rPr lang="tr-TR" dirty="0" smtClean="0"/>
              <a:t>Felsefe ve tıp alimlerinin biyografilerini içeren eserler</a:t>
            </a:r>
          </a:p>
          <a:p>
            <a:pPr marL="457200" indent="-457200" algn="just">
              <a:buFont typeface="+mj-lt"/>
              <a:buAutoNum type="arabicPeriod"/>
            </a:pPr>
            <a:r>
              <a:rPr lang="tr-TR" dirty="0" smtClean="0"/>
              <a:t>Nesep (soy) kitapları</a:t>
            </a:r>
          </a:p>
        </p:txBody>
      </p:sp>
    </p:spTree>
    <p:extLst>
      <p:ext uri="{BB962C8B-B14F-4D97-AF65-F5344CB8AC3E}">
        <p14:creationId xmlns:p14="http://schemas.microsoft.com/office/powerpoint/2010/main" val="2197127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Biyografi Kitapları</a:t>
            </a:r>
            <a:endParaRPr lang="tr-TR" dirty="0"/>
          </a:p>
        </p:txBody>
      </p:sp>
      <p:sp>
        <p:nvSpPr>
          <p:cNvPr id="3" name="İçerik Yer Tutucusu 2"/>
          <p:cNvSpPr>
            <a:spLocks noGrp="1"/>
          </p:cNvSpPr>
          <p:nvPr>
            <p:ph idx="1"/>
          </p:nvPr>
        </p:nvSpPr>
        <p:spPr/>
        <p:txBody>
          <a:bodyPr/>
          <a:lstStyle/>
          <a:p>
            <a:r>
              <a:rPr lang="ar-KW" b="1" dirty="0" smtClean="0"/>
              <a:t>كتاب المعمرين ( السجستاني )</a:t>
            </a:r>
          </a:p>
          <a:p>
            <a:pPr algn="just"/>
            <a:r>
              <a:rPr lang="tr-TR" b="1" dirty="0" err="1" smtClean="0"/>
              <a:t>Kitâbu’l-mu‘ammerîn</a:t>
            </a:r>
            <a:r>
              <a:rPr lang="tr-TR" b="1" dirty="0" smtClean="0"/>
              <a:t>, es-</a:t>
            </a:r>
            <a:r>
              <a:rPr lang="tr-TR" b="1" dirty="0" err="1" smtClean="0"/>
              <a:t>Sicistânî</a:t>
            </a:r>
            <a:r>
              <a:rPr lang="tr-TR" b="1" dirty="0" smtClean="0"/>
              <a:t> (öl. 864) tarafından yazılan bu eser cahiliye ve </a:t>
            </a:r>
            <a:r>
              <a:rPr lang="tr-TR" b="1" dirty="0" err="1" smtClean="0"/>
              <a:t>islami</a:t>
            </a:r>
            <a:r>
              <a:rPr lang="tr-TR" b="1" dirty="0" smtClean="0"/>
              <a:t> dönemde yüz yıldan fazla yaşamış kimselerin biyografilerini içerir.</a:t>
            </a:r>
          </a:p>
          <a:p>
            <a:pPr algn="just"/>
            <a:r>
              <a:rPr lang="tr-TR" b="1" dirty="0" smtClean="0"/>
              <a:t>Biyografilerin tertibinde herhangi bir yöntem izlenmemiştir.</a:t>
            </a:r>
          </a:p>
          <a:p>
            <a:pPr algn="just"/>
            <a:r>
              <a:rPr lang="tr-TR" b="1" dirty="0" smtClean="0"/>
              <a:t>I. </a:t>
            </a:r>
            <a:r>
              <a:rPr lang="tr-TR" b="1" dirty="0" err="1" smtClean="0"/>
              <a:t>Goldziher</a:t>
            </a:r>
            <a:r>
              <a:rPr lang="tr-TR" b="1" dirty="0" smtClean="0"/>
              <a:t> tarafından 1899 yılında </a:t>
            </a:r>
            <a:r>
              <a:rPr lang="tr-TR" b="1" dirty="0" err="1" smtClean="0"/>
              <a:t>Leiden’de</a:t>
            </a:r>
            <a:r>
              <a:rPr lang="tr-TR" b="1" dirty="0" smtClean="0"/>
              <a:t> yayınlanan bu eser daha sonra ‘</a:t>
            </a:r>
            <a:r>
              <a:rPr lang="tr-TR" b="1" dirty="0" err="1" smtClean="0"/>
              <a:t>Abdulmun’im</a:t>
            </a:r>
            <a:r>
              <a:rPr lang="tr-TR" b="1" dirty="0" smtClean="0"/>
              <a:t> Âmir tarafından tahkik edilerek 1961 yılında es-</a:t>
            </a:r>
            <a:r>
              <a:rPr lang="tr-TR" b="1" dirty="0" err="1" smtClean="0"/>
              <a:t>Sicistânî’nin</a:t>
            </a:r>
            <a:r>
              <a:rPr lang="tr-TR" b="1" dirty="0" smtClean="0"/>
              <a:t> diğer bir eseri olan el-</a:t>
            </a:r>
            <a:r>
              <a:rPr lang="tr-TR" b="1" dirty="0" err="1" smtClean="0"/>
              <a:t>Vasâyâ</a:t>
            </a:r>
            <a:r>
              <a:rPr lang="tr-TR" b="1" dirty="0" smtClean="0"/>
              <a:t> ile birlikte Kahire’de yayınlanmıştır.</a:t>
            </a:r>
          </a:p>
          <a:p>
            <a:endParaRPr lang="tr-TR" b="1" dirty="0"/>
          </a:p>
        </p:txBody>
      </p:sp>
    </p:spTree>
    <p:extLst>
      <p:ext uri="{BB962C8B-B14F-4D97-AF65-F5344CB8AC3E}">
        <p14:creationId xmlns:p14="http://schemas.microsoft.com/office/powerpoint/2010/main" val="1009048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2919" y="1123837"/>
            <a:ext cx="3078110" cy="4601183"/>
          </a:xfrm>
        </p:spPr>
        <p:txBody>
          <a:bodyPr/>
          <a:lstStyle/>
          <a:p>
            <a:r>
              <a:rPr lang="tr-TR" dirty="0" err="1" smtClean="0"/>
              <a:t>Târîhu</a:t>
            </a:r>
            <a:r>
              <a:rPr lang="tr-TR" dirty="0"/>
              <a:t> </a:t>
            </a:r>
            <a:r>
              <a:rPr lang="tr-TR" dirty="0" smtClean="0"/>
              <a:t>‘</a:t>
            </a:r>
            <a:r>
              <a:rPr lang="tr-TR" dirty="0" err="1" smtClean="0"/>
              <a:t>ulemâ’i’l-Endelus</a:t>
            </a:r>
            <a:r>
              <a:rPr lang="tr-TR" dirty="0" smtClean="0"/>
              <a:t> – </a:t>
            </a:r>
            <a:r>
              <a:rPr lang="tr-TR" dirty="0" err="1" smtClean="0"/>
              <a:t>İbnu’l-Faradî</a:t>
            </a:r>
            <a:r>
              <a:rPr lang="tr-TR" dirty="0" smtClean="0"/>
              <a:t> (öl. 1013)</a:t>
            </a:r>
            <a:endParaRPr lang="tr-TR" dirty="0"/>
          </a:p>
        </p:txBody>
      </p:sp>
      <p:sp>
        <p:nvSpPr>
          <p:cNvPr id="3" name="İçerik Yer Tutucusu 2"/>
          <p:cNvSpPr>
            <a:spLocks noGrp="1"/>
          </p:cNvSpPr>
          <p:nvPr>
            <p:ph sz="half" idx="1"/>
          </p:nvPr>
        </p:nvSpPr>
        <p:spPr>
          <a:xfrm>
            <a:off x="3867911" y="868680"/>
            <a:ext cx="6595437" cy="5120640"/>
          </a:xfrm>
        </p:spPr>
        <p:txBody>
          <a:bodyPr/>
          <a:lstStyle/>
          <a:p>
            <a:r>
              <a:rPr lang="ar-KW" b="1" dirty="0" smtClean="0"/>
              <a:t>  تاريخ علماء الأندلس ( ابن الفرضي )</a:t>
            </a:r>
          </a:p>
          <a:p>
            <a:pPr algn="just"/>
            <a:r>
              <a:rPr lang="tr-TR" b="1" dirty="0" smtClean="0"/>
              <a:t>Bu eser Endülüs’teki fıkıh ve hadis </a:t>
            </a:r>
            <a:r>
              <a:rPr lang="tr-TR" b="1" dirty="0" err="1" smtClean="0"/>
              <a:t>ravileri</a:t>
            </a:r>
            <a:r>
              <a:rPr lang="tr-TR" b="1" dirty="0" smtClean="0"/>
              <a:t> ile bazı alimlerin biyografilerini içerir.</a:t>
            </a:r>
          </a:p>
          <a:p>
            <a:pPr algn="just"/>
            <a:r>
              <a:rPr lang="tr-TR" b="1" dirty="0" smtClean="0"/>
              <a:t>Eserde yer alan 1651 biyografi alfabetik olarak sıralanmıştır. </a:t>
            </a:r>
          </a:p>
          <a:p>
            <a:pPr algn="just"/>
            <a:r>
              <a:rPr lang="tr-TR" b="1" dirty="0" smtClean="0"/>
              <a:t>Yazar her biyografide özgeçmişi anlatılan kişinin kısaca ismini, künyesini, yaşadığı yeri, bulunduğu devlet kademelerini, seyahatlerini, hocalarını ve eserlerini zikreder ve kısaca konu hakkında bilgi aldığı kaynakları gösterir.</a:t>
            </a:r>
          </a:p>
          <a:p>
            <a:pPr algn="just"/>
            <a:r>
              <a:rPr lang="tr-TR" b="1" dirty="0" smtClean="0"/>
              <a:t>Eserin birçok baskısı mevcuttur.</a:t>
            </a:r>
            <a:endParaRPr lang="tr-TR" b="1" dirty="0"/>
          </a:p>
        </p:txBody>
      </p:sp>
    </p:spTree>
    <p:extLst>
      <p:ext uri="{BB962C8B-B14F-4D97-AF65-F5344CB8AC3E}">
        <p14:creationId xmlns:p14="http://schemas.microsoft.com/office/powerpoint/2010/main" val="1403195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2158" y="1972490"/>
            <a:ext cx="2834640" cy="3174276"/>
          </a:xfrm>
        </p:spPr>
        <p:txBody>
          <a:bodyPr/>
          <a:lstStyle/>
          <a:p>
            <a:r>
              <a:rPr lang="tr-TR" dirty="0" err="1" smtClean="0"/>
              <a:t>Târîhu</a:t>
            </a:r>
            <a:r>
              <a:rPr lang="tr-TR" dirty="0" smtClean="0"/>
              <a:t> </a:t>
            </a:r>
            <a:r>
              <a:rPr lang="tr-TR" dirty="0" err="1" smtClean="0"/>
              <a:t>Bağdâd</a:t>
            </a:r>
            <a:r>
              <a:rPr lang="tr-TR" dirty="0" smtClean="0"/>
              <a:t> – el-</a:t>
            </a:r>
            <a:r>
              <a:rPr lang="tr-TR" dirty="0" err="1" smtClean="0"/>
              <a:t>Hatîb</a:t>
            </a:r>
            <a:r>
              <a:rPr lang="tr-TR" dirty="0" smtClean="0"/>
              <a:t> el-</a:t>
            </a:r>
            <a:r>
              <a:rPr lang="tr-TR" dirty="0" err="1" smtClean="0"/>
              <a:t>Bağdâdî</a:t>
            </a:r>
            <a:r>
              <a:rPr lang="tr-TR" dirty="0" smtClean="0"/>
              <a:t> (öl. 1072)</a:t>
            </a:r>
            <a:endParaRPr lang="tr-TR" dirty="0"/>
          </a:p>
        </p:txBody>
      </p:sp>
      <p:sp>
        <p:nvSpPr>
          <p:cNvPr id="3" name="İçerik Yer Tutucusu 2"/>
          <p:cNvSpPr>
            <a:spLocks noGrp="1"/>
          </p:cNvSpPr>
          <p:nvPr>
            <p:ph idx="1"/>
          </p:nvPr>
        </p:nvSpPr>
        <p:spPr/>
        <p:txBody>
          <a:bodyPr/>
          <a:lstStyle/>
          <a:p>
            <a:r>
              <a:rPr lang="ar-KW" b="1" dirty="0" smtClean="0"/>
              <a:t>تاريخ بغداد (الخطيب البغدادي )</a:t>
            </a:r>
          </a:p>
          <a:p>
            <a:pPr algn="just"/>
            <a:r>
              <a:rPr lang="tr-TR" b="1" dirty="0" err="1" smtClean="0"/>
              <a:t>Sözkonusu</a:t>
            </a:r>
            <a:r>
              <a:rPr lang="tr-TR" b="1" dirty="0" smtClean="0"/>
              <a:t> eser şehir tarihi olmaktan ziyade bir biyografi kitabıdır.</a:t>
            </a:r>
          </a:p>
          <a:p>
            <a:pPr algn="just"/>
            <a:r>
              <a:rPr lang="tr-TR" b="1" dirty="0" smtClean="0"/>
              <a:t>Bağdat şehrinin kuruluşundan yazarın yaşadığı döneme kadar Bağdat’a uğrayan, şehirle teması olan, şehirde bir süre kalan, Bağdat’ta doğan şair, edip, dilci, fakih, kadı ve tefsirci gibi her alanda meşhur olan alim ve sanat ehlini tanıtır.</a:t>
            </a:r>
          </a:p>
          <a:p>
            <a:pPr algn="just"/>
            <a:r>
              <a:rPr lang="tr-TR" b="1" dirty="0" smtClean="0"/>
              <a:t>Eserin sonunda Bağdatlı 33 kadının biyografisine de yer vermiştir.</a:t>
            </a:r>
          </a:p>
          <a:p>
            <a:pPr algn="just"/>
            <a:r>
              <a:rPr lang="tr-TR" b="1" dirty="0" smtClean="0"/>
              <a:t>7831 biyografi içerir.</a:t>
            </a:r>
          </a:p>
          <a:p>
            <a:pPr algn="just"/>
            <a:r>
              <a:rPr lang="tr-TR" b="1" dirty="0" smtClean="0"/>
              <a:t>Birçok baskısı mevcuttur.</a:t>
            </a:r>
          </a:p>
        </p:txBody>
      </p:sp>
    </p:spTree>
    <p:extLst>
      <p:ext uri="{BB962C8B-B14F-4D97-AF65-F5344CB8AC3E}">
        <p14:creationId xmlns:p14="http://schemas.microsoft.com/office/powerpoint/2010/main" val="3498021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a:t>
            </a:r>
            <a:r>
              <a:rPr lang="tr-TR" dirty="0" err="1" smtClean="0"/>
              <a:t>İhâta</a:t>
            </a:r>
            <a:r>
              <a:rPr lang="tr-TR" dirty="0" smtClean="0"/>
              <a:t> fî </a:t>
            </a:r>
            <a:r>
              <a:rPr lang="tr-TR" dirty="0" err="1" smtClean="0"/>
              <a:t>ahbâri</a:t>
            </a:r>
            <a:r>
              <a:rPr lang="tr-TR" dirty="0" smtClean="0"/>
              <a:t> </a:t>
            </a:r>
            <a:r>
              <a:rPr lang="tr-TR" dirty="0" err="1" smtClean="0"/>
              <a:t>Ğırnâta</a:t>
            </a:r>
            <a:r>
              <a:rPr lang="tr-TR" dirty="0" smtClean="0"/>
              <a:t> – </a:t>
            </a:r>
            <a:r>
              <a:rPr lang="tr-TR" dirty="0" err="1" smtClean="0"/>
              <a:t>İbn</a:t>
            </a:r>
            <a:r>
              <a:rPr lang="tr-TR" dirty="0" smtClean="0"/>
              <a:t> </a:t>
            </a:r>
            <a:r>
              <a:rPr lang="tr-TR" dirty="0" err="1" smtClean="0"/>
              <a:t>Hatîb</a:t>
            </a:r>
            <a:r>
              <a:rPr lang="tr-TR" dirty="0" smtClean="0"/>
              <a:t> (öl. 1374)</a:t>
            </a:r>
            <a:endParaRPr lang="tr-TR" dirty="0"/>
          </a:p>
        </p:txBody>
      </p:sp>
      <p:sp>
        <p:nvSpPr>
          <p:cNvPr id="3" name="Metin Yer Tutucusu 2"/>
          <p:cNvSpPr>
            <a:spLocks noGrp="1"/>
          </p:cNvSpPr>
          <p:nvPr>
            <p:ph type="body" idx="1"/>
          </p:nvPr>
        </p:nvSpPr>
        <p:spPr>
          <a:xfrm>
            <a:off x="3867912" y="1023586"/>
            <a:ext cx="7183264" cy="807720"/>
          </a:xfrm>
        </p:spPr>
        <p:txBody>
          <a:bodyPr/>
          <a:lstStyle/>
          <a:p>
            <a:pPr algn="ctr"/>
            <a:r>
              <a:rPr lang="ar-KW" dirty="0" smtClean="0"/>
              <a:t>الاحاطة في أخبار غرناطة ( ابن الخطيب )</a:t>
            </a:r>
            <a:endParaRPr lang="tr-TR" dirty="0"/>
          </a:p>
        </p:txBody>
      </p:sp>
      <p:sp>
        <p:nvSpPr>
          <p:cNvPr id="4" name="İçerik Yer Tutucusu 3"/>
          <p:cNvSpPr>
            <a:spLocks noGrp="1"/>
          </p:cNvSpPr>
          <p:nvPr>
            <p:ph sz="half" idx="2"/>
          </p:nvPr>
        </p:nvSpPr>
        <p:spPr>
          <a:xfrm>
            <a:off x="3867911" y="1930936"/>
            <a:ext cx="7183265" cy="3620778"/>
          </a:xfrm>
        </p:spPr>
        <p:txBody>
          <a:bodyPr>
            <a:normAutofit/>
          </a:bodyPr>
          <a:lstStyle/>
          <a:p>
            <a:pPr algn="just"/>
            <a:r>
              <a:rPr lang="tr-TR" sz="2400" dirty="0" err="1" smtClean="0"/>
              <a:t>Gırnata’nın</a:t>
            </a:r>
            <a:r>
              <a:rPr lang="tr-TR" sz="2400" dirty="0" smtClean="0"/>
              <a:t> tarih, coğrafya ve topografyasına dair bilgileri ve şehirle herhangi bir bağlantısı olan önemli şahsiyetlerin biyografilerini ve bu kişilerin eserlerinden örnekleri içerir.</a:t>
            </a:r>
          </a:p>
          <a:p>
            <a:pPr algn="just"/>
            <a:r>
              <a:rPr lang="tr-TR" sz="2400" dirty="0" smtClean="0"/>
              <a:t>İlk defa Kahire’de iki cilt olarak basılan eser daha sonra dört cilt halinde 1955-1977 yılları arasında Kahire’de yayınlanmış olup, eserin önceki baskılarında yer almayan bazı bölümler 1988’te yayınlanmıştır.</a:t>
            </a:r>
            <a:endParaRPr lang="tr-TR" sz="2400" dirty="0"/>
          </a:p>
        </p:txBody>
      </p:sp>
    </p:spTree>
    <p:extLst>
      <p:ext uri="{BB962C8B-B14F-4D97-AF65-F5344CB8AC3E}">
        <p14:creationId xmlns:p14="http://schemas.microsoft.com/office/powerpoint/2010/main" val="397928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a:t>
            </a:r>
            <a:r>
              <a:rPr lang="tr-TR" dirty="0" smtClean="0"/>
              <a:t>ş-</a:t>
            </a:r>
            <a:r>
              <a:rPr lang="tr-TR" dirty="0" err="1" smtClean="0"/>
              <a:t>Şakâ’iku’n</a:t>
            </a:r>
            <a:r>
              <a:rPr lang="tr-TR" dirty="0" smtClean="0"/>
              <a:t>-Nu ‘</a:t>
            </a:r>
            <a:r>
              <a:rPr lang="tr-TR" dirty="0" err="1" smtClean="0"/>
              <a:t>mâniyye</a:t>
            </a:r>
            <a:r>
              <a:rPr lang="tr-TR" dirty="0" smtClean="0"/>
              <a:t> – </a:t>
            </a:r>
            <a:r>
              <a:rPr lang="tr-TR" dirty="0" err="1" smtClean="0"/>
              <a:t>Taşköprizâde</a:t>
            </a:r>
            <a:r>
              <a:rPr lang="tr-TR" dirty="0" smtClean="0"/>
              <a:t> (öl. 1561)</a:t>
            </a:r>
            <a:endParaRPr lang="tr-TR" dirty="0"/>
          </a:p>
        </p:txBody>
      </p:sp>
      <p:sp>
        <p:nvSpPr>
          <p:cNvPr id="3" name="Metin Yer Tutucusu 2"/>
          <p:cNvSpPr>
            <a:spLocks noGrp="1"/>
          </p:cNvSpPr>
          <p:nvPr>
            <p:ph type="body" idx="1"/>
          </p:nvPr>
        </p:nvSpPr>
        <p:spPr>
          <a:xfrm>
            <a:off x="3776472" y="287383"/>
            <a:ext cx="6922008" cy="666206"/>
          </a:xfrm>
        </p:spPr>
        <p:txBody>
          <a:bodyPr/>
          <a:lstStyle/>
          <a:p>
            <a:pPr algn="ctr"/>
            <a:r>
              <a:rPr lang="ar-KW" dirty="0" smtClean="0"/>
              <a:t>الشقائق النعمانية ( طاشكبري زاده )</a:t>
            </a:r>
            <a:endParaRPr lang="tr-TR" dirty="0"/>
          </a:p>
        </p:txBody>
      </p:sp>
      <p:sp>
        <p:nvSpPr>
          <p:cNvPr id="4" name="İçerik Yer Tutucusu 3"/>
          <p:cNvSpPr>
            <a:spLocks noGrp="1"/>
          </p:cNvSpPr>
          <p:nvPr>
            <p:ph sz="half" idx="2"/>
          </p:nvPr>
        </p:nvSpPr>
        <p:spPr>
          <a:xfrm>
            <a:off x="4010296" y="1123837"/>
            <a:ext cx="6779623" cy="4830460"/>
          </a:xfrm>
        </p:spPr>
        <p:txBody>
          <a:bodyPr>
            <a:normAutofit/>
          </a:bodyPr>
          <a:lstStyle/>
          <a:p>
            <a:pPr algn="just"/>
            <a:r>
              <a:rPr lang="tr-TR" dirty="0" smtClean="0"/>
              <a:t>Kanuni Sultan Süleyman döneminin sonlarına kadar Osmanlı devleti topraklarında yaşamış bilginler ve şeyhlerin biyografilerini konu alır.</a:t>
            </a:r>
          </a:p>
          <a:p>
            <a:pPr algn="just"/>
            <a:r>
              <a:rPr lang="tr-TR" dirty="0" smtClean="0"/>
              <a:t>Eser, Osmanlı Devleti’nin kuruluşundan altın dönemini yaşadığı 16.yy’a kadar olan dönemi içerir.</a:t>
            </a:r>
          </a:p>
          <a:p>
            <a:pPr algn="just"/>
            <a:r>
              <a:rPr lang="tr-TR" dirty="0" smtClean="0"/>
              <a:t>Bu dönem içerisinde Osmanlı sınırları içerisinde yaşamış bilginler, şeyhler ile bunların hayatları, eğitim ve öğretim faaliyetleri hakkında bilgiler verir.</a:t>
            </a:r>
          </a:p>
          <a:p>
            <a:pPr algn="just"/>
            <a:r>
              <a:rPr lang="tr-TR" dirty="0" smtClean="0"/>
              <a:t>Eserde 371 bilgin ve 150 şeyh olmak üzere toplam 521 kişinin biyografisi ve eserleri hakkında bilgilere yer verilir.</a:t>
            </a:r>
          </a:p>
          <a:p>
            <a:pPr algn="just"/>
            <a:r>
              <a:rPr lang="tr-TR" dirty="0" smtClean="0"/>
              <a:t>Arapça kaleme alınmış olması sebebiyle kısa süre sonra Türkçeye de tercüme edilmiştir.</a:t>
            </a:r>
          </a:p>
          <a:p>
            <a:pPr algn="just"/>
            <a:r>
              <a:rPr lang="tr-TR" dirty="0" smtClean="0"/>
              <a:t>İlk tercümesi Âşık Çelebi tarafından yapılmıştır.</a:t>
            </a:r>
          </a:p>
          <a:p>
            <a:endParaRPr lang="tr-TR" dirty="0"/>
          </a:p>
        </p:txBody>
      </p:sp>
    </p:spTree>
    <p:extLst>
      <p:ext uri="{BB962C8B-B14F-4D97-AF65-F5344CB8AC3E}">
        <p14:creationId xmlns:p14="http://schemas.microsoft.com/office/powerpoint/2010/main" val="296718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92286" y="919083"/>
            <a:ext cx="3984171" cy="807720"/>
          </a:xfrm>
        </p:spPr>
        <p:txBody>
          <a:bodyPr/>
          <a:lstStyle/>
          <a:p>
            <a:r>
              <a:rPr lang="ar-KW" dirty="0" smtClean="0"/>
              <a:t>قاموس الأعلام ( شمس الدين سامي )</a:t>
            </a:r>
            <a:endParaRPr lang="tr-TR" dirty="0"/>
          </a:p>
        </p:txBody>
      </p:sp>
      <p:sp>
        <p:nvSpPr>
          <p:cNvPr id="4" name="İçerik Yer Tutucusu 3"/>
          <p:cNvSpPr>
            <a:spLocks noGrp="1"/>
          </p:cNvSpPr>
          <p:nvPr>
            <p:ph sz="half" idx="2"/>
          </p:nvPr>
        </p:nvSpPr>
        <p:spPr>
          <a:xfrm>
            <a:off x="3435530" y="1836757"/>
            <a:ext cx="4310744" cy="4023360"/>
          </a:xfrm>
        </p:spPr>
        <p:txBody>
          <a:bodyPr>
            <a:normAutofit lnSpcReduction="10000"/>
          </a:bodyPr>
          <a:lstStyle/>
          <a:p>
            <a:pPr algn="just"/>
            <a:r>
              <a:rPr lang="tr-TR" dirty="0" err="1" smtClean="0"/>
              <a:t>Kâmûsu’l-a’lâm</a:t>
            </a:r>
            <a:r>
              <a:rPr lang="tr-TR" dirty="0" smtClean="0"/>
              <a:t>, Şemseddin Sâmî (öl. 1904) tarafından yazılmış olup; peygamberler, halifeler, sahabeler, ilim adamları, şairler, edipler olmak üzere birçok kimsenin biyografilerini içerir.</a:t>
            </a:r>
          </a:p>
          <a:p>
            <a:pPr algn="just"/>
            <a:r>
              <a:rPr lang="tr-TR" dirty="0" smtClean="0"/>
              <a:t>Eserde ayrıca, kıtalar, devletler, denizler, göller, yer ve memleket isimleri hakkında bilgiler yer alır. Bu yönüyle aynı zamanda bir tarih ve coğrafya kitabıdır.</a:t>
            </a:r>
          </a:p>
          <a:p>
            <a:pPr algn="just"/>
            <a:r>
              <a:rPr lang="tr-TR" dirty="0" smtClean="0"/>
              <a:t>İsimler alfabetik olarak düzenlenmiştir.</a:t>
            </a:r>
          </a:p>
          <a:p>
            <a:pPr algn="just"/>
            <a:r>
              <a:rPr lang="tr-TR" dirty="0" smtClean="0"/>
              <a:t>6 cilt olarak İstanbul’da neşredilmiştir.</a:t>
            </a:r>
            <a:endParaRPr lang="tr-TR" dirty="0"/>
          </a:p>
        </p:txBody>
      </p:sp>
      <p:sp>
        <p:nvSpPr>
          <p:cNvPr id="5" name="Metin Yer Tutucusu 4"/>
          <p:cNvSpPr>
            <a:spLocks noGrp="1"/>
          </p:cNvSpPr>
          <p:nvPr>
            <p:ph type="body" sz="quarter" idx="3"/>
          </p:nvPr>
        </p:nvSpPr>
        <p:spPr>
          <a:xfrm>
            <a:off x="7876903" y="1023586"/>
            <a:ext cx="3984171" cy="543957"/>
          </a:xfrm>
        </p:spPr>
        <p:txBody>
          <a:bodyPr/>
          <a:lstStyle/>
          <a:p>
            <a:r>
              <a:rPr lang="ar-KW" dirty="0" smtClean="0"/>
              <a:t>مشاهير النساء ( محمد ذهني )</a:t>
            </a:r>
            <a:endParaRPr lang="tr-TR" dirty="0"/>
          </a:p>
        </p:txBody>
      </p:sp>
      <p:sp>
        <p:nvSpPr>
          <p:cNvPr id="6" name="İçerik Yer Tutucusu 5"/>
          <p:cNvSpPr>
            <a:spLocks noGrp="1"/>
          </p:cNvSpPr>
          <p:nvPr>
            <p:ph sz="quarter" idx="4"/>
          </p:nvPr>
        </p:nvSpPr>
        <p:spPr>
          <a:xfrm>
            <a:off x="7876902" y="1836757"/>
            <a:ext cx="3984171" cy="4023360"/>
          </a:xfrm>
        </p:spPr>
        <p:txBody>
          <a:bodyPr/>
          <a:lstStyle/>
          <a:p>
            <a:pPr algn="just"/>
            <a:r>
              <a:rPr lang="tr-TR" dirty="0" smtClean="0"/>
              <a:t>Arap dili ve edebiyatı alanında yeni bir dönem başlatan </a:t>
            </a:r>
            <a:r>
              <a:rPr lang="tr-TR" dirty="0" err="1" smtClean="0"/>
              <a:t>Mehmed</a:t>
            </a:r>
            <a:r>
              <a:rPr lang="tr-TR" dirty="0" smtClean="0"/>
              <a:t> Zihnî (öl. 1911) </a:t>
            </a:r>
            <a:r>
              <a:rPr lang="tr-TR" dirty="0" err="1" smtClean="0"/>
              <a:t>Meşâhîru’n-nisâ</a:t>
            </a:r>
            <a:r>
              <a:rPr lang="tr-TR" dirty="0" smtClean="0"/>
              <a:t>’ adlı eserini kız öğretmen okulunda okutulmak üzere kaleme almıştır.</a:t>
            </a:r>
          </a:p>
          <a:p>
            <a:pPr algn="just"/>
            <a:r>
              <a:rPr lang="tr-TR" dirty="0" smtClean="0"/>
              <a:t>Yazar böyle bir eseri yazmakla görevlendirilmiş, Araplarda bu tarz bir eser bulunmadığından bu eseri hazırlamıştır. </a:t>
            </a:r>
          </a:p>
          <a:p>
            <a:pPr algn="just"/>
            <a:r>
              <a:rPr lang="tr-TR" dirty="0" smtClean="0"/>
              <a:t>Eserde daha çok Türkiye dışındaki bölgelerde yetişen Müslüman kadınların biyografileri bulunmaktadır.</a:t>
            </a:r>
            <a:endParaRPr lang="tr-TR" dirty="0"/>
          </a:p>
        </p:txBody>
      </p:sp>
    </p:spTree>
    <p:extLst>
      <p:ext uri="{BB962C8B-B14F-4D97-AF65-F5344CB8AC3E}">
        <p14:creationId xmlns:p14="http://schemas.microsoft.com/office/powerpoint/2010/main" val="3657014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Edip ve Şair Biyografileri</a:t>
            </a:r>
            <a:endParaRPr lang="tr-TR" dirty="0"/>
          </a:p>
        </p:txBody>
      </p:sp>
      <p:sp>
        <p:nvSpPr>
          <p:cNvPr id="3" name="İçerik Yer Tutucusu 2"/>
          <p:cNvSpPr>
            <a:spLocks noGrp="1"/>
          </p:cNvSpPr>
          <p:nvPr>
            <p:ph idx="1"/>
          </p:nvPr>
        </p:nvSpPr>
        <p:spPr/>
        <p:txBody>
          <a:bodyPr>
            <a:normAutofit lnSpcReduction="10000"/>
          </a:bodyPr>
          <a:lstStyle/>
          <a:p>
            <a:pPr algn="ctr"/>
            <a:r>
              <a:rPr lang="tr-TR" b="1" dirty="0" err="1" smtClean="0"/>
              <a:t>Tabakâtu’ş-şu’arâ</a:t>
            </a:r>
            <a:r>
              <a:rPr lang="tr-TR" b="1" dirty="0" smtClean="0"/>
              <a:t> – </a:t>
            </a:r>
            <a:r>
              <a:rPr lang="tr-TR" b="1" dirty="0" err="1" smtClean="0"/>
              <a:t>İbn</a:t>
            </a:r>
            <a:r>
              <a:rPr lang="tr-TR" b="1" dirty="0" smtClean="0"/>
              <a:t> </a:t>
            </a:r>
            <a:r>
              <a:rPr lang="tr-TR" b="1" dirty="0" err="1" smtClean="0"/>
              <a:t>Sellâm</a:t>
            </a:r>
            <a:r>
              <a:rPr lang="tr-TR" b="1" dirty="0" smtClean="0"/>
              <a:t> el-</a:t>
            </a:r>
            <a:r>
              <a:rPr lang="tr-TR" b="1" dirty="0" err="1" smtClean="0"/>
              <a:t>Cumahî</a:t>
            </a:r>
            <a:r>
              <a:rPr lang="tr-TR" b="1" dirty="0" smtClean="0"/>
              <a:t> (öl. 846)</a:t>
            </a:r>
            <a:r>
              <a:rPr lang="ar-KW" b="1" dirty="0" smtClean="0"/>
              <a:t>طبقات الشعراء ( ابن سلام الجمحي )</a:t>
            </a:r>
            <a:endParaRPr lang="tr-TR" b="1" dirty="0" smtClean="0"/>
          </a:p>
          <a:p>
            <a:pPr algn="just"/>
            <a:r>
              <a:rPr lang="tr-TR" dirty="0" smtClean="0"/>
              <a:t>Şair biyografileri hakkında telif edilen ve günümüze ulaşan en eski kitaptır.</a:t>
            </a:r>
          </a:p>
          <a:p>
            <a:pPr algn="just"/>
            <a:r>
              <a:rPr lang="tr-TR" dirty="0" smtClean="0"/>
              <a:t>Yazar cahiliye dönemi şairleriyle </a:t>
            </a:r>
            <a:r>
              <a:rPr lang="tr-TR" dirty="0" err="1" smtClean="0"/>
              <a:t>islami</a:t>
            </a:r>
            <a:r>
              <a:rPr lang="tr-TR" dirty="0" smtClean="0"/>
              <a:t> dönem şairlerini iki gruba ayırmış, sonra her iki gruptaki şairlerin birbirlerine benzer yönlerini ele alarak </a:t>
            </a:r>
            <a:r>
              <a:rPr lang="tr-TR" dirty="0" err="1" smtClean="0"/>
              <a:t>biraraya</a:t>
            </a:r>
            <a:r>
              <a:rPr lang="tr-TR" dirty="0" smtClean="0"/>
              <a:t> getirmiştir. Sonra bu grupları sanatsal üstünlüklerine göre birinci, ikinci tabaka gibi tabakalara ayırmıştır. </a:t>
            </a:r>
          </a:p>
          <a:p>
            <a:pPr algn="just"/>
            <a:r>
              <a:rPr lang="tr-TR" dirty="0" err="1" smtClean="0"/>
              <a:t>Sellâm</a:t>
            </a:r>
            <a:r>
              <a:rPr lang="tr-TR" dirty="0" smtClean="0"/>
              <a:t> Cahiliye dönem şairlerini her biri dört kişiden oluşan gruplara ayırmış, bu grupları da sanatsal üstünlüklerine göre 10 tabakaya ayırmıştır. Bunlara üç grup daha eklemiş; birinci grupta Medine, Mekke, </a:t>
            </a:r>
            <a:r>
              <a:rPr lang="tr-TR" dirty="0" err="1" smtClean="0"/>
              <a:t>Taif</a:t>
            </a:r>
            <a:r>
              <a:rPr lang="tr-TR" dirty="0" smtClean="0"/>
              <a:t>, Yemâme ve Bahreyn’de yaşamış 22 şairin biyografisini; ikincisinde mersiye şairlerinden meşhur olmuş 4 şairin biyografisini; üçüncüsünde ise Medine’deki 8 Yahudi şairin biyografisini ele almıştır.</a:t>
            </a:r>
          </a:p>
          <a:p>
            <a:pPr algn="just"/>
            <a:r>
              <a:rPr lang="tr-TR" dirty="0" smtClean="0"/>
              <a:t>İslami dönemde yaşamış şairleri de aynı şekilde 10 tabakaya ayırmış ve biyografilerine yer vermiştir.</a:t>
            </a:r>
            <a:endParaRPr lang="tr-TR" dirty="0"/>
          </a:p>
        </p:txBody>
      </p:sp>
    </p:spTree>
    <p:extLst>
      <p:ext uri="{BB962C8B-B14F-4D97-AF65-F5344CB8AC3E}">
        <p14:creationId xmlns:p14="http://schemas.microsoft.com/office/powerpoint/2010/main" val="4116698152"/>
      </p:ext>
    </p:extLst>
  </p:cSld>
  <p:clrMapOvr>
    <a:masterClrMapping/>
  </p:clrMapOvr>
</p:sld>
</file>

<file path=ppt/theme/theme1.xml><?xml version="1.0" encoding="utf-8"?>
<a:theme xmlns:a="http://schemas.openxmlformats.org/drawingml/2006/main" name="Çerçev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TM03457475[[fn=Çerçeve]]</Template>
  <TotalTime>114</TotalTime>
  <Words>1323</Words>
  <Application>Microsoft Office PowerPoint</Application>
  <PresentationFormat>Geniş ekran</PresentationFormat>
  <Paragraphs>97</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Corbel</vt:lpstr>
      <vt:lpstr>Tahoma</vt:lpstr>
      <vt:lpstr>Wingdings 2</vt:lpstr>
      <vt:lpstr>Çerçeve</vt:lpstr>
      <vt:lpstr>BİYOGRAFİK ESERLER</vt:lpstr>
      <vt:lpstr>PowerPoint Sunusu</vt:lpstr>
      <vt:lpstr>Genel Biyografi Kitapları</vt:lpstr>
      <vt:lpstr>Târîhu ‘ulemâ’i’l-Endelus – İbnu’l-Faradî (öl. 1013)</vt:lpstr>
      <vt:lpstr>Târîhu Bağdâd – el-Hatîb el-Bağdâdî (öl. 1072)</vt:lpstr>
      <vt:lpstr>el-İhâta fî ahbâri Ğırnâta – İbn Hatîb (öl. 1374)</vt:lpstr>
      <vt:lpstr>eş-Şakâ’iku’n-Nu ‘mâniyye – Taşköprizâde (öl. 1561)</vt:lpstr>
      <vt:lpstr>PowerPoint Sunusu</vt:lpstr>
      <vt:lpstr>Edip ve Şair Biyografileri</vt:lpstr>
      <vt:lpstr>Edip ve Şair Biyografileri</vt:lpstr>
      <vt:lpstr>Edip ve Şair Biyografileri</vt:lpstr>
      <vt:lpstr>Edip ve Şair Biyografileri</vt:lpstr>
      <vt:lpstr>Dil ve Gramer Alimlerinin Biyografileri</vt:lpstr>
      <vt:lpstr>Dil ve Gramer Alimlerinin Biyografileri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BİYOGRAFİK ESERLER</dc:title>
  <dc:creator>zuhal kazar</dc:creator>
  <cp:lastModifiedBy>zuhal kazar</cp:lastModifiedBy>
  <cp:revision>20</cp:revision>
  <dcterms:created xsi:type="dcterms:W3CDTF">2019-05-06T23:44:35Z</dcterms:created>
  <dcterms:modified xsi:type="dcterms:W3CDTF">2019-05-08T18:20:10Z</dcterms:modified>
</cp:coreProperties>
</file>