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C0C48-6A7C-48B7-90C4-CCB9A5FD8D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554BBC-36F1-4D84-A1E8-D60627FB8D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F02203-310A-41A7-9F15-6A7B32C2F22E}"/>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5" name="Footer Placeholder 4">
            <a:extLst>
              <a:ext uri="{FF2B5EF4-FFF2-40B4-BE49-F238E27FC236}">
                <a16:creationId xmlns:a16="http://schemas.microsoft.com/office/drawing/2014/main" id="{AE4B5BAC-EDE0-4D81-84F8-4635DD40CD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FE8D5C-E846-4DB5-8298-44E2472416A9}"/>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635746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53C79-EF48-40EB-B667-44E75E2AE0C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1080F8-C406-404A-A7CA-880F97DC70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94C0E1-BC2B-460E-8D57-91E951E9D529}"/>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5" name="Footer Placeholder 4">
            <a:extLst>
              <a:ext uri="{FF2B5EF4-FFF2-40B4-BE49-F238E27FC236}">
                <a16:creationId xmlns:a16="http://schemas.microsoft.com/office/drawing/2014/main" id="{BE376655-A54D-4371-AEB8-0A3C27C0E3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BB5C57-19AD-4E85-A016-6B8DF8C80646}"/>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666050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392759-22A7-4480-9D6C-3621F10719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61BD47-C448-4877-86BA-3438CE8A96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9CC24D-0591-4C7B-97A0-8F8D3D7DE413}"/>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5" name="Footer Placeholder 4">
            <a:extLst>
              <a:ext uri="{FF2B5EF4-FFF2-40B4-BE49-F238E27FC236}">
                <a16:creationId xmlns:a16="http://schemas.microsoft.com/office/drawing/2014/main" id="{519A4E9F-CBBA-4C19-B173-F7F3A1195D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13BC13-5BB1-4668-ADBB-429BBA6066EA}"/>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3949232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401AE-D65E-49F6-955A-1E619A9CF0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77E5F0-42ED-4EB5-9753-E33E1437FD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D56F3B-216C-4046-B895-9E0596850B73}"/>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5" name="Footer Placeholder 4">
            <a:extLst>
              <a:ext uri="{FF2B5EF4-FFF2-40B4-BE49-F238E27FC236}">
                <a16:creationId xmlns:a16="http://schemas.microsoft.com/office/drawing/2014/main" id="{0DA330C4-0D91-40B7-8A97-C90163C383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543D86-74EF-427D-AD25-406B85FBA90E}"/>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1635852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06502-1B22-4AA1-964D-C81F9EB639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8E0791-0149-4C3E-B3AB-1ED94F872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5BBECA-5A18-47FB-B40E-BFA70E85D016}"/>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5" name="Footer Placeholder 4">
            <a:extLst>
              <a:ext uri="{FF2B5EF4-FFF2-40B4-BE49-F238E27FC236}">
                <a16:creationId xmlns:a16="http://schemas.microsoft.com/office/drawing/2014/main" id="{B79540D5-E93F-47B6-A60B-C5198A6640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F2AC33-854E-44A2-9EBC-F6BEEE87970D}"/>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2540670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D1E4E-5297-4D2E-962A-9553884A0B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8915AE-1597-4BBC-82FD-08009A884E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2E3082-6F47-4B9B-9557-1D42CD0532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F0712-F045-4275-B3DF-6870DBE19562}"/>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6" name="Footer Placeholder 5">
            <a:extLst>
              <a:ext uri="{FF2B5EF4-FFF2-40B4-BE49-F238E27FC236}">
                <a16:creationId xmlns:a16="http://schemas.microsoft.com/office/drawing/2014/main" id="{BD977AB0-F91A-404D-AA02-9D77D59F21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FDC721-35AD-459D-9576-41E126D9CAFB}"/>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371410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933F6-EC66-47A0-8408-581A14329B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801B99-0086-4873-9BE3-CC5848EC14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DBD692-0AAD-43BA-A6EC-40BA80E29B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CD7D35-5621-4FCB-BAB9-2E2FB8C289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22955A-42E8-45E8-B3CD-BBF178811D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7B3EE0-96B0-4E43-B6C6-4066604A3259}"/>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8" name="Footer Placeholder 7">
            <a:extLst>
              <a:ext uri="{FF2B5EF4-FFF2-40B4-BE49-F238E27FC236}">
                <a16:creationId xmlns:a16="http://schemas.microsoft.com/office/drawing/2014/main" id="{84D31586-5DDF-4D55-968C-220D0993E7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B6EB23-9AC5-435F-A216-B43C07CAC4A1}"/>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4051875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6289A-01C7-4497-919A-37890D51FE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00D07D-6688-4B18-8403-AEBA54751549}"/>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4" name="Footer Placeholder 3">
            <a:extLst>
              <a:ext uri="{FF2B5EF4-FFF2-40B4-BE49-F238E27FC236}">
                <a16:creationId xmlns:a16="http://schemas.microsoft.com/office/drawing/2014/main" id="{CD675035-C23C-4DDC-96A6-745E25C7FF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69165C-7EBE-4CD9-9B64-B61D16F1B521}"/>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3714778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F07509-4C5D-4FCC-A51B-796841A19B01}"/>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3" name="Footer Placeholder 2">
            <a:extLst>
              <a:ext uri="{FF2B5EF4-FFF2-40B4-BE49-F238E27FC236}">
                <a16:creationId xmlns:a16="http://schemas.microsoft.com/office/drawing/2014/main" id="{FBDE45E8-3857-47A9-BAA7-098EBE1437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A2E79A-7867-4520-86F4-AEB9717E20CB}"/>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44573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5EECE-8854-4D65-A066-78D8853C5E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95BA82-C8E0-439E-9DA6-DF616DE5B2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7501FF-7F79-4573-A24E-2D18AC404F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9A5B50-2DEB-4566-8287-82C699F27F1E}"/>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6" name="Footer Placeholder 5">
            <a:extLst>
              <a:ext uri="{FF2B5EF4-FFF2-40B4-BE49-F238E27FC236}">
                <a16:creationId xmlns:a16="http://schemas.microsoft.com/office/drawing/2014/main" id="{111A96E3-B547-421E-8A92-2F0A02CE1E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3947FA-6923-438B-A546-FE90D12FBE4A}"/>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2674663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BD552-B782-48D3-9052-2E171C1851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19AB4DB-4A3B-4DBF-A386-B7712BF388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3BF3FF-DD3C-49DF-A8F1-1DAA2F1CBC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800E96-C0D5-4FD2-8495-9F0D30AD5545}"/>
              </a:ext>
            </a:extLst>
          </p:cNvPr>
          <p:cNvSpPr>
            <a:spLocks noGrp="1"/>
          </p:cNvSpPr>
          <p:nvPr>
            <p:ph type="dt" sz="half" idx="10"/>
          </p:nvPr>
        </p:nvSpPr>
        <p:spPr/>
        <p:txBody>
          <a:bodyPr/>
          <a:lstStyle/>
          <a:p>
            <a:fld id="{3C81B36C-FA88-4D95-AD62-219E30F5D2E2}" type="datetimeFigureOut">
              <a:rPr lang="en-US" smtClean="0"/>
              <a:t>3/7/2021</a:t>
            </a:fld>
            <a:endParaRPr lang="en-US"/>
          </a:p>
        </p:txBody>
      </p:sp>
      <p:sp>
        <p:nvSpPr>
          <p:cNvPr id="6" name="Footer Placeholder 5">
            <a:extLst>
              <a:ext uri="{FF2B5EF4-FFF2-40B4-BE49-F238E27FC236}">
                <a16:creationId xmlns:a16="http://schemas.microsoft.com/office/drawing/2014/main" id="{CF1A17B8-A7E0-444E-8A3B-ED8EBE06B3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F61EC7-727E-4180-8C31-9B0F66B04D6A}"/>
              </a:ext>
            </a:extLst>
          </p:cNvPr>
          <p:cNvSpPr>
            <a:spLocks noGrp="1"/>
          </p:cNvSpPr>
          <p:nvPr>
            <p:ph type="sldNum" sz="quarter" idx="12"/>
          </p:nvPr>
        </p:nvSpPr>
        <p:spPr/>
        <p:txBody>
          <a:bodyPr/>
          <a:lstStyle/>
          <a:p>
            <a:fld id="{5C2D1C85-680C-4E8C-8FA5-C0A82ED5CF96}" type="slidenum">
              <a:rPr lang="en-US" smtClean="0"/>
              <a:t>‹#›</a:t>
            </a:fld>
            <a:endParaRPr lang="en-US"/>
          </a:p>
        </p:txBody>
      </p:sp>
    </p:spTree>
    <p:extLst>
      <p:ext uri="{BB962C8B-B14F-4D97-AF65-F5344CB8AC3E}">
        <p14:creationId xmlns:p14="http://schemas.microsoft.com/office/powerpoint/2010/main" val="2036530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037CAB-5E9F-4FB8-9742-1EFE2F2491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3BE216-F432-4CE2-9281-E712756171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DEE783-F9BB-41D0-9916-400A89D8F1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1B36C-FA88-4D95-AD62-219E30F5D2E2}" type="datetimeFigureOut">
              <a:rPr lang="en-US" smtClean="0"/>
              <a:t>3/7/2021</a:t>
            </a:fld>
            <a:endParaRPr lang="en-US"/>
          </a:p>
        </p:txBody>
      </p:sp>
      <p:sp>
        <p:nvSpPr>
          <p:cNvPr id="5" name="Footer Placeholder 4">
            <a:extLst>
              <a:ext uri="{FF2B5EF4-FFF2-40B4-BE49-F238E27FC236}">
                <a16:creationId xmlns:a16="http://schemas.microsoft.com/office/drawing/2014/main" id="{102FC3E5-8BAE-4121-A280-A88E6C72D6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FF469A8-CD1C-423E-A37E-A182CF546F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D1C85-680C-4E8C-8FA5-C0A82ED5CF96}" type="slidenum">
              <a:rPr lang="en-US" smtClean="0"/>
              <a:t>‹#›</a:t>
            </a:fld>
            <a:endParaRPr lang="en-US"/>
          </a:p>
        </p:txBody>
      </p:sp>
    </p:spTree>
    <p:extLst>
      <p:ext uri="{BB962C8B-B14F-4D97-AF65-F5344CB8AC3E}">
        <p14:creationId xmlns:p14="http://schemas.microsoft.com/office/powerpoint/2010/main" val="3638361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39770-B16E-4B58-A77E-5F8FD361852D}"/>
              </a:ext>
            </a:extLst>
          </p:cNvPr>
          <p:cNvSpPr>
            <a:spLocks noGrp="1"/>
          </p:cNvSpPr>
          <p:nvPr>
            <p:ph type="ctrTitle"/>
          </p:nvPr>
        </p:nvSpPr>
        <p:spPr/>
        <p:txBody>
          <a:bodyPr>
            <a:normAutofit/>
          </a:bodyPr>
          <a:lstStyle/>
          <a:p>
            <a:r>
              <a:rPr lang="en-US" sz="4400"/>
              <a:t>Nationalism </a:t>
            </a:r>
            <a:endParaRPr lang="en-US" sz="4400" dirty="0"/>
          </a:p>
        </p:txBody>
      </p:sp>
      <p:sp>
        <p:nvSpPr>
          <p:cNvPr id="3" name="Subtitle 2">
            <a:extLst>
              <a:ext uri="{FF2B5EF4-FFF2-40B4-BE49-F238E27FC236}">
                <a16:creationId xmlns:a16="http://schemas.microsoft.com/office/drawing/2014/main" id="{95BD9DDC-0B70-43DE-BDC8-4BD50909F8A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5852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739EB-4639-47F7-8466-920B1C27E3A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25DDD68-6C55-442A-B6BF-6C192E64A061}"/>
              </a:ext>
            </a:extLst>
          </p:cNvPr>
          <p:cNvSpPr>
            <a:spLocks noGrp="1"/>
          </p:cNvSpPr>
          <p:nvPr>
            <p:ph idx="1"/>
          </p:nvPr>
        </p:nvSpPr>
        <p:spPr/>
        <p:txBody>
          <a:bodyPr>
            <a:normAutofit/>
          </a:bodyPr>
          <a:lstStyle/>
          <a:p>
            <a:pPr algn="just"/>
            <a:r>
              <a:rPr lang="en-US" sz="2000" dirty="0"/>
              <a:t>The word nation is derived from the Latin </a:t>
            </a:r>
            <a:r>
              <a:rPr lang="en-US" sz="2000" dirty="0" err="1"/>
              <a:t>natio</a:t>
            </a:r>
            <a:r>
              <a:rPr lang="en-US" sz="2000" dirty="0"/>
              <a:t>, whose root is </a:t>
            </a:r>
            <a:r>
              <a:rPr lang="en-US" sz="2000" dirty="0" err="1"/>
              <a:t>nasci</a:t>
            </a:r>
            <a:r>
              <a:rPr lang="en-US" sz="2000" dirty="0"/>
              <a:t>  (to be born). The etymology of the word thus suggests a natural community.</a:t>
            </a:r>
          </a:p>
          <a:p>
            <a:pPr algn="just"/>
            <a:r>
              <a:rPr lang="en-US" sz="2000" dirty="0"/>
              <a:t>The term nation denotes a group of people belonging together on the basis of common descent, historical continuity, cultural heritage and language. Above all, longevity is emphasized:  the primordial origins of the nation in the distant past. This definition looks upon the nation as a distinctive civilization.</a:t>
            </a:r>
          </a:p>
          <a:p>
            <a:pPr algn="just"/>
            <a:r>
              <a:rPr lang="en-US" sz="2000" dirty="0"/>
              <a:t>Nation can also be defined in political terms: a group of people who are united by political allegiance to the same institutions and a sense of </a:t>
            </a:r>
            <a:r>
              <a:rPr lang="en-US" sz="2000" b="1" dirty="0"/>
              <a:t>citizenship </a:t>
            </a:r>
            <a:r>
              <a:rPr lang="en-US" sz="2000" dirty="0"/>
              <a:t>that overrides cultural, ethnic, or other loyalties.</a:t>
            </a:r>
          </a:p>
          <a:p>
            <a:pPr algn="just"/>
            <a:r>
              <a:rPr lang="en-US" sz="2000" dirty="0"/>
              <a:t>Ethnic groups, may also share a common culture or a collective identity; however, they are not viable political units and lack the typical nationalist goal, the desire to achieve </a:t>
            </a:r>
            <a:r>
              <a:rPr lang="en-US" sz="2000" b="1" dirty="0"/>
              <a:t>statehood.</a:t>
            </a:r>
          </a:p>
          <a:p>
            <a:endParaRPr lang="en-US" sz="2000" dirty="0"/>
          </a:p>
        </p:txBody>
      </p:sp>
    </p:spTree>
    <p:extLst>
      <p:ext uri="{BB962C8B-B14F-4D97-AF65-F5344CB8AC3E}">
        <p14:creationId xmlns:p14="http://schemas.microsoft.com/office/powerpoint/2010/main" val="1714487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04943-9E42-44BA-9D65-23BB5AEEC42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F94A0CE-ACF7-417E-8A8B-FD9D92AF0589}"/>
              </a:ext>
            </a:extLst>
          </p:cNvPr>
          <p:cNvSpPr>
            <a:spLocks noGrp="1"/>
          </p:cNvSpPr>
          <p:nvPr>
            <p:ph idx="1"/>
          </p:nvPr>
        </p:nvSpPr>
        <p:spPr/>
        <p:txBody>
          <a:bodyPr>
            <a:normAutofit/>
          </a:bodyPr>
          <a:lstStyle/>
          <a:p>
            <a:pPr algn="just"/>
            <a:r>
              <a:rPr lang="en-US" sz="2000" dirty="0"/>
              <a:t>Nation can imply ethnicity, but not necessarily so.</a:t>
            </a:r>
          </a:p>
          <a:p>
            <a:pPr algn="just"/>
            <a:r>
              <a:rPr lang="en-US" sz="2000" dirty="0"/>
              <a:t>The political view of the nation emerged from the French Revolution, with its emphasis on </a:t>
            </a:r>
            <a:r>
              <a:rPr lang="en-US" sz="2000" b="1" dirty="0"/>
              <a:t>popular sovereignty </a:t>
            </a:r>
            <a:r>
              <a:rPr lang="en-US" sz="2000" dirty="0"/>
              <a:t>rather than royal and aristocratic authority as the source of </a:t>
            </a:r>
            <a:r>
              <a:rPr lang="en-US" sz="2000" b="1" dirty="0"/>
              <a:t>legitimacy</a:t>
            </a:r>
            <a:r>
              <a:rPr lang="en-US" sz="2000" dirty="0"/>
              <a:t> for government.</a:t>
            </a:r>
          </a:p>
          <a:p>
            <a:pPr algn="just"/>
            <a:r>
              <a:rPr lang="en-US" sz="2000" dirty="0"/>
              <a:t>The idea that nations are political rather than ethnic entities has been reinforced by the theory that nations are ‘imagined communities’.</a:t>
            </a:r>
          </a:p>
          <a:p>
            <a:pPr algn="just"/>
            <a:r>
              <a:rPr lang="en-US" sz="2000" dirty="0"/>
              <a:t>Our understanding of nationalism has been conditioned by the application of different criteria –cultural or political- in defining the nation; but it has also been greatly determined by the political causes  it espouses.</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558629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54951-1640-42E3-8B9F-C1A85276FE7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9D75F16-CC70-4C33-A640-91B612ADB322}"/>
              </a:ext>
            </a:extLst>
          </p:cNvPr>
          <p:cNvSpPr>
            <a:spLocks noGrp="1"/>
          </p:cNvSpPr>
          <p:nvPr>
            <p:ph idx="1"/>
          </p:nvPr>
        </p:nvSpPr>
        <p:spPr/>
        <p:txBody>
          <a:bodyPr>
            <a:normAutofit fontScale="92500" lnSpcReduction="10000"/>
          </a:bodyPr>
          <a:lstStyle/>
          <a:p>
            <a:pPr algn="just"/>
            <a:r>
              <a:rPr lang="en-US" sz="2000" b="1" dirty="0"/>
              <a:t>Liberal Nationalism </a:t>
            </a:r>
            <a:r>
              <a:rPr lang="en-US" sz="2000" dirty="0"/>
              <a:t>treat nations as organic entitles and aspires to construct a world order based on the </a:t>
            </a:r>
            <a:r>
              <a:rPr lang="en-US" sz="2000" b="1" dirty="0"/>
              <a:t>principle of national self-determination</a:t>
            </a:r>
            <a:r>
              <a:rPr lang="en-US" sz="2000" dirty="0"/>
              <a:t>; national self-determination may result in </a:t>
            </a:r>
            <a:r>
              <a:rPr lang="en-US" sz="2000" b="1" dirty="0"/>
              <a:t>secession</a:t>
            </a:r>
            <a:r>
              <a:rPr lang="en-US" sz="2000" dirty="0"/>
              <a:t> from a larger state or the </a:t>
            </a:r>
            <a:r>
              <a:rPr lang="en-US" sz="2000" b="1" dirty="0"/>
              <a:t>unification </a:t>
            </a:r>
            <a:r>
              <a:rPr lang="en-US" sz="2000" dirty="0"/>
              <a:t>of previously divided territories. </a:t>
            </a:r>
          </a:p>
          <a:p>
            <a:pPr algn="just"/>
            <a:r>
              <a:rPr lang="en-US" sz="2000" dirty="0"/>
              <a:t>The ultimate goal of liberal nationalism is the creation of sovereign </a:t>
            </a:r>
            <a:r>
              <a:rPr lang="en-US" sz="2000" b="1" dirty="0"/>
              <a:t>nation-states</a:t>
            </a:r>
            <a:r>
              <a:rPr lang="en-US" sz="2000" dirty="0"/>
              <a:t>, states where territoriality coincides with nationality.</a:t>
            </a:r>
          </a:p>
          <a:p>
            <a:pPr algn="just"/>
            <a:r>
              <a:rPr lang="en-US" sz="2000" dirty="0"/>
              <a:t>Nation-states usually comprise different ethnic, linguistic and religious groups. Only through a </a:t>
            </a:r>
            <a:r>
              <a:rPr lang="en-US" sz="2000" dirty="0" err="1"/>
              <a:t>programme</a:t>
            </a:r>
            <a:r>
              <a:rPr lang="en-US" sz="2000" dirty="0"/>
              <a:t> of </a:t>
            </a:r>
            <a:r>
              <a:rPr lang="en-US" sz="2000" b="1" dirty="0"/>
              <a:t>ethnic cleansing </a:t>
            </a:r>
            <a:r>
              <a:rPr lang="en-US" sz="2000" dirty="0"/>
              <a:t>can a homogeneous nation-state be created.</a:t>
            </a:r>
          </a:p>
          <a:p>
            <a:pPr algn="just"/>
            <a:r>
              <a:rPr lang="en-US" sz="2000" b="1" dirty="0"/>
              <a:t>Conservative nationalism </a:t>
            </a:r>
            <a:r>
              <a:rPr lang="en-US" sz="2000" dirty="0"/>
              <a:t>places emphasis on tradition, historical community and </a:t>
            </a:r>
            <a:r>
              <a:rPr lang="en-US" sz="2000" b="1" dirty="0"/>
              <a:t>patriotism</a:t>
            </a:r>
            <a:r>
              <a:rPr lang="en-US" sz="2000" dirty="0"/>
              <a:t> to create social cohesion.</a:t>
            </a:r>
          </a:p>
          <a:p>
            <a:pPr algn="just"/>
            <a:r>
              <a:rPr lang="en-US" sz="2000" dirty="0"/>
              <a:t>Emphasis also on the nation as an ethnic community and its fear of ‘otherness’ incites bigotry.</a:t>
            </a:r>
          </a:p>
          <a:p>
            <a:pPr algn="just"/>
            <a:r>
              <a:rPr lang="en-US" sz="2000" dirty="0"/>
              <a:t>Also </a:t>
            </a:r>
            <a:r>
              <a:rPr lang="en-US" sz="2000" dirty="0" err="1"/>
              <a:t>denizes</a:t>
            </a:r>
            <a:r>
              <a:rPr lang="en-US" sz="2000" dirty="0"/>
              <a:t> immigrants or foreigners in general, thereby fomenting </a:t>
            </a:r>
            <a:r>
              <a:rPr lang="en-US" sz="2000" b="1" dirty="0"/>
              <a:t>anti-immigrant</a:t>
            </a:r>
            <a:r>
              <a:rPr lang="en-US" sz="2000" dirty="0"/>
              <a:t> </a:t>
            </a:r>
            <a:r>
              <a:rPr lang="en-US" sz="2000" b="1" dirty="0"/>
              <a:t>feeling</a:t>
            </a:r>
            <a:r>
              <a:rPr lang="en-US" sz="2000" dirty="0"/>
              <a:t>, </a:t>
            </a:r>
            <a:r>
              <a:rPr lang="en-US" sz="2000" b="1" dirty="0"/>
              <a:t>racialism</a:t>
            </a:r>
            <a:r>
              <a:rPr lang="en-US" sz="2000" dirty="0"/>
              <a:t> and </a:t>
            </a:r>
            <a:r>
              <a:rPr lang="en-US" sz="2000" b="1" dirty="0"/>
              <a:t>xenophobia</a:t>
            </a:r>
            <a:r>
              <a:rPr lang="en-US" sz="2000" dirty="0"/>
              <a:t> </a:t>
            </a:r>
          </a:p>
          <a:p>
            <a:endParaRPr lang="en-US" sz="2000" dirty="0"/>
          </a:p>
          <a:p>
            <a:pPr marL="0" indent="0">
              <a:buNone/>
            </a:pPr>
            <a:r>
              <a:rPr lang="en-US" sz="2000" dirty="0"/>
              <a:t>           </a:t>
            </a:r>
          </a:p>
        </p:txBody>
      </p:sp>
    </p:spTree>
    <p:extLst>
      <p:ext uri="{BB962C8B-B14F-4D97-AF65-F5344CB8AC3E}">
        <p14:creationId xmlns:p14="http://schemas.microsoft.com/office/powerpoint/2010/main" val="4052457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B483D-A6A2-492D-AEAD-ECDB1BB2CDF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9AF082F-0F0D-4568-9061-0FB9FD09C157}"/>
              </a:ext>
            </a:extLst>
          </p:cNvPr>
          <p:cNvSpPr>
            <a:spLocks noGrp="1"/>
          </p:cNvSpPr>
          <p:nvPr>
            <p:ph idx="1"/>
          </p:nvPr>
        </p:nvSpPr>
        <p:spPr/>
        <p:txBody>
          <a:bodyPr>
            <a:normAutofit/>
          </a:bodyPr>
          <a:lstStyle/>
          <a:p>
            <a:pPr algn="just"/>
            <a:r>
              <a:rPr lang="en-US" sz="2000" b="1" dirty="0"/>
              <a:t>Expansionist nationalism </a:t>
            </a:r>
            <a:r>
              <a:rPr lang="en-US" sz="2000" dirty="0"/>
              <a:t>originates in nineteenth century  European </a:t>
            </a:r>
            <a:r>
              <a:rPr lang="en-US" sz="2000" b="1" dirty="0"/>
              <a:t>imperialism</a:t>
            </a:r>
            <a:r>
              <a:rPr lang="en-US" sz="2000" dirty="0"/>
              <a:t>, when each colonial conquest was accompanied by </a:t>
            </a:r>
            <a:r>
              <a:rPr lang="en-US" sz="2000" b="1" dirty="0"/>
              <a:t>jingoism</a:t>
            </a:r>
            <a:r>
              <a:rPr lang="en-US" sz="2000" dirty="0"/>
              <a:t>.</a:t>
            </a:r>
          </a:p>
          <a:p>
            <a:pPr algn="just"/>
            <a:r>
              <a:rPr lang="en-US" sz="2000" dirty="0"/>
              <a:t>In the twentieth century expansionist nationalism was supported by national </a:t>
            </a:r>
            <a:r>
              <a:rPr lang="en-US" sz="2000" b="1" dirty="0"/>
              <a:t>chauvinism</a:t>
            </a:r>
            <a:r>
              <a:rPr lang="en-US" sz="2000" dirty="0"/>
              <a:t>, an irrational belief in the superiority of one’s nation; its most blatant manifestation was Nazi anti-Semitism.</a:t>
            </a:r>
          </a:p>
          <a:p>
            <a:pPr algn="just"/>
            <a:r>
              <a:rPr lang="en-US" sz="2000" dirty="0"/>
              <a:t>Anti-colonial nationalism has helped to support the struggle of pro-independence movement in Africa and Asia against </a:t>
            </a:r>
            <a:r>
              <a:rPr lang="en-US" sz="2000" b="1" dirty="0"/>
              <a:t>colonialism</a:t>
            </a:r>
            <a:r>
              <a:rPr lang="en-US" sz="2000" dirty="0"/>
              <a:t>.</a:t>
            </a:r>
          </a:p>
          <a:p>
            <a:pPr algn="just"/>
            <a:r>
              <a:rPr lang="en-US" sz="2000" dirty="0"/>
              <a:t>In a world dominated by transnational groups, multinational companies, supernational institutions and global governance agencies, it should not come as a surprise that </a:t>
            </a:r>
            <a:r>
              <a:rPr lang="en-US" sz="2000" b="1" dirty="0"/>
              <a:t>multiethnicity</a:t>
            </a:r>
            <a:r>
              <a:rPr lang="en-US" sz="2000" dirty="0"/>
              <a:t> and </a:t>
            </a:r>
            <a:r>
              <a:rPr lang="en-US" sz="2000" b="1" dirty="0"/>
              <a:t>multiculturalism</a:t>
            </a:r>
            <a:r>
              <a:rPr lang="en-US" sz="2000" dirty="0"/>
              <a:t> have become the norm in many states, for instance, Britain, the USA, Canada and Australia. Cosmopolitanism seems irreversible.</a:t>
            </a:r>
          </a:p>
          <a:p>
            <a:pPr marL="0" indent="0">
              <a:buNone/>
            </a:pPr>
            <a:endParaRPr lang="en-US" sz="2000" dirty="0"/>
          </a:p>
        </p:txBody>
      </p:sp>
    </p:spTree>
    <p:extLst>
      <p:ext uri="{BB962C8B-B14F-4D97-AF65-F5344CB8AC3E}">
        <p14:creationId xmlns:p14="http://schemas.microsoft.com/office/powerpoint/2010/main" val="3890981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F00B3-F26B-485A-BC40-5A621BFE3F2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C7CFD4F-798D-44D8-86F7-27087C9B1727}"/>
              </a:ext>
            </a:extLst>
          </p:cNvPr>
          <p:cNvSpPr>
            <a:spLocks noGrp="1"/>
          </p:cNvSpPr>
          <p:nvPr>
            <p:ph idx="1"/>
          </p:nvPr>
        </p:nvSpPr>
        <p:spPr/>
        <p:txBody>
          <a:bodyPr>
            <a:normAutofit/>
          </a:bodyPr>
          <a:lstStyle/>
          <a:p>
            <a:pPr algn="just"/>
            <a:r>
              <a:rPr lang="en-US" sz="2000" dirty="0"/>
              <a:t>Yet nationalism continues to be a powerful political force (?), as demonstrated by the disintegration of the Soviet Union and the ethnic tensions in former Yugoslavia which resulted in a complex </a:t>
            </a:r>
            <a:r>
              <a:rPr lang="en-US" sz="2000" b="1" dirty="0"/>
              <a:t>re-drawing of the map </a:t>
            </a:r>
            <a:r>
              <a:rPr lang="en-US" sz="2000" dirty="0"/>
              <a:t>and the </a:t>
            </a:r>
            <a:r>
              <a:rPr lang="en-US" sz="2000" b="1" dirty="0"/>
              <a:t>destabilization</a:t>
            </a:r>
            <a:r>
              <a:rPr lang="en-US" sz="2000" dirty="0"/>
              <a:t> of the whole  Balkan region; the Arab-Israeli conflict shows no signs of abating, despite the so –called peace process; another manifestation of nationalism is found in movements supporting separatist or irredentist causes. </a:t>
            </a:r>
          </a:p>
          <a:p>
            <a:pPr algn="just"/>
            <a:r>
              <a:rPr lang="en-US" sz="2000" dirty="0"/>
              <a:t>The association  of nationalism with Fascism and National Socialism in the post -1945 world has detracted from the legitimacy of the doctrine.</a:t>
            </a:r>
          </a:p>
        </p:txBody>
      </p:sp>
    </p:spTree>
    <p:extLst>
      <p:ext uri="{BB962C8B-B14F-4D97-AF65-F5344CB8AC3E}">
        <p14:creationId xmlns:p14="http://schemas.microsoft.com/office/powerpoint/2010/main" val="4119794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4CEF3-5DBD-449C-84E6-D8F01A11DF65}"/>
              </a:ext>
            </a:extLst>
          </p:cNvPr>
          <p:cNvSpPr>
            <a:spLocks noGrp="1"/>
          </p:cNvSpPr>
          <p:nvPr>
            <p:ph type="title"/>
          </p:nvPr>
        </p:nvSpPr>
        <p:spPr/>
        <p:txBody>
          <a:bodyPr>
            <a:normAutofit/>
          </a:bodyPr>
          <a:lstStyle/>
          <a:p>
            <a:r>
              <a:rPr lang="en-US" sz="2800" dirty="0"/>
              <a:t>Glossary</a:t>
            </a:r>
          </a:p>
        </p:txBody>
      </p:sp>
      <p:sp>
        <p:nvSpPr>
          <p:cNvPr id="3" name="Content Placeholder 2">
            <a:extLst>
              <a:ext uri="{FF2B5EF4-FFF2-40B4-BE49-F238E27FC236}">
                <a16:creationId xmlns:a16="http://schemas.microsoft.com/office/drawing/2014/main" id="{0421F6E4-06AB-45E9-BA77-817FC3263A7C}"/>
              </a:ext>
            </a:extLst>
          </p:cNvPr>
          <p:cNvSpPr>
            <a:spLocks noGrp="1"/>
          </p:cNvSpPr>
          <p:nvPr>
            <p:ph idx="1"/>
          </p:nvPr>
        </p:nvSpPr>
        <p:spPr/>
        <p:txBody>
          <a:bodyPr>
            <a:normAutofit/>
          </a:bodyPr>
          <a:lstStyle/>
          <a:p>
            <a:pPr algn="just"/>
            <a:r>
              <a:rPr lang="en-US" sz="2000" dirty="0"/>
              <a:t>Absolutism: The theory that any legitimate government should have absolute power</a:t>
            </a:r>
          </a:p>
          <a:p>
            <a:pPr algn="just"/>
            <a:r>
              <a:rPr lang="en-US" sz="2000" dirty="0"/>
              <a:t>Administrative </a:t>
            </a:r>
            <a:r>
              <a:rPr lang="en-US" sz="2000" dirty="0" err="1"/>
              <a:t>deconcentration</a:t>
            </a:r>
            <a:r>
              <a:rPr lang="en-US" sz="2000" dirty="0"/>
              <a:t>:  The implementation by regional institutions of polices decided by the central government</a:t>
            </a:r>
          </a:p>
          <a:p>
            <a:pPr algn="just"/>
            <a:r>
              <a:rPr lang="en-US" sz="2000" dirty="0"/>
              <a:t>Administrative elite: A small body  of highly-educated and talented administrators at the top of the civil service who advise their political superiors and who influence policy.</a:t>
            </a:r>
          </a:p>
          <a:p>
            <a:pPr algn="just"/>
            <a:r>
              <a:rPr lang="en-US" sz="2000" dirty="0"/>
              <a:t>Aggregation: The function of combining diverse political demands into a coherent political </a:t>
            </a:r>
            <a:r>
              <a:rPr lang="en-US" sz="2000" dirty="0" err="1"/>
              <a:t>programme</a:t>
            </a:r>
            <a:r>
              <a:rPr lang="en-US" sz="2000" dirty="0"/>
              <a:t> usually performed by political parties.</a:t>
            </a:r>
          </a:p>
          <a:p>
            <a:pPr algn="just"/>
            <a:r>
              <a:rPr lang="en-US" sz="2000" dirty="0"/>
              <a:t>Aristocracy: The nobility, the people of the highest class in society; government by the nobility</a:t>
            </a:r>
          </a:p>
          <a:p>
            <a:pPr algn="just"/>
            <a:r>
              <a:rPr lang="en-US" sz="2000" dirty="0"/>
              <a:t>Authoritarianism: A style of government in which the rulers demand unquestioning obedience from the ruled, and have no regard for public opinion.</a:t>
            </a:r>
          </a:p>
        </p:txBody>
      </p:sp>
    </p:spTree>
    <p:extLst>
      <p:ext uri="{BB962C8B-B14F-4D97-AF65-F5344CB8AC3E}">
        <p14:creationId xmlns:p14="http://schemas.microsoft.com/office/powerpoint/2010/main" val="732517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DEB81-6D09-4F66-9701-0D904BA6AAF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CF0BFDD-4900-4B8D-8B57-C80DA5470E9A}"/>
              </a:ext>
            </a:extLst>
          </p:cNvPr>
          <p:cNvSpPr>
            <a:spLocks noGrp="1"/>
          </p:cNvSpPr>
          <p:nvPr>
            <p:ph idx="1"/>
          </p:nvPr>
        </p:nvSpPr>
        <p:spPr/>
        <p:txBody>
          <a:bodyPr>
            <a:normAutofit/>
          </a:bodyPr>
          <a:lstStyle/>
          <a:p>
            <a:pPr algn="just"/>
            <a:r>
              <a:rPr lang="en-US" sz="2000" dirty="0"/>
              <a:t>Bill: Draft of a new Act which will be discussed in Parliament</a:t>
            </a:r>
          </a:p>
          <a:p>
            <a:pPr algn="just"/>
            <a:r>
              <a:rPr lang="en-US" sz="2000" dirty="0"/>
              <a:t>Bill of rights: A constitutional statement of the civil liberties of a people.</a:t>
            </a:r>
          </a:p>
          <a:p>
            <a:pPr algn="just"/>
            <a:r>
              <a:rPr lang="en-US" sz="2000" dirty="0"/>
              <a:t>Bounded rationality: The idea that rationality is ‘bounded’ in policy making because it is too costly for decision makers to examine all possible alternatives before taking decisions. Only alternatives which are good enough are examined.</a:t>
            </a:r>
          </a:p>
          <a:p>
            <a:pPr algn="just"/>
            <a:r>
              <a:rPr lang="en-US" sz="2000" dirty="0"/>
              <a:t>Carte blanche: Permission given by someone to another person to act in any way.</a:t>
            </a:r>
          </a:p>
          <a:p>
            <a:pPr algn="just"/>
            <a:r>
              <a:rPr lang="en-US" sz="2000" dirty="0"/>
              <a:t>Charisma: The special quality of a leader that helps him/her inspire followers with devotion and enthusiasm.</a:t>
            </a:r>
          </a:p>
          <a:p>
            <a:pPr algn="just"/>
            <a:r>
              <a:rPr lang="en-US" sz="2000" dirty="0"/>
              <a:t>Check and balances: Tensions within the government system that system from the institutional division of state power.</a:t>
            </a:r>
          </a:p>
          <a:p>
            <a:pPr algn="just"/>
            <a:r>
              <a:rPr lang="en-US" sz="2000" dirty="0"/>
              <a:t>Enfranchisement: Giving someone the right to vote</a:t>
            </a:r>
          </a:p>
        </p:txBody>
      </p:sp>
    </p:spTree>
    <p:extLst>
      <p:ext uri="{BB962C8B-B14F-4D97-AF65-F5344CB8AC3E}">
        <p14:creationId xmlns:p14="http://schemas.microsoft.com/office/powerpoint/2010/main" val="3931294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864</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Nationalism </vt:lpstr>
      <vt:lpstr>PowerPoint Presentation</vt:lpstr>
      <vt:lpstr>PowerPoint Presentation</vt:lpstr>
      <vt:lpstr>PowerPoint Presentation</vt:lpstr>
      <vt:lpstr>PowerPoint Presentation</vt:lpstr>
      <vt:lpstr>PowerPoint Presentation</vt:lpstr>
      <vt:lpstr>Glossary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Nationalism and Feminism</dc:title>
  <dc:creator>christos teazis</dc:creator>
  <cp:lastModifiedBy>christos teazis</cp:lastModifiedBy>
  <cp:revision>16</cp:revision>
  <dcterms:created xsi:type="dcterms:W3CDTF">2021-03-07T16:40:35Z</dcterms:created>
  <dcterms:modified xsi:type="dcterms:W3CDTF">2021-03-07T20:00:12Z</dcterms:modified>
</cp:coreProperties>
</file>