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359" r:id="rId4"/>
    <p:sldId id="361" r:id="rId5"/>
    <p:sldId id="360" r:id="rId6"/>
    <p:sldId id="365" r:id="rId7"/>
    <p:sldId id="366" r:id="rId8"/>
    <p:sldId id="257" r:id="rId9"/>
    <p:sldId id="338" r:id="rId10"/>
    <p:sldId id="258" r:id="rId11"/>
    <p:sldId id="339" r:id="rId12"/>
    <p:sldId id="259" r:id="rId13"/>
    <p:sldId id="260" r:id="rId14"/>
    <p:sldId id="261" r:id="rId15"/>
    <p:sldId id="342" r:id="rId16"/>
    <p:sldId id="341" r:id="rId17"/>
    <p:sldId id="340" r:id="rId18"/>
    <p:sldId id="262" r:id="rId19"/>
    <p:sldId id="343" r:id="rId20"/>
    <p:sldId id="302" r:id="rId21"/>
    <p:sldId id="264" r:id="rId22"/>
    <p:sldId id="363" r:id="rId23"/>
    <p:sldId id="376" r:id="rId24"/>
    <p:sldId id="265" r:id="rId25"/>
    <p:sldId id="367" r:id="rId26"/>
    <p:sldId id="377" r:id="rId27"/>
    <p:sldId id="266" r:id="rId28"/>
    <p:sldId id="368" r:id="rId29"/>
    <p:sldId id="369"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370" r:id="rId43"/>
    <p:sldId id="372" r:id="rId44"/>
    <p:sldId id="375" r:id="rId45"/>
    <p:sldId id="371" r:id="rId46"/>
    <p:sldId id="344" r:id="rId47"/>
    <p:sldId id="279" r:id="rId48"/>
    <p:sldId id="345" r:id="rId49"/>
    <p:sldId id="280" r:id="rId50"/>
    <p:sldId id="281" r:id="rId51"/>
    <p:sldId id="346" r:id="rId52"/>
    <p:sldId id="282" r:id="rId53"/>
    <p:sldId id="283" r:id="rId54"/>
    <p:sldId id="284" r:id="rId55"/>
    <p:sldId id="348" r:id="rId56"/>
    <p:sldId id="347" r:id="rId57"/>
    <p:sldId id="285" r:id="rId58"/>
    <p:sldId id="349" r:id="rId59"/>
    <p:sldId id="286" r:id="rId60"/>
    <p:sldId id="287" r:id="rId61"/>
    <p:sldId id="288" r:id="rId62"/>
    <p:sldId id="289" r:id="rId63"/>
    <p:sldId id="350" r:id="rId64"/>
    <p:sldId id="351" r:id="rId65"/>
    <p:sldId id="290" r:id="rId66"/>
    <p:sldId id="352" r:id="rId67"/>
    <p:sldId id="291" r:id="rId68"/>
    <p:sldId id="373" r:id="rId69"/>
    <p:sldId id="374" r:id="rId70"/>
    <p:sldId id="292" r:id="rId71"/>
    <p:sldId id="293" r:id="rId72"/>
    <p:sldId id="294" r:id="rId73"/>
    <p:sldId id="295" r:id="rId74"/>
    <p:sldId id="296" r:id="rId75"/>
    <p:sldId id="353" r:id="rId76"/>
    <p:sldId id="297" r:id="rId77"/>
    <p:sldId id="298" r:id="rId78"/>
    <p:sldId id="299" r:id="rId79"/>
    <p:sldId id="300" r:id="rId80"/>
    <p:sldId id="354" r:id="rId81"/>
    <p:sldId id="355" r:id="rId82"/>
    <p:sldId id="301" r:id="rId83"/>
    <p:sldId id="303" r:id="rId84"/>
    <p:sldId id="356" r:id="rId85"/>
    <p:sldId id="304" r:id="rId86"/>
    <p:sldId id="305" r:id="rId87"/>
    <p:sldId id="306" r:id="rId88"/>
    <p:sldId id="357" r:id="rId89"/>
    <p:sldId id="307" r:id="rId90"/>
    <p:sldId id="308" r:id="rId91"/>
    <p:sldId id="310" r:id="rId92"/>
    <p:sldId id="309" r:id="rId93"/>
    <p:sldId id="311" r:id="rId94"/>
    <p:sldId id="312" r:id="rId95"/>
    <p:sldId id="314" r:id="rId96"/>
    <p:sldId id="315" r:id="rId97"/>
    <p:sldId id="316" r:id="rId98"/>
    <p:sldId id="317" r:id="rId99"/>
    <p:sldId id="318" r:id="rId100"/>
    <p:sldId id="319" r:id="rId101"/>
    <p:sldId id="320" r:id="rId102"/>
    <p:sldId id="321" r:id="rId103"/>
    <p:sldId id="358" r:id="rId104"/>
    <p:sldId id="322" r:id="rId105"/>
    <p:sldId id="323" r:id="rId106"/>
    <p:sldId id="327" r:id="rId107"/>
    <p:sldId id="328" r:id="rId108"/>
    <p:sldId id="325" r:id="rId109"/>
    <p:sldId id="326" r:id="rId110"/>
    <p:sldId id="329" r:id="rId111"/>
    <p:sldId id="331" r:id="rId112"/>
    <p:sldId id="332" r:id="rId113"/>
    <p:sldId id="333" r:id="rId114"/>
    <p:sldId id="337" r:id="rId115"/>
    <p:sldId id="378" r:id="rId116"/>
    <p:sldId id="379" r:id="rId117"/>
    <p:sldId id="380" r:id="rId118"/>
    <p:sldId id="381" r:id="rId119"/>
    <p:sldId id="382" r:id="rId120"/>
    <p:sldId id="383" r:id="rId121"/>
    <p:sldId id="384" r:id="rId1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DD6B6BF-C999-418F-A9D8-4634737C8720}"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85A2AA-1D3C-44C8-95BD-4C7A237C8A3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6B6BF-C999-418F-A9D8-4634737C8720}" type="datetimeFigureOut">
              <a:rPr lang="tr-TR" smtClean="0"/>
              <a:pPr/>
              <a:t>10.10.2018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5A2AA-1D3C-44C8-95BD-4C7A237C8A3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www.fao.org/DOCREP/003/T0234E/T0234E01.ht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TARIMSAL SU KULLANIMI</a:t>
            </a:r>
            <a:br>
              <a:rPr lang="tr-TR" dirty="0" smtClean="0"/>
            </a:b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İçme-kullanma</a:t>
            </a:r>
            <a:endParaRPr lang="tr-TR" dirty="0"/>
          </a:p>
        </p:txBody>
      </p:sp>
      <p:sp>
        <p:nvSpPr>
          <p:cNvPr id="3" name="2 İçerik Yer Tutucusu"/>
          <p:cNvSpPr>
            <a:spLocks noGrp="1"/>
          </p:cNvSpPr>
          <p:nvPr>
            <p:ph idx="1"/>
          </p:nvPr>
        </p:nvSpPr>
        <p:spPr>
          <a:xfrm>
            <a:off x="457200" y="1071546"/>
            <a:ext cx="8229600" cy="5054617"/>
          </a:xfrm>
          <a:ln w="38100">
            <a:solidFill>
              <a:schemeClr val="tx2">
                <a:lumMod val="60000"/>
                <a:lumOff val="40000"/>
              </a:schemeClr>
            </a:solidFill>
          </a:ln>
        </p:spPr>
        <p:txBody>
          <a:bodyPr>
            <a:normAutofit/>
          </a:bodyPr>
          <a:lstStyle/>
          <a:p>
            <a:r>
              <a:rPr lang="tr-TR" dirty="0" smtClean="0"/>
              <a:t>Kırsal </a:t>
            </a:r>
            <a:r>
              <a:rPr lang="tr-TR" dirty="0"/>
              <a:t>kesimde yerleşim birimlerinin küçüklüğü ve dağınıklığı nedenleriyle, genelde arıtma yapılmaz. </a:t>
            </a:r>
            <a:endParaRPr lang="tr-TR" dirty="0" smtClean="0"/>
          </a:p>
          <a:p>
            <a:r>
              <a:rPr lang="tr-TR" dirty="0" smtClean="0"/>
              <a:t>bulaşma </a:t>
            </a:r>
            <a:r>
              <a:rPr lang="tr-TR" dirty="0"/>
              <a:t>riski kentlere göre daha yüksektir. </a:t>
            </a:r>
            <a:endParaRPr lang="tr-TR" dirty="0" smtClean="0"/>
          </a:p>
          <a:p>
            <a:r>
              <a:rPr lang="tr-TR" dirty="0" smtClean="0"/>
              <a:t> </a:t>
            </a:r>
            <a:r>
              <a:rPr lang="tr-TR" dirty="0"/>
              <a:t>içme suyu amaçlı tüketimde öncelik olabildiğince </a:t>
            </a:r>
            <a:r>
              <a:rPr lang="tr-TR" u="sng" dirty="0"/>
              <a:t>yeraltı sularına </a:t>
            </a:r>
            <a:r>
              <a:rPr lang="tr-TR" dirty="0"/>
              <a:t>verilmelidir. </a:t>
            </a:r>
          </a:p>
          <a:p>
            <a:pPr lvl="0"/>
            <a:r>
              <a:rPr lang="tr-TR" dirty="0" smtClean="0"/>
              <a:t>konserve</a:t>
            </a:r>
            <a:r>
              <a:rPr lang="tr-TR" dirty="0"/>
              <a:t>, salça, turşu, sebze-meyve yıkama ve soğutma, kesim vb su istekleri hem nitelikli, hem de bol su gerektirir.</a:t>
            </a:r>
          </a:p>
          <a:p>
            <a:endParaRPr lang="tr-T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781492" y="2059146"/>
          <a:ext cx="5581015" cy="3608070"/>
        </p:xfrm>
        <a:graphic>
          <a:graphicData uri="http://schemas.openxmlformats.org/drawingml/2006/table">
            <a:tbl>
              <a:tblPr/>
              <a:tblGrid>
                <a:gridCol w="1129665"/>
                <a:gridCol w="1400175"/>
                <a:gridCol w="1212215"/>
                <a:gridCol w="602615"/>
                <a:gridCol w="540385"/>
                <a:gridCol w="695960"/>
              </a:tblGrid>
              <a:tr h="184150">
                <a:tc>
                  <a:txBody>
                    <a:bodyPr/>
                    <a:lstStyle/>
                    <a:p>
                      <a:pPr>
                        <a:spcAft>
                          <a:spcPts val="600"/>
                        </a:spcAft>
                      </a:pPr>
                      <a:r>
                        <a:rPr lang="tr-TR" sz="1200" i="1" spc="-5">
                          <a:solidFill>
                            <a:srgbClr val="000000"/>
                          </a:solidFill>
                          <a:latin typeface="Times New Roman"/>
                          <a:ea typeface="Times New Roman"/>
                        </a:rPr>
                        <a:t>Süs bitkileri</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295">
                <a:tc>
                  <a:txBody>
                    <a:bodyPr/>
                    <a:lstStyle/>
                    <a:p>
                      <a:pPr>
                        <a:spcAft>
                          <a:spcPts val="600"/>
                        </a:spcAft>
                      </a:pPr>
                      <a:r>
                        <a:rPr lang="tr-TR" sz="1200" spc="-30">
                          <a:solidFill>
                            <a:srgbClr val="000000"/>
                          </a:solidFill>
                          <a:latin typeface="Times New Roman"/>
                          <a:ea typeface="Times New Roman"/>
                        </a:rPr>
                        <a:t>Begonvil</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25">
                          <a:solidFill>
                            <a:srgbClr val="000000"/>
                          </a:solidFill>
                          <a:latin typeface="Times New Roman"/>
                          <a:ea typeface="Times New Roman"/>
                        </a:rPr>
                        <a:t>Bougainvillea spectabilis</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8,5</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spc="-70">
                          <a:solidFill>
                            <a:srgbClr val="000000"/>
                          </a:solidFill>
                          <a:latin typeface="Times New Roman"/>
                          <a:ea typeface="Times New Roman"/>
                        </a:rPr>
                        <a:t>10,8</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6,1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3,6</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0180">
                <a:tc>
                  <a:txBody>
                    <a:bodyPr/>
                    <a:lstStyle/>
                    <a:p>
                      <a:pPr>
                        <a:spcAft>
                          <a:spcPts val="600"/>
                        </a:spcAft>
                      </a:pPr>
                      <a:r>
                        <a:rPr lang="tr-TR" sz="1200" spc="-40">
                          <a:solidFill>
                            <a:srgbClr val="000000"/>
                          </a:solidFill>
                          <a:latin typeface="Times New Roman"/>
                          <a:ea typeface="Times New Roman"/>
                        </a:rPr>
                        <a:t>İğ ağaç</a:t>
                      </a:r>
                      <a:r>
                        <a:rPr lang="tr-TR" sz="1200">
                          <a:latin typeface="Times New Roman"/>
                          <a:ea typeface="Times New Roman"/>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Euonymus japonica var. grandiflora</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7</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8,9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5,1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7480">
                <a:tc>
                  <a:txBody>
                    <a:bodyPr/>
                    <a:lstStyle/>
                    <a:p>
                      <a:pPr>
                        <a:spcAft>
                          <a:spcPts val="600"/>
                        </a:spcAft>
                      </a:pPr>
                      <a:r>
                        <a:rPr lang="tr-TR" sz="1200" spc="-30">
                          <a:solidFill>
                            <a:srgbClr val="000000"/>
                          </a:solidFill>
                          <a:latin typeface="Times New Roman"/>
                          <a:ea typeface="Times New Roman"/>
                        </a:rPr>
                        <a:t>Mazı</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Thuja orientalus</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2,5</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1,4</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0,8</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2250">
                <a:tc>
                  <a:txBody>
                    <a:bodyPr/>
                    <a:lstStyle/>
                    <a:p>
                      <a:pPr>
                        <a:spcAft>
                          <a:spcPts val="600"/>
                        </a:spcAft>
                      </a:pPr>
                      <a:r>
                        <a:rPr lang="tr-TR" sz="1200" spc="-35">
                          <a:solidFill>
                            <a:srgbClr val="000000"/>
                          </a:solidFill>
                          <a:latin typeface="Times New Roman"/>
                          <a:ea typeface="Times New Roman"/>
                        </a:rPr>
                        <a:t>Kurtbağrı</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Ligustrum lucidum</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3,9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2,2</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850">
                <a:tc>
                  <a:txBody>
                    <a:bodyPr/>
                    <a:lstStyle/>
                    <a:p>
                      <a:pPr>
                        <a:spcAft>
                          <a:spcPts val="600"/>
                        </a:spcAft>
                      </a:pPr>
                      <a:r>
                        <a:rPr lang="tr-TR" sz="1200" spc="-35">
                          <a:solidFill>
                            <a:srgbClr val="000000"/>
                          </a:solidFill>
                          <a:latin typeface="Times New Roman"/>
                          <a:ea typeface="Times New Roman"/>
                        </a:rPr>
                        <a:t>Ateşdikeni</a:t>
                      </a:r>
                      <a:r>
                        <a:rPr lang="tr-TR" sz="1200">
                          <a:latin typeface="Times New Roman"/>
                          <a:ea typeface="Times New Roman"/>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25">
                          <a:solidFill>
                            <a:srgbClr val="000000"/>
                          </a:solidFill>
                          <a:latin typeface="Times New Roman"/>
                          <a:ea typeface="Times New Roman"/>
                        </a:rPr>
                        <a:t>Pyracantha braperi</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3,9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2,2</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a:spcAft>
                          <a:spcPts val="600"/>
                        </a:spcAft>
                      </a:pPr>
                      <a:r>
                        <a:rPr lang="tr-TR" sz="1200" spc="-35">
                          <a:solidFill>
                            <a:srgbClr val="000000"/>
                          </a:solidFill>
                          <a:latin typeface="Times New Roman"/>
                          <a:ea typeface="Times New Roman"/>
                        </a:rPr>
                        <a:t>Ağaç minesi</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Lantana camera</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,8</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0,8</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1470">
                <a:tc>
                  <a:txBody>
                    <a:bodyPr/>
                    <a:lstStyle/>
                    <a:p>
                      <a:pPr>
                        <a:spcAft>
                          <a:spcPts val="600"/>
                        </a:spcAft>
                      </a:pPr>
                      <a:r>
                        <a:rPr lang="tr-TR" sz="1200" spc="-45">
                          <a:solidFill>
                            <a:srgbClr val="000000"/>
                          </a:solidFill>
                          <a:latin typeface="Times New Roman"/>
                          <a:ea typeface="Times New Roman"/>
                        </a:rPr>
                        <a:t>Şimşir</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Buxus microphylla var. Japonica</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,7</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3,3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0820">
                <a:tc>
                  <a:txBody>
                    <a:bodyPr/>
                    <a:lstStyle/>
                    <a:p>
                      <a:pPr>
                        <a:spcAft>
                          <a:spcPts val="600"/>
                        </a:spcAft>
                      </a:pPr>
                      <a:r>
                        <a:rPr lang="tr-TR" sz="1200" spc="-30">
                          <a:solidFill>
                            <a:srgbClr val="000000"/>
                          </a:solidFill>
                          <a:latin typeface="Times New Roman"/>
                          <a:ea typeface="Times New Roman"/>
                        </a:rPr>
                        <a:t>Çinsarmaşığı</a:t>
                      </a:r>
                      <a:r>
                        <a:rPr lang="tr-TR" sz="1200">
                          <a:latin typeface="Times New Roman"/>
                          <a:ea typeface="Times New Roman"/>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Trachelosperumum jasminoides</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,6</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2,0</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1,2</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0,7</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0020">
                <a:tc>
                  <a:txBody>
                    <a:bodyPr/>
                    <a:lstStyle/>
                    <a:p>
                      <a:pPr>
                        <a:spcAft>
                          <a:spcPts val="600"/>
                        </a:spcAft>
                      </a:pPr>
                      <a:r>
                        <a:rPr lang="tr-TR" sz="1200" spc="-35">
                          <a:solidFill>
                            <a:srgbClr val="000000"/>
                          </a:solidFill>
                          <a:latin typeface="Times New Roman"/>
                          <a:ea typeface="Times New Roman"/>
                        </a:rPr>
                        <a:t>Atkuyruğu</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Callistemon viminalis</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,5</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0,6</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spcAft>
                          <a:spcPts val="600"/>
                        </a:spcAft>
                      </a:pPr>
                      <a:r>
                        <a:rPr lang="tr-TR" sz="1200" spc="-25">
                          <a:solidFill>
                            <a:srgbClr val="000000"/>
                          </a:solidFill>
                          <a:latin typeface="Times New Roman"/>
                          <a:ea typeface="Times New Roman"/>
                        </a:rPr>
                        <a:t>Ardıç</a:t>
                      </a:r>
                      <a:r>
                        <a:rPr lang="tr-TR" sz="1200">
                          <a:latin typeface="Times New Roman"/>
                          <a:ea typeface="Times New Roman"/>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Juniperus chinensis</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,5</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3,3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940">
                <a:tc>
                  <a:txBody>
                    <a:bodyPr/>
                    <a:lstStyle/>
                    <a:p>
                      <a:pPr>
                        <a:spcAft>
                          <a:spcPts val="600"/>
                        </a:spcAft>
                      </a:pPr>
                      <a:r>
                        <a:rPr lang="tr-TR" sz="1200" spc="-30">
                          <a:solidFill>
                            <a:srgbClr val="000000"/>
                          </a:solidFill>
                          <a:latin typeface="Times New Roman"/>
                          <a:ea typeface="Times New Roman"/>
                        </a:rPr>
                        <a:t>İnci</a:t>
                      </a:r>
                      <a:r>
                        <a:rPr lang="tr-TR" sz="1200">
                          <a:latin typeface="Times New Roman"/>
                          <a:ea typeface="Times New Roman"/>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25">
                          <a:solidFill>
                            <a:srgbClr val="000000"/>
                          </a:solidFill>
                          <a:latin typeface="Times New Roman"/>
                          <a:ea typeface="Times New Roman"/>
                        </a:rPr>
                        <a:t>Xylosma senticosa</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,5</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1,7</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1,0</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spcAft>
                          <a:spcPts val="600"/>
                        </a:spcAft>
                      </a:pPr>
                      <a:r>
                        <a:rPr lang="tr-TR" sz="1200" spc="-35">
                          <a:solidFill>
                            <a:srgbClr val="000000"/>
                          </a:solidFill>
                          <a:latin typeface="Times New Roman"/>
                          <a:ea typeface="Times New Roman"/>
                        </a:rPr>
                        <a:t>Kartopu</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40">
                          <a:solidFill>
                            <a:srgbClr val="000000"/>
                          </a:solidFill>
                          <a:latin typeface="Times New Roman"/>
                          <a:ea typeface="Times New Roman"/>
                        </a:rPr>
                        <a:t>Viburnum spp.</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,4</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2,8</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1,6</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0,9</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170">
                <a:tc>
                  <a:txBody>
                    <a:bodyPr/>
                    <a:lstStyle/>
                    <a:p>
                      <a:pPr>
                        <a:spcAft>
                          <a:spcPts val="600"/>
                        </a:spcAft>
                      </a:pPr>
                      <a:r>
                        <a:rPr lang="tr-TR" sz="1200" spc="-25">
                          <a:solidFill>
                            <a:srgbClr val="000000"/>
                          </a:solidFill>
                          <a:latin typeface="Times New Roman"/>
                          <a:ea typeface="Times New Roman"/>
                        </a:rPr>
                        <a:t>Cezayir sarmaşığı</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30">
                          <a:solidFill>
                            <a:srgbClr val="000000"/>
                          </a:solidFill>
                          <a:latin typeface="Times New Roman"/>
                          <a:ea typeface="Times New Roman"/>
                        </a:rPr>
                        <a:t>Hedera camariensis</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0,7</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0,4</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660">
                <a:tc>
                  <a:txBody>
                    <a:bodyPr/>
                    <a:lstStyle/>
                    <a:p>
                      <a:pPr>
                        <a:spcAft>
                          <a:spcPts val="600"/>
                        </a:spcAft>
                      </a:pPr>
                      <a:r>
                        <a:rPr lang="tr-TR" sz="1200" spc="-30">
                          <a:solidFill>
                            <a:srgbClr val="000000"/>
                          </a:solidFill>
                          <a:latin typeface="Times New Roman"/>
                          <a:ea typeface="Times New Roman"/>
                        </a:rPr>
                        <a:t>Süskılçığı </a:t>
                      </a:r>
                      <a:r>
                        <a:rPr lang="tr-TR" sz="1200">
                          <a:latin typeface="Times New Roman"/>
                          <a:ea typeface="Times New Roman"/>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25">
                          <a:solidFill>
                            <a:srgbClr val="000000"/>
                          </a:solidFill>
                          <a:latin typeface="Times New Roman"/>
                          <a:ea typeface="Times New Roman"/>
                        </a:rPr>
                        <a:t>Ilex comuta</a:t>
                      </a:r>
                      <a:r>
                        <a:rPr lang="la-Latn" sz="1200">
                          <a:latin typeface="Times New Roman"/>
                          <a:ea typeface="Times New Roman"/>
                        </a:rPr>
                        <a:t> </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1,3</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a:solidFill>
                            <a:srgbClr val="000000"/>
                          </a:solidFill>
                          <a:latin typeface="Times New Roman"/>
                          <a:ea typeface="Times New Roman"/>
                        </a:rPr>
                        <a:t>0,7</a:t>
                      </a:r>
                      <a:endParaRPr lang="tr-TR" sz="12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200" dirty="0">
                          <a:solidFill>
                            <a:srgbClr val="000000"/>
                          </a:solidFill>
                          <a:latin typeface="Times New Roman"/>
                          <a:ea typeface="Times New Roman"/>
                        </a:rPr>
                        <a:t>0,4</a:t>
                      </a:r>
                      <a:endParaRPr lang="tr-TR" sz="12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SULAMA SULARININ KALİTELERİNE GÖRE SINIFLANMASI</a:t>
            </a:r>
            <a:br>
              <a:rPr lang="tr-TR" sz="2000" dirty="0" smtClean="0"/>
            </a:br>
            <a:endParaRPr lang="tr-TR" sz="2000" dirty="0"/>
          </a:p>
        </p:txBody>
      </p:sp>
      <p:sp>
        <p:nvSpPr>
          <p:cNvPr id="3" name="2 İçerik Yer Tutucusu"/>
          <p:cNvSpPr>
            <a:spLocks noGrp="1"/>
          </p:cNvSpPr>
          <p:nvPr>
            <p:ph idx="1"/>
          </p:nvPr>
        </p:nvSpPr>
        <p:spPr/>
        <p:txBody>
          <a:bodyPr>
            <a:normAutofit fontScale="62500" lnSpcReduction="20000"/>
          </a:bodyPr>
          <a:lstStyle/>
          <a:p>
            <a:r>
              <a:rPr lang="tr-TR" dirty="0" smtClean="0"/>
              <a:t>Sulama </a:t>
            </a:r>
            <a:r>
              <a:rPr lang="tr-TR" dirty="0"/>
              <a:t>suları, çözünmüş tuz ve sodyum yüzdesi içeriklerine bağlı olarak, altı sınıfa ayrılır. Bunlar:</a:t>
            </a:r>
          </a:p>
          <a:p>
            <a:r>
              <a:rPr lang="tr-TR" dirty="0"/>
              <a:t>1. Sınıf: Çok iyi. Bu suyun tuz kapsamı ve sodyum yüzdesi, sulamada kullanıldığında sorun yaratmayacak oranda düşüktür.</a:t>
            </a:r>
          </a:p>
          <a:p>
            <a:r>
              <a:rPr lang="tr-TR" dirty="0"/>
              <a:t>2. Sınıf: İyi. Bu su çoğu koşul altında birçok bitki için uygundur. Yıkanmanın olmadığı veya çok az olduğu yerlerde, killi topraklarda bu suyla uzun süreli sulama yapılması, sonuçta tuzluluk veya sodyumluluk sorununa yol açabilir. Normal yağış genellikle çözünmüş tuzları seyreltip, tuz birikimini engeller. Suda sodyum yüzdesi yüzde otuz gibi yüksek bir değerde ise sorun oluşmaması için arada bir jips eklenebilir.</a:t>
            </a:r>
          </a:p>
          <a:p>
            <a:r>
              <a:rPr lang="tr-TR" dirty="0"/>
              <a:t> 3. Sınıf: Oldukça iyi. Toprakta tuz ve sodyum birikimini önleyici önlemler alındığında, bu su çoğu bitki için güvenle kullanılabilir. İyi bir toprak ve su yönetimi sürekliliği zorunludur. Geçirgen ve iyi drenajlı topraklarda risk düşüktür. Sınırlı yağış alınan yerlerde yüzeyde tuz birikimini engellemek üzere, aşırı sulamaların su tablasını 3 m den yukarı yükseltmesine izin verilmemelidir. </a:t>
            </a:r>
          </a:p>
          <a:p>
            <a:endParaRPr lang="tr-T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a:t>4. Sınıf: Kötü. Bu sulardan yalnızca iyi akaçlanan topraklarda, tuza dayanıklı bitkilerin yetiştirilmesinde yararlanılabilir. Tuz birikimini önlemek üzere, sulama uygulamalarında çok dikkatli davranılır. Yağış yeterli değilse, periyodik tuz yıkaması için fazla su uygulaması yapılmalıdır. Toprağın fiziksel özelliklerinin korunması için iyi yönetilmesi gereklidir. Toprak verimliliği düzeyleri yeterli düzeylerde tutulmalıdır. Bu suyun orta bünyeli topraklarda kullanımı, işletmecilik yetersizse, toprakta tuzluluk sorunlarına yol açabilir. İnce bünyeli topraklarda bu suyun kullanımı önerilmez.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5. Sınıf: Çok kötü. Bu sular yalnızca, yıllık yağışı 700 mm </a:t>
            </a:r>
            <a:r>
              <a:rPr lang="tr-TR" dirty="0" err="1" smtClean="0"/>
              <a:t>yi</a:t>
            </a:r>
            <a:r>
              <a:rPr lang="tr-TR" dirty="0" smtClean="0"/>
              <a:t> aşan yerlerde, iyi akaçlanan kumlu topraklarda kullanılabilir. Bir sulama uzmanının düzenli gözetimi olmadan kullanılmaları doğru değildir.</a:t>
            </a:r>
          </a:p>
          <a:p>
            <a:r>
              <a:rPr lang="tr-TR" dirty="0" smtClean="0"/>
              <a:t>6. Sınıf: Uygun değil. Bu suyla ürün sulanması önerilmez.</a:t>
            </a:r>
          </a:p>
          <a:p>
            <a:r>
              <a:rPr lang="tr-TR" dirty="0" smtClean="0"/>
              <a:t>Bu sınıflamaya temel olan tuzluluk ve SAR değerleri, aşağıdaki şekilde verilmektedir</a:t>
            </a:r>
          </a:p>
          <a:p>
            <a:endParaRPr lang="tr-T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28596" y="3500438"/>
            <a:ext cx="8258204" cy="2625725"/>
          </a:xfrm>
        </p:spPr>
        <p:txBody>
          <a:bodyPr>
            <a:normAutofit fontScale="62500" lnSpcReduction="20000"/>
          </a:bodyPr>
          <a:lstStyle/>
          <a:p>
            <a:endParaRPr lang="tr-TR" dirty="0" smtClean="0"/>
          </a:p>
          <a:p>
            <a:endParaRPr lang="tr-TR" dirty="0"/>
          </a:p>
          <a:p>
            <a:endParaRPr lang="tr-TR" dirty="0" smtClean="0"/>
          </a:p>
          <a:p>
            <a:endParaRPr lang="tr-TR" dirty="0"/>
          </a:p>
          <a:p>
            <a:endParaRPr lang="tr-TR" dirty="0" smtClean="0"/>
          </a:p>
          <a:p>
            <a:r>
              <a:rPr lang="tr-TR" sz="2800" b="1" dirty="0"/>
              <a:t>Şekil. </a:t>
            </a:r>
            <a:r>
              <a:rPr lang="tr-TR" sz="2800" dirty="0"/>
              <a:t>Sulama suyu sınıflamasına temel olan diyagram</a:t>
            </a:r>
          </a:p>
          <a:p>
            <a:r>
              <a:rPr lang="tr-TR" sz="2800" dirty="0"/>
              <a:t>Bir suyun sulama sınıfının yetersizliğine karşın hala kullanılabilir olması, aşağıdaki koşulların elverişliliğine bağlıdır:</a:t>
            </a:r>
          </a:p>
          <a:p>
            <a:pPr lvl="0"/>
            <a:r>
              <a:rPr lang="tr-TR" sz="2800" dirty="0"/>
              <a:t>Suyun veya toprağın jips içermesi </a:t>
            </a:r>
          </a:p>
          <a:p>
            <a:endParaRPr lang="tr-TR" dirty="0"/>
          </a:p>
        </p:txBody>
      </p:sp>
      <p:pic>
        <p:nvPicPr>
          <p:cNvPr id="80897" name="Picture 1"/>
          <p:cNvPicPr>
            <a:picLocks noChangeAspect="1" noChangeArrowheads="1"/>
          </p:cNvPicPr>
          <p:nvPr/>
        </p:nvPicPr>
        <p:blipFill>
          <a:blip r:embed="rId2" cstate="print"/>
          <a:srcRect/>
          <a:stretch>
            <a:fillRect/>
          </a:stretch>
        </p:blipFill>
        <p:spPr bwMode="auto">
          <a:xfrm>
            <a:off x="1000100" y="928670"/>
            <a:ext cx="7206274"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pPr lvl="0"/>
            <a:r>
              <a:rPr lang="tr-TR" dirty="0"/>
              <a:t>Toprak özellikleri, özellikle kaba bünyeli topraklarda tuzlar yıkanabilir.</a:t>
            </a:r>
          </a:p>
          <a:p>
            <a:pPr lvl="0"/>
            <a:r>
              <a:rPr lang="tr-TR" dirty="0"/>
              <a:t>Etkili yağış, kısa sürede alınan güçlü sağanaklar, birikmeleri önleyebilir.</a:t>
            </a:r>
          </a:p>
          <a:p>
            <a:pPr lvl="0"/>
            <a:r>
              <a:rPr lang="tr-TR" dirty="0"/>
              <a:t>Su tablasının düzeyi sulanan arazilerde hiç bir zaman 30 cm </a:t>
            </a:r>
            <a:r>
              <a:rPr lang="tr-TR" dirty="0" err="1"/>
              <a:t>nin</a:t>
            </a:r>
            <a:r>
              <a:rPr lang="tr-TR" dirty="0"/>
              <a:t> üzerine çıkmamalıdır, güvenilir değer en az bir metredir. </a:t>
            </a:r>
          </a:p>
          <a:p>
            <a:pPr lvl="0"/>
            <a:r>
              <a:rPr lang="tr-TR" dirty="0"/>
              <a:t>Yetiştirilecek ürün (yukarıdaki çizelgeye bakınız)</a:t>
            </a:r>
          </a:p>
          <a:p>
            <a:pPr lvl="0"/>
            <a:r>
              <a:rPr lang="tr-TR" dirty="0"/>
              <a:t>Jips ekleme</a:t>
            </a:r>
          </a:p>
          <a:p>
            <a:r>
              <a:rPr lang="tr-TR" dirty="0"/>
              <a:t>Sonuç olarak denebilir ki, bir suyun bitkilere ve toprağa olumlu, olumsuz etkilerini belirleyen kalitesi, sahip olduğu özellikler ne olursa olsun, kendi başına değerlendirilemez. Bu konuda, sulanacak toprak ve bitkiler ile, sulama teknikleri, diğer girdiler (arazi yönetimi), iklim, hatta jeolojik ve sosyoekonomik özellikler vb hakkındaki verilerin tümüyle değerlendirilmesi gerekir</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TÜM KOŞULLARIN DEĞERLENDİRİLDİĞİ SULAMAYA ELVERİŞLİLİK ÖLÇÜTÜ</a:t>
            </a:r>
          </a:p>
          <a:p>
            <a:r>
              <a:rPr lang="tr-TR" dirty="0"/>
              <a:t>Aşağıdaki çizelgede bir suyun sulamada kullanıma uygunluk düzeyi topluca verilmektedir. </a:t>
            </a:r>
          </a:p>
          <a:p>
            <a:endParaRPr lang="tr-T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5" name="4 İçerik Yer Tutucusu"/>
          <p:cNvGraphicFramePr>
            <a:graphicFrameLocks noGrp="1"/>
          </p:cNvGraphicFramePr>
          <p:nvPr>
            <p:ph idx="1"/>
          </p:nvPr>
        </p:nvGraphicFramePr>
        <p:xfrm>
          <a:off x="1403648" y="1844824"/>
          <a:ext cx="6076496" cy="2735580"/>
        </p:xfrm>
        <a:graphic>
          <a:graphicData uri="http://schemas.openxmlformats.org/drawingml/2006/table">
            <a:tbl>
              <a:tblPr/>
              <a:tblGrid>
                <a:gridCol w="759562"/>
                <a:gridCol w="759562"/>
                <a:gridCol w="759562"/>
                <a:gridCol w="759562"/>
                <a:gridCol w="759562"/>
                <a:gridCol w="759562"/>
                <a:gridCol w="759562"/>
                <a:gridCol w="759562"/>
              </a:tblGrid>
              <a:tr h="0">
                <a:tc rowSpan="2" gridSpan="4">
                  <a:txBody>
                    <a:bodyPr/>
                    <a:lstStyle/>
                    <a:p>
                      <a:pPr algn="ctr">
                        <a:lnSpc>
                          <a:spcPct val="115000"/>
                        </a:lnSpc>
                        <a:spcAft>
                          <a:spcPts val="600"/>
                        </a:spcAft>
                      </a:pPr>
                      <a:r>
                        <a:rPr lang="tr-TR" sz="1000" b="1" dirty="0">
                          <a:latin typeface="Arial"/>
                          <a:ea typeface="Times New Roman"/>
                        </a:rPr>
                        <a:t>Potansiyel sulama sorunu</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a:lnSpc>
                          <a:spcPct val="115000"/>
                        </a:lnSpc>
                        <a:spcAft>
                          <a:spcPts val="600"/>
                        </a:spcAft>
                      </a:pPr>
                      <a:r>
                        <a:rPr lang="tr-TR" sz="1000" b="1">
                          <a:latin typeface="Arial"/>
                          <a:ea typeface="Times New Roman"/>
                        </a:rPr>
                        <a:t>Birim</a:t>
                      </a:r>
                      <a:endParaRPr lang="tr-TR" sz="1200">
                        <a:latin typeface="Times New Roman"/>
                        <a:ea typeface="Times New Roman"/>
                      </a:endParaRPr>
                    </a:p>
                  </a:txBody>
                  <a:tcPr marL="19050" marR="19050" marT="19050" marB="1905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600"/>
                        </a:spcAft>
                      </a:pPr>
                      <a:r>
                        <a:rPr lang="tr-TR" sz="1000" b="1">
                          <a:latin typeface="Arial"/>
                          <a:ea typeface="Times New Roman"/>
                        </a:rPr>
                        <a:t>Kullanımın sınırlanma derecesi</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r h="0">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a:lnSpc>
                          <a:spcPct val="115000"/>
                        </a:lnSpc>
                        <a:spcAft>
                          <a:spcPts val="600"/>
                        </a:spcAft>
                      </a:pPr>
                      <a:r>
                        <a:rPr lang="tr-TR" sz="1000" b="1">
                          <a:latin typeface="Arial"/>
                          <a:ea typeface="Times New Roman"/>
                        </a:rPr>
                        <a:t>Yok</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b="1">
                          <a:latin typeface="Arial"/>
                          <a:ea typeface="Times New Roman"/>
                        </a:rPr>
                        <a:t>Hafif-orta</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b="1">
                          <a:latin typeface="Arial"/>
                          <a:ea typeface="Times New Roman"/>
                        </a:rPr>
                        <a:t>Yoğun</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gridSpan="4">
                  <a:txBody>
                    <a:bodyPr/>
                    <a:lstStyle/>
                    <a:p>
                      <a:pPr>
                        <a:lnSpc>
                          <a:spcPct val="115000"/>
                        </a:lnSpc>
                        <a:spcAft>
                          <a:spcPts val="600"/>
                        </a:spcAft>
                      </a:pPr>
                      <a:r>
                        <a:rPr lang="tr-TR" sz="1000" b="1">
                          <a:latin typeface="Arial"/>
                          <a:ea typeface="Times New Roman"/>
                        </a:rPr>
                        <a:t>Tuzluluk</a:t>
                      </a:r>
                      <a:r>
                        <a:rPr lang="tr-TR" sz="1000" i="1">
                          <a:latin typeface="Arial"/>
                          <a:ea typeface="Times New Roman"/>
                        </a:rPr>
                        <a:t> (bitkinin su alımını etkiler)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nSpc>
                          <a:spcPct val="115000"/>
                        </a:lnSpc>
                        <a:spcAft>
                          <a:spcPts val="600"/>
                        </a:spcAft>
                      </a:pPr>
                      <a:r>
                        <a:rPr lang="tr-TR" sz="1000" b="1">
                          <a:latin typeface="Arial"/>
                          <a:ea typeface="Times New Roman"/>
                        </a:rPr>
                        <a:t>EC</a:t>
                      </a:r>
                      <a:r>
                        <a:rPr lang="tr-TR" sz="1000" b="1" baseline="-25000">
                          <a:latin typeface="Arial"/>
                          <a:ea typeface="Times New Roman"/>
                        </a:rPr>
                        <a:t>s</a:t>
                      </a:r>
                      <a:endParaRPr lang="tr-TR" sz="1200">
                        <a:latin typeface="Times New Roman"/>
                        <a:ea typeface="Times New Roman"/>
                      </a:endParaRPr>
                    </a:p>
                  </a:txBody>
                  <a:tcPr marL="19050" marR="19050" marT="19050" marB="19050" anchor="ctr">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dS/m</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&lt; 0,7</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0,7 – 3,0</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&gt; 3,0</a:t>
                      </a:r>
                      <a:endParaRPr lang="tr-TR" sz="120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nSpc>
                          <a:spcPct val="115000"/>
                        </a:lnSpc>
                        <a:spcAft>
                          <a:spcPts val="600"/>
                        </a:spcAft>
                      </a:pPr>
                      <a:r>
                        <a:rPr lang="tr-TR" sz="1000">
                          <a:latin typeface="Arial"/>
                          <a:ea typeface="Times New Roman"/>
                        </a:rPr>
                        <a:t>veya</a:t>
                      </a:r>
                      <a:endParaRPr lang="tr-TR" sz="1200">
                        <a:latin typeface="Times New Roman"/>
                        <a:ea typeface="Times New Roman"/>
                      </a:endParaRPr>
                    </a:p>
                  </a:txBody>
                  <a:tcPr marL="19050" marR="19050" marT="19050" marB="19050" anchor="ctr">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dirty="0">
                          <a:latin typeface="Arial"/>
                          <a:ea typeface="Times New Roman"/>
                        </a:rPr>
                        <a:t> </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nSpc>
                          <a:spcPct val="115000"/>
                        </a:lnSpc>
                        <a:spcAft>
                          <a:spcPts val="600"/>
                        </a:spcAft>
                      </a:pPr>
                      <a:r>
                        <a:rPr lang="tr-TR" sz="1000" b="1">
                          <a:latin typeface="Arial"/>
                          <a:ea typeface="Times New Roman"/>
                        </a:rPr>
                        <a:t>TÇK</a:t>
                      </a:r>
                      <a:endParaRPr lang="tr-TR" sz="1200">
                        <a:latin typeface="Times New Roman"/>
                        <a:ea typeface="Times New Roman"/>
                      </a:endParaRPr>
                    </a:p>
                  </a:txBody>
                  <a:tcPr marL="19050" marR="19050" marT="19050" marB="19050" anchor="ctr">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&lt; 450</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450 – 2000</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&gt; 2000</a:t>
                      </a:r>
                      <a:endParaRPr lang="tr-TR" sz="120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gridSpan="4">
                  <a:txBody>
                    <a:bodyPr/>
                    <a:lstStyle/>
                    <a:p>
                      <a:pPr>
                        <a:lnSpc>
                          <a:spcPct val="115000"/>
                        </a:lnSpc>
                        <a:spcAft>
                          <a:spcPts val="600"/>
                        </a:spcAft>
                      </a:pPr>
                      <a:r>
                        <a:rPr lang="tr-TR" sz="1000" b="1">
                          <a:latin typeface="Arial"/>
                          <a:ea typeface="Times New Roman"/>
                        </a:rPr>
                        <a:t>Suyun toprağa girişi (</a:t>
                      </a:r>
                      <a:r>
                        <a:rPr lang="tr-TR" sz="1000" i="1">
                          <a:latin typeface="Arial"/>
                          <a:ea typeface="Times New Roman"/>
                        </a:rPr>
                        <a:t>EC</a:t>
                      </a:r>
                      <a:r>
                        <a:rPr lang="tr-TR" sz="1000" i="1" baseline="-25000">
                          <a:latin typeface="Arial"/>
                          <a:ea typeface="Times New Roman"/>
                        </a:rPr>
                        <a:t>s</a:t>
                      </a:r>
                      <a:r>
                        <a:rPr lang="tr-TR" sz="1000" i="1">
                          <a:latin typeface="Arial"/>
                          <a:ea typeface="Times New Roman"/>
                        </a:rPr>
                        <a:t> ve SAR ile birlikte değerlendirilir)</a:t>
                      </a:r>
                      <a:r>
                        <a:rPr lang="tr-TR" sz="1000">
                          <a:latin typeface="Arial"/>
                          <a:ea typeface="Times New Roman"/>
                        </a:rPr>
                        <a:t> </a:t>
                      </a:r>
                      <a:endParaRPr lang="tr-TR"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b="1">
                          <a:latin typeface="Arial"/>
                          <a:ea typeface="Times New Roman"/>
                        </a:rPr>
                        <a:t>SAR</a:t>
                      </a: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600"/>
                        </a:spcAft>
                      </a:pPr>
                      <a:r>
                        <a:rPr lang="tr-TR" sz="1000">
                          <a:latin typeface="Arial"/>
                          <a:ea typeface="Times New Roman"/>
                        </a:rPr>
                        <a:t>= 0 – 3</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ve</a:t>
                      </a:r>
                      <a:r>
                        <a:rPr lang="tr-TR" sz="1000" b="1">
                          <a:latin typeface="Arial"/>
                          <a:ea typeface="Times New Roman"/>
                        </a:rPr>
                        <a:t> EC</a:t>
                      </a:r>
                      <a:r>
                        <a:rPr lang="tr-TR" sz="1000" b="1" baseline="-25000">
                          <a:latin typeface="Arial"/>
                          <a:ea typeface="Times New Roman"/>
                        </a:rPr>
                        <a:t>s</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&gt; 0,7</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0,7 – 0,2</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&lt; 0,2</a:t>
                      </a:r>
                      <a:endParaRPr lang="tr-TR" sz="120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600"/>
                        </a:spcAft>
                      </a:pPr>
                      <a:r>
                        <a:rPr lang="tr-TR" sz="1000">
                          <a:latin typeface="Arial"/>
                          <a:ea typeface="Times New Roman"/>
                        </a:rPr>
                        <a:t>= 3 – 6</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&gt; 1,2</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1,2 – 0,3</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&lt; 0,3</a:t>
                      </a:r>
                      <a:endParaRPr lang="tr-TR" sz="120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600"/>
                        </a:spcAft>
                      </a:pPr>
                      <a:r>
                        <a:rPr lang="tr-TR" sz="1000">
                          <a:latin typeface="Arial"/>
                          <a:ea typeface="Times New Roman"/>
                        </a:rPr>
                        <a:t>= 6 – 12</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&gt; 1,9</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1,9 – 0,5</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&lt; 0,5</a:t>
                      </a:r>
                      <a:endParaRPr lang="tr-TR" sz="120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600"/>
                        </a:spcAft>
                      </a:pPr>
                      <a:r>
                        <a:rPr lang="tr-TR" sz="1000">
                          <a:latin typeface="Arial"/>
                          <a:ea typeface="Times New Roman"/>
                        </a:rPr>
                        <a:t>= 12 – 20</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&gt; 2,9</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2,9 – 1,3</a:t>
                      </a:r>
                      <a:endParaRPr lang="tr-TR" sz="1200">
                        <a:latin typeface="Times New Roman"/>
                        <a:ea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600"/>
                        </a:spcAft>
                      </a:pPr>
                      <a:r>
                        <a:rPr lang="tr-TR" sz="1000">
                          <a:latin typeface="Arial"/>
                          <a:ea typeface="Times New Roman"/>
                        </a:rPr>
                        <a:t>&lt; 1,3</a:t>
                      </a:r>
                      <a:endParaRPr lang="tr-TR" sz="120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20 – 40</a:t>
                      </a:r>
                      <a:endParaRPr lang="tr-TR" sz="1200">
                        <a:latin typeface="Times New Roman"/>
                        <a:ea typeface="Times New Roman"/>
                      </a:endParaRPr>
                    </a:p>
                  </a:txBody>
                  <a:tcPr marL="19050" marR="19050" marT="19050" marB="1905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a:t>
                      </a:r>
                      <a:endParaRPr lang="tr-TR" sz="1200">
                        <a:latin typeface="Times New Roman"/>
                        <a:ea typeface="Times New Roman"/>
                      </a:endParaRPr>
                    </a:p>
                  </a:txBody>
                  <a:tcPr marL="19050" marR="19050" marT="19050" marB="1905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5,0</a:t>
                      </a:r>
                      <a:endParaRPr lang="tr-TR" sz="1200">
                        <a:latin typeface="Times New Roman"/>
                        <a:ea typeface="Times New Roman"/>
                      </a:endParaRPr>
                    </a:p>
                  </a:txBody>
                  <a:tcPr marL="19050" marR="19050" marT="19050" marB="1905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5,0 – 2,9</a:t>
                      </a:r>
                      <a:endParaRPr lang="tr-TR" sz="1200">
                        <a:latin typeface="Times New Roman"/>
                        <a:ea typeface="Times New Roman"/>
                      </a:endParaRPr>
                    </a:p>
                  </a:txBody>
                  <a:tcPr marL="19050" marR="19050" marT="19050" marB="1905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dirty="0">
                          <a:latin typeface="Arial"/>
                          <a:ea typeface="Times New Roman"/>
                        </a:rPr>
                        <a:t>&lt; 2,9</a:t>
                      </a:r>
                      <a:endParaRPr lang="tr-TR" sz="1200" dirty="0">
                        <a:latin typeface="Times New Roman"/>
                        <a:ea typeface="Times New Roman"/>
                      </a:endParaRPr>
                    </a:p>
                  </a:txBody>
                  <a:tcPr marL="19050" marR="19050" marT="19050" marB="1905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533753" y="2746851"/>
          <a:ext cx="6076494" cy="2232660"/>
        </p:xfrm>
        <a:graphic>
          <a:graphicData uri="http://schemas.openxmlformats.org/drawingml/2006/table">
            <a:tbl>
              <a:tblPr/>
              <a:tblGrid>
                <a:gridCol w="1012749"/>
                <a:gridCol w="1012749"/>
                <a:gridCol w="1012749"/>
                <a:gridCol w="1012749"/>
                <a:gridCol w="1012749"/>
                <a:gridCol w="1012749"/>
              </a:tblGrid>
              <a:tr h="0">
                <a:tc gridSpan="2">
                  <a:txBody>
                    <a:bodyPr/>
                    <a:lstStyle/>
                    <a:p>
                      <a:pPr>
                        <a:lnSpc>
                          <a:spcPct val="115000"/>
                        </a:lnSpc>
                        <a:spcAft>
                          <a:spcPts val="600"/>
                        </a:spcAft>
                      </a:pPr>
                      <a:r>
                        <a:rPr lang="tr-TR" sz="1000" b="1">
                          <a:latin typeface="Arial"/>
                          <a:ea typeface="Times New Roman"/>
                        </a:rPr>
                        <a:t>Özgül iyon zehirliliği</a:t>
                      </a:r>
                      <a:r>
                        <a:rPr lang="tr-TR" sz="1000">
                          <a:latin typeface="Arial"/>
                          <a:ea typeface="Times New Roman"/>
                        </a:rPr>
                        <a:t> </a:t>
                      </a:r>
                      <a:r>
                        <a:rPr lang="tr-TR" sz="1000" i="1">
                          <a:latin typeface="Arial"/>
                          <a:ea typeface="Times New Roman"/>
                        </a:rPr>
                        <a:t>(duyarlı bitkileri etkiler)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b="1">
                          <a:latin typeface="Arial"/>
                          <a:ea typeface="Times New Roman"/>
                        </a:rPr>
                        <a:t>Sodyum (Na)</a:t>
                      </a: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Yüzey sulaması</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SAR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3 – 9</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9</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Yağmurlama sulama</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b="1">
                          <a:latin typeface="Arial"/>
                          <a:ea typeface="Times New Roman"/>
                        </a:rPr>
                        <a:t>Klorür (Cl)</a:t>
                      </a: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Yüzey sulaması</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4</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4 – 10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10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Yağmurlama sulama</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b="1">
                          <a:latin typeface="Arial"/>
                          <a:ea typeface="Times New Roman"/>
                        </a:rPr>
                        <a:t>Bor (B)</a:t>
                      </a: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0,7</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0,7 – 3,0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dirty="0">
                          <a:latin typeface="Arial"/>
                          <a:ea typeface="Times New Roman"/>
                        </a:rPr>
                        <a:t>&gt; 3,0</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533754" y="3066891"/>
          <a:ext cx="6076491" cy="1592580"/>
        </p:xfrm>
        <a:graphic>
          <a:graphicData uri="http://schemas.openxmlformats.org/drawingml/2006/table">
            <a:tbl>
              <a:tblPr/>
              <a:tblGrid>
                <a:gridCol w="1535671"/>
                <a:gridCol w="44450"/>
                <a:gridCol w="44450"/>
                <a:gridCol w="1535671"/>
                <a:gridCol w="392541"/>
                <a:gridCol w="396187"/>
                <a:gridCol w="591850"/>
                <a:gridCol w="1535671"/>
              </a:tblGrid>
              <a:tr h="0">
                <a:tc gridSpan="2">
                  <a:txBody>
                    <a:bodyPr/>
                    <a:lstStyle/>
                    <a:p>
                      <a:pPr>
                        <a:lnSpc>
                          <a:spcPct val="115000"/>
                        </a:lnSpc>
                        <a:spcAft>
                          <a:spcPts val="600"/>
                        </a:spcAft>
                      </a:pPr>
                      <a:r>
                        <a:rPr lang="tr-TR" sz="1000" b="1" dirty="0">
                          <a:latin typeface="Arial"/>
                          <a:ea typeface="Times New Roman"/>
                        </a:rPr>
                        <a:t>Diğer etkiler</a:t>
                      </a:r>
                      <a:r>
                        <a:rPr lang="tr-TR" sz="1000" dirty="0">
                          <a:latin typeface="Arial"/>
                          <a:ea typeface="Times New Roman"/>
                        </a:rPr>
                        <a:t> </a:t>
                      </a:r>
                      <a:r>
                        <a:rPr lang="tr-TR" sz="1000" i="1" dirty="0">
                          <a:latin typeface="Arial"/>
                          <a:ea typeface="Times New Roman"/>
                        </a:rPr>
                        <a:t>(duyarlı bitkileri etkiler)</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0">
                <a:tc gridSpan="2">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600"/>
                        </a:spcAft>
                      </a:pPr>
                      <a:r>
                        <a:rPr lang="tr-TR" sz="1000" b="1">
                          <a:latin typeface="Arial"/>
                          <a:ea typeface="Times New Roman"/>
                        </a:rPr>
                        <a:t>Azot (NO</a:t>
                      </a:r>
                      <a:r>
                        <a:rPr lang="tr-TR" sz="1000" b="1" baseline="-25000">
                          <a:latin typeface="Arial"/>
                          <a:ea typeface="Times New Roman"/>
                        </a:rPr>
                        <a:t>3</a:t>
                      </a:r>
                      <a:r>
                        <a:rPr lang="tr-TR" sz="1000" b="1">
                          <a:latin typeface="Arial"/>
                          <a:ea typeface="Times New Roman"/>
                        </a:rPr>
                        <a:t> - N)</a:t>
                      </a: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5 – 30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30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600"/>
                        </a:spcAft>
                      </a:pPr>
                      <a:r>
                        <a:rPr lang="tr-TR" sz="1000" b="1">
                          <a:latin typeface="Arial"/>
                          <a:ea typeface="Times New Roman"/>
                        </a:rPr>
                        <a:t>Bikarbonat (HCO</a:t>
                      </a:r>
                      <a:r>
                        <a:rPr lang="tr-TR" sz="1000" b="1" baseline="-25000">
                          <a:latin typeface="Arial"/>
                          <a:ea typeface="Times New Roman"/>
                        </a:rPr>
                        <a:t>3</a:t>
                      </a:r>
                      <a:r>
                        <a:rPr lang="tr-TR" sz="1000" b="1">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nSpc>
                          <a:spcPct val="115000"/>
                        </a:lnSpc>
                        <a:spcAft>
                          <a:spcPts val="600"/>
                        </a:spcAft>
                      </a:pPr>
                      <a:r>
                        <a:rPr lang="tr-TR" sz="1000" dirty="0">
                          <a:latin typeface="Arial"/>
                          <a:ea typeface="Times New Roman"/>
                        </a:rPr>
                        <a:t> </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600"/>
                        </a:spcAft>
                      </a:pPr>
                      <a:r>
                        <a:rPr lang="tr-TR" sz="1000" i="1">
                          <a:latin typeface="Arial"/>
                          <a:ea typeface="Times New Roman"/>
                        </a:rPr>
                        <a:t>(yalnızca yüksekten yağmurlamada)</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&lt; 1,5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1,5 – 8,5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&gt; 8,5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600"/>
                        </a:spcAft>
                      </a:pPr>
                      <a:r>
                        <a:rPr lang="tr-TR" sz="1000">
                          <a:latin typeface="Arial"/>
                          <a:ea typeface="Times New Roman"/>
                        </a:rPr>
                        <a:t>pH</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600"/>
                        </a:spcAft>
                      </a:pPr>
                      <a:r>
                        <a:rPr lang="tr-TR" sz="1000" b="1" dirty="0">
                          <a:latin typeface="Arial"/>
                          <a:ea typeface="Times New Roman"/>
                        </a:rPr>
                        <a:t>Normal aralık 6,5 – 8,4</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tx1"/>
            </a:solidFill>
          </a:ln>
        </p:spPr>
        <p:txBody>
          <a:bodyPr>
            <a:normAutofit fontScale="92500" lnSpcReduction="10000"/>
          </a:bodyPr>
          <a:lstStyle/>
          <a:p>
            <a:pPr lvl="0"/>
            <a:r>
              <a:rPr lang="tr-TR" dirty="0" smtClean="0"/>
              <a:t>Çiftlik hayvanlarının içeceği sular:  kimyasal ve biyolojik yönden içme suyu kalitesinde olmalı. </a:t>
            </a:r>
          </a:p>
          <a:p>
            <a:pPr lvl="0"/>
            <a:r>
              <a:rPr lang="tr-TR" dirty="0" smtClean="0"/>
              <a:t>Evcil hayvanlar : bir miktar daha tuzlu ve daha sert suları içebilir, ancak belirli sınırlar aşılmamalıdır. </a:t>
            </a:r>
          </a:p>
          <a:p>
            <a:pPr lvl="0"/>
            <a:r>
              <a:rPr lang="tr-TR" dirty="0" smtClean="0"/>
              <a:t>Çiftlik hayvanlarının tümü sıcakkanlı hayvanlar ve büyük bölümü memeliler grubuna girmekte olduğundan, insanları hasta eden mikroorganizmalar bunlar üzerinde de çoğu zaman olumsuz etki yapar. </a:t>
            </a:r>
          </a:p>
          <a:p>
            <a:endParaRPr lang="tr-T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Sulama suyunun elverişliliği hakkında </a:t>
            </a:r>
            <a:r>
              <a:rPr lang="tr-TR" dirty="0" err="1"/>
              <a:t>laboratuvar</a:t>
            </a:r>
            <a:r>
              <a:rPr lang="tr-TR" dirty="0"/>
              <a:t> analizlerinden yararlanılarak yargıya varmak için, aşağıdaki çizelgeden yararlanılabilir:</a:t>
            </a:r>
          </a:p>
          <a:p>
            <a:endParaRPr lang="tr-T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000102" y="1571611"/>
          <a:ext cx="6610145" cy="3960350"/>
        </p:xfrm>
        <a:graphic>
          <a:graphicData uri="http://schemas.openxmlformats.org/drawingml/2006/table">
            <a:tbl>
              <a:tblPr/>
              <a:tblGrid>
                <a:gridCol w="1322029"/>
                <a:gridCol w="1322029"/>
                <a:gridCol w="1322029"/>
                <a:gridCol w="1322029"/>
                <a:gridCol w="1322029"/>
              </a:tblGrid>
              <a:tr h="253173">
                <a:tc>
                  <a:txBody>
                    <a:bodyPr/>
                    <a:lstStyle/>
                    <a:p>
                      <a:pPr algn="ctr">
                        <a:lnSpc>
                          <a:spcPct val="115000"/>
                        </a:lnSpc>
                        <a:spcAft>
                          <a:spcPts val="600"/>
                        </a:spcAft>
                      </a:pPr>
                      <a:r>
                        <a:rPr lang="tr-TR" sz="1000" b="1">
                          <a:latin typeface="Arial"/>
                          <a:ea typeface="Times New Roman"/>
                        </a:rPr>
                        <a:t>Su göstergesi</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b="1">
                          <a:latin typeface="Arial"/>
                          <a:ea typeface="Times New Roman"/>
                        </a:rPr>
                        <a:t>Simge</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b="1">
                          <a:latin typeface="Arial"/>
                          <a:ea typeface="Times New Roman"/>
                        </a:rPr>
                        <a:t>Birim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600"/>
                        </a:spcAft>
                      </a:pPr>
                      <a:r>
                        <a:rPr lang="tr-TR" sz="1000" b="1">
                          <a:latin typeface="Arial"/>
                          <a:ea typeface="Times New Roman"/>
                        </a:rPr>
                        <a:t>Sulama suyundaki normal aralığı</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53173">
                <a:tc>
                  <a:txBody>
                    <a:bodyPr/>
                    <a:lstStyle/>
                    <a:p>
                      <a:pPr>
                        <a:lnSpc>
                          <a:spcPct val="115000"/>
                        </a:lnSpc>
                        <a:spcAft>
                          <a:spcPts val="600"/>
                        </a:spcAft>
                      </a:pPr>
                      <a:r>
                        <a:rPr lang="tr-TR" sz="1000" b="1">
                          <a:latin typeface="Arial"/>
                          <a:ea typeface="Times New Roman"/>
                        </a:rPr>
                        <a:t>TUZLULUK</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b="1">
                          <a:latin typeface="Arial"/>
                          <a:ea typeface="Times New Roman"/>
                        </a:rPr>
                        <a:t>Tuz kapsamı</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Elektriksel iletkenlik</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EC</a:t>
                      </a:r>
                      <a:r>
                        <a:rPr lang="tr-TR" sz="1000" baseline="-25000">
                          <a:latin typeface="Arial"/>
                          <a:ea typeface="Times New Roman"/>
                        </a:rPr>
                        <a:t>s</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dS/m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dS/m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veya</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137">
                <a:tc>
                  <a:txBody>
                    <a:bodyPr/>
                    <a:lstStyle/>
                    <a:p>
                      <a:pPr>
                        <a:lnSpc>
                          <a:spcPct val="115000"/>
                        </a:lnSpc>
                        <a:spcAft>
                          <a:spcPts val="600"/>
                        </a:spcAft>
                      </a:pPr>
                      <a:r>
                        <a:rPr lang="tr-TR" sz="1000">
                          <a:latin typeface="Arial"/>
                          <a:ea typeface="Times New Roman"/>
                        </a:rPr>
                        <a:t>Toplam çözünmüş katılar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TÇK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2000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137">
                <a:tc>
                  <a:txBody>
                    <a:bodyPr/>
                    <a:lstStyle/>
                    <a:p>
                      <a:pPr>
                        <a:lnSpc>
                          <a:spcPct val="115000"/>
                        </a:lnSpc>
                        <a:spcAft>
                          <a:spcPts val="600"/>
                        </a:spcAft>
                      </a:pPr>
                      <a:r>
                        <a:rPr lang="tr-TR" sz="1000" b="1">
                          <a:latin typeface="Arial"/>
                          <a:ea typeface="Times New Roman"/>
                        </a:rPr>
                        <a:t>Katyonlar ve anyonlar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Kalsiyum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Ca</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20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Magnezyum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Mg</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Sodyum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Na</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40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Karbonat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CO</a:t>
                      </a:r>
                      <a:r>
                        <a:rPr lang="tr-TR" sz="800" baseline="30000">
                          <a:latin typeface="Arial"/>
                          <a:ea typeface="Times New Roman"/>
                        </a:rPr>
                        <a:t>--</a:t>
                      </a:r>
                      <a:r>
                        <a:rPr lang="tr-TR" sz="1000" baseline="-25000">
                          <a:latin typeface="Arial"/>
                          <a:ea typeface="Times New Roman"/>
                        </a:rPr>
                        <a:t>3</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.1</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Bikarbonat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HCO</a:t>
                      </a:r>
                      <a:r>
                        <a:rPr lang="tr-TR" sz="1000" baseline="-25000">
                          <a:latin typeface="Arial"/>
                          <a:ea typeface="Times New Roman"/>
                        </a:rPr>
                        <a:t>3</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10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Klorür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Cl</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30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73">
                <a:tc>
                  <a:txBody>
                    <a:bodyPr/>
                    <a:lstStyle/>
                    <a:p>
                      <a:pPr>
                        <a:lnSpc>
                          <a:spcPct val="115000"/>
                        </a:lnSpc>
                        <a:spcAft>
                          <a:spcPts val="600"/>
                        </a:spcAft>
                      </a:pPr>
                      <a:r>
                        <a:rPr lang="tr-TR" sz="1000">
                          <a:latin typeface="Arial"/>
                          <a:ea typeface="Times New Roman"/>
                        </a:rPr>
                        <a:t>Sülfat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SO</a:t>
                      </a:r>
                      <a:r>
                        <a:rPr lang="tr-TR" sz="1000" baseline="-25000">
                          <a:latin typeface="Arial"/>
                          <a:ea typeface="Times New Roman"/>
                        </a:rPr>
                        <a:t>4</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20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dirty="0" err="1">
                          <a:latin typeface="Arial"/>
                          <a:ea typeface="Times New Roman"/>
                        </a:rPr>
                        <a:t>me</a:t>
                      </a:r>
                      <a:r>
                        <a:rPr lang="tr-TR" sz="1000" dirty="0">
                          <a:latin typeface="Arial"/>
                          <a:ea typeface="Times New Roman"/>
                        </a:rPr>
                        <a:t>/L</a:t>
                      </a:r>
                      <a:endParaRPr lang="tr-TR"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071537" y="1643048"/>
          <a:ext cx="6538710" cy="3267883"/>
        </p:xfrm>
        <a:graphic>
          <a:graphicData uri="http://schemas.openxmlformats.org/drawingml/2006/table">
            <a:tbl>
              <a:tblPr/>
              <a:tblGrid>
                <a:gridCol w="1307742"/>
                <a:gridCol w="1307742"/>
                <a:gridCol w="1307742"/>
                <a:gridCol w="1307742"/>
                <a:gridCol w="1307742"/>
              </a:tblGrid>
              <a:tr h="332730">
                <a:tc>
                  <a:txBody>
                    <a:bodyPr/>
                    <a:lstStyle/>
                    <a:p>
                      <a:pPr>
                        <a:lnSpc>
                          <a:spcPct val="115000"/>
                        </a:lnSpc>
                        <a:spcAft>
                          <a:spcPts val="600"/>
                        </a:spcAft>
                      </a:pPr>
                      <a:r>
                        <a:rPr lang="tr-TR" sz="1000" b="1">
                          <a:latin typeface="Arial"/>
                          <a:ea typeface="Times New Roman"/>
                        </a:rPr>
                        <a:t>Besin maddeleri</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a:latin typeface="Arial"/>
                          <a:ea typeface="Times New Roman"/>
                        </a:rPr>
                        <a:t>Nitrat azotu</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NO</a:t>
                      </a:r>
                      <a:r>
                        <a:rPr lang="tr-TR" sz="1000" baseline="-25000">
                          <a:latin typeface="Arial"/>
                          <a:ea typeface="Times New Roman"/>
                        </a:rPr>
                        <a:t>3</a:t>
                      </a:r>
                      <a:r>
                        <a:rPr lang="tr-TR" sz="1000">
                          <a:latin typeface="Arial"/>
                          <a:ea typeface="Times New Roman"/>
                        </a:rPr>
                        <a:t>-N</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10</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a:latin typeface="Arial"/>
                          <a:ea typeface="Times New Roman"/>
                        </a:rPr>
                        <a:t>Amonyum azotu</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NH</a:t>
                      </a:r>
                      <a:r>
                        <a:rPr lang="tr-TR" sz="1000" baseline="-25000">
                          <a:latin typeface="Arial"/>
                          <a:ea typeface="Times New Roman"/>
                        </a:rPr>
                        <a:t>4</a:t>
                      </a:r>
                      <a:r>
                        <a:rPr lang="tr-TR" sz="1000">
                          <a:latin typeface="Arial"/>
                          <a:ea typeface="Times New Roman"/>
                        </a:rPr>
                        <a:t>-N</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a:latin typeface="Arial"/>
                          <a:ea typeface="Times New Roman"/>
                        </a:rPr>
                        <a:t>Fosfat fosforu</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PO</a:t>
                      </a:r>
                      <a:r>
                        <a:rPr lang="tr-TR" sz="1000" baseline="-25000">
                          <a:latin typeface="Arial"/>
                          <a:ea typeface="Times New Roman"/>
                        </a:rPr>
                        <a:t>4</a:t>
                      </a:r>
                      <a:r>
                        <a:rPr lang="tr-TR" sz="1000">
                          <a:latin typeface="Arial"/>
                          <a:ea typeface="Times New Roman"/>
                        </a:rPr>
                        <a:t>-P</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2</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a:latin typeface="Arial"/>
                          <a:ea typeface="Times New Roman"/>
                        </a:rPr>
                        <a:t>Potasyum</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K</a:t>
                      </a:r>
                      <a:r>
                        <a:rPr lang="tr-TR" sz="800" baseline="30000">
                          <a:latin typeface="Arial"/>
                          <a:ea typeface="Times New Roman"/>
                        </a:rPr>
                        <a:t>+</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2</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b="1">
                          <a:latin typeface="Arial"/>
                          <a:ea typeface="Times New Roman"/>
                        </a:rPr>
                        <a:t>Diğerleri</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 </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a:latin typeface="Arial"/>
                          <a:ea typeface="Times New Roman"/>
                        </a:rPr>
                        <a:t>Bor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B</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2</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mg/L</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0">
                <a:tc>
                  <a:txBody>
                    <a:bodyPr/>
                    <a:lstStyle/>
                    <a:p>
                      <a:pPr>
                        <a:lnSpc>
                          <a:spcPct val="115000"/>
                        </a:lnSpc>
                        <a:spcAft>
                          <a:spcPts val="600"/>
                        </a:spcAft>
                      </a:pPr>
                      <a:r>
                        <a:rPr lang="tr-TR" sz="1000">
                          <a:latin typeface="Arial"/>
                          <a:ea typeface="Times New Roman"/>
                        </a:rPr>
                        <a:t>Asitlik/Bazlık</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pH</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1–14</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6.0 – 8.5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43">
                <a:tc>
                  <a:txBody>
                    <a:bodyPr/>
                    <a:lstStyle/>
                    <a:p>
                      <a:pPr>
                        <a:lnSpc>
                          <a:spcPct val="115000"/>
                        </a:lnSpc>
                        <a:spcAft>
                          <a:spcPts val="600"/>
                        </a:spcAft>
                      </a:pPr>
                      <a:r>
                        <a:rPr lang="tr-TR" sz="1000">
                          <a:latin typeface="Arial"/>
                          <a:ea typeface="Times New Roman"/>
                        </a:rPr>
                        <a:t>Sodyum Adsorpsiyon Oranı</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tr-TR" sz="1000">
                          <a:latin typeface="Arial"/>
                          <a:ea typeface="Times New Roman"/>
                        </a:rPr>
                        <a:t>SAR</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(me/L)</a:t>
                      </a:r>
                      <a:r>
                        <a:rPr lang="tr-TR" sz="800" u="sng" baseline="30000">
                          <a:solidFill>
                            <a:srgbClr val="207C72"/>
                          </a:solidFill>
                          <a:latin typeface="Arial"/>
                          <a:ea typeface="Times New Roman"/>
                          <a:hlinkClick r:id="rId2"/>
                        </a:rPr>
                        <a:t>1</a:t>
                      </a:r>
                      <a:r>
                        <a:rPr lang="tr-TR" sz="1000">
                          <a:latin typeface="Arial"/>
                          <a:ea typeface="Times New Roman"/>
                        </a:rPr>
                        <a:t>, </a:t>
                      </a:r>
                      <a:r>
                        <a:rPr lang="tr-TR" sz="800" u="sng" baseline="30000">
                          <a:solidFill>
                            <a:srgbClr val="207C72"/>
                          </a:solidFill>
                          <a:latin typeface="Arial"/>
                          <a:ea typeface="Times New Roman"/>
                          <a:hlinkClick r:id="rId2"/>
                        </a:rPr>
                        <a:t>2</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tr-TR" sz="1000">
                          <a:latin typeface="Arial"/>
                          <a:ea typeface="Times New Roman"/>
                        </a:rPr>
                        <a:t>0 – 15</a:t>
                      </a:r>
                      <a:endParaRPr lang="tr-TR"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tr-TR" sz="1000" dirty="0">
                        <a:latin typeface="Arial"/>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Nitrat azotunda nitrat, amonyum azotunda amonyum analizi yapılıp, her ikisi de azot eşdeğeri olarak verilir. Alınabilir azot bu ikisinin toplamıdır. Aynı yöntem fosfat fosforu için de geçerlidir.   </a:t>
            </a:r>
          </a:p>
          <a:p>
            <a:endParaRPr lang="tr-T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4042792" cy="4525963"/>
          </a:xfrm>
        </p:spPr>
        <p:txBody>
          <a:bodyPr>
            <a:normAutofit/>
          </a:bodyPr>
          <a:lstStyle/>
          <a:p>
            <a:r>
              <a:rPr lang="tr-TR" dirty="0"/>
              <a:t>Sulama suyunun SAR değeriyle, bu suyla sürekli sulanan toprakta zamanla oluşacak değişebilir sodyum yüzdesi (DSY = ESP) arasındaki denge durumunun </a:t>
            </a:r>
            <a:r>
              <a:rPr lang="tr-TR" dirty="0" smtClean="0"/>
              <a:t>tahmini </a:t>
            </a:r>
            <a:r>
              <a:rPr lang="tr-TR" dirty="0" err="1" smtClean="0"/>
              <a:t>nomogramı</a:t>
            </a:r>
            <a:endParaRPr lang="tr-TR" dirty="0"/>
          </a:p>
          <a:p>
            <a:endParaRPr lang="tr-TR" dirty="0"/>
          </a:p>
        </p:txBody>
      </p:sp>
      <p:pic>
        <p:nvPicPr>
          <p:cNvPr id="94210" name="Picture 2"/>
          <p:cNvPicPr>
            <a:picLocks noChangeAspect="1" noChangeArrowheads="1"/>
          </p:cNvPicPr>
          <p:nvPr/>
        </p:nvPicPr>
        <p:blipFill>
          <a:blip r:embed="rId2" cstate="print"/>
          <a:srcRect/>
          <a:stretch>
            <a:fillRect/>
          </a:stretch>
        </p:blipFill>
        <p:spPr bwMode="auto">
          <a:xfrm>
            <a:off x="4663076" y="332656"/>
            <a:ext cx="4282988"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endParaRPr lang="tr-TR" dirty="0" smtClean="0"/>
          </a:p>
          <a:p>
            <a:r>
              <a:rPr lang="tr-TR" sz="4400" dirty="0" smtClean="0"/>
              <a:t> </a:t>
            </a:r>
            <a:r>
              <a:rPr lang="tr-TR" dirty="0" smtClean="0"/>
              <a:t>Toprakta bitki gelişmesinin iyi bir göstergesi olan </a:t>
            </a:r>
            <a:r>
              <a:rPr lang="tr-TR" dirty="0" err="1" smtClean="0"/>
              <a:t>ozmotik</a:t>
            </a:r>
            <a:r>
              <a:rPr lang="tr-TR" dirty="0" smtClean="0"/>
              <a:t> basınç 20 </a:t>
            </a:r>
            <a:r>
              <a:rPr lang="tr-TR" dirty="0" err="1" smtClean="0"/>
              <a:t>atm’e</a:t>
            </a:r>
            <a:r>
              <a:rPr lang="tr-TR" dirty="0" smtClean="0"/>
              <a:t> ulaştığında bitki gelişmesi kısıtlanmakta, 40 </a:t>
            </a:r>
            <a:r>
              <a:rPr lang="tr-TR" dirty="0" err="1" smtClean="0"/>
              <a:t>atm’e</a:t>
            </a:r>
            <a:r>
              <a:rPr lang="tr-TR" dirty="0" smtClean="0"/>
              <a:t> yükseldiğinde ise bitki ölümleri görülmektedir. </a:t>
            </a:r>
            <a:r>
              <a:rPr lang="tr-TR" dirty="0" err="1" smtClean="0"/>
              <a:t>Ozmotik</a:t>
            </a:r>
            <a:r>
              <a:rPr lang="tr-TR" dirty="0" smtClean="0"/>
              <a:t> basınç ile </a:t>
            </a:r>
            <a:r>
              <a:rPr lang="tr-TR" dirty="0" err="1" smtClean="0"/>
              <a:t>saturasyon</a:t>
            </a:r>
            <a:r>
              <a:rPr lang="tr-TR" dirty="0" smtClean="0"/>
              <a:t> çamurunun elektriksel iletkenliği arasındaki ilişki aşağıdaki eşitlikle verilmektedir (Güngör ve </a:t>
            </a:r>
            <a:r>
              <a:rPr lang="tr-TR" dirty="0" err="1" smtClean="0"/>
              <a:t>Erözel</a:t>
            </a:r>
            <a:r>
              <a:rPr lang="tr-TR" dirty="0" smtClean="0"/>
              <a:t>, 1994). </a:t>
            </a:r>
          </a:p>
          <a:p>
            <a:r>
              <a:rPr lang="nl-NL" dirty="0" smtClean="0"/>
              <a:t>OP = 0.36 (EC x 10</a:t>
            </a:r>
            <a:r>
              <a:rPr lang="nl-NL" baseline="30000" dirty="0" smtClean="0"/>
              <a:t>3</a:t>
            </a:r>
            <a:r>
              <a:rPr lang="nl-NL" dirty="0" smtClean="0"/>
              <a:t>) </a:t>
            </a:r>
          </a:p>
          <a:p>
            <a:r>
              <a:rPr lang="tr-TR" dirty="0" smtClean="0"/>
              <a:t>Eşitlikte; </a:t>
            </a:r>
          </a:p>
          <a:p>
            <a:r>
              <a:rPr lang="tr-TR" sz="4000" dirty="0" smtClean="0"/>
              <a:t>OP; </a:t>
            </a:r>
            <a:r>
              <a:rPr lang="tr-TR" sz="4000" dirty="0" err="1" smtClean="0"/>
              <a:t>Ozmotik</a:t>
            </a:r>
            <a:r>
              <a:rPr lang="tr-TR" sz="4000" dirty="0" smtClean="0"/>
              <a:t> basınç (</a:t>
            </a:r>
            <a:r>
              <a:rPr lang="tr-TR" sz="4000" dirty="0" err="1" smtClean="0"/>
              <a:t>atm</a:t>
            </a:r>
            <a:r>
              <a:rPr lang="tr-TR" sz="4000" dirty="0" smtClean="0"/>
              <a:t>) </a:t>
            </a:r>
            <a:r>
              <a:rPr lang="tr-TR" b="1" i="1" dirty="0" smtClean="0"/>
              <a:t>E. Ekmekçi, M. </a:t>
            </a:r>
            <a:r>
              <a:rPr lang="tr-TR" b="1" i="1" dirty="0" err="1" smtClean="0"/>
              <a:t>Apan</a:t>
            </a:r>
            <a:r>
              <a:rPr lang="tr-TR" b="1" i="1" dirty="0" smtClean="0"/>
              <a:t>, T. Kara </a:t>
            </a:r>
          </a:p>
          <a:p>
            <a:pPr lvl="1"/>
            <a:r>
              <a:rPr lang="tr-TR" dirty="0" smtClean="0"/>
              <a:t>ECx10</a:t>
            </a:r>
            <a:r>
              <a:rPr lang="tr-TR" baseline="30000" dirty="0" smtClean="0"/>
              <a:t>3</a:t>
            </a:r>
            <a:r>
              <a:rPr lang="tr-TR" dirty="0" smtClean="0"/>
              <a:t>; </a:t>
            </a:r>
            <a:r>
              <a:rPr lang="tr-TR" dirty="0" err="1" smtClean="0"/>
              <a:t>Saturasyon</a:t>
            </a:r>
            <a:r>
              <a:rPr lang="tr-TR" dirty="0" smtClean="0"/>
              <a:t> </a:t>
            </a:r>
            <a:r>
              <a:rPr lang="tr-TR" dirty="0" err="1" smtClean="0"/>
              <a:t>ekstraktının</a:t>
            </a:r>
            <a:r>
              <a:rPr lang="tr-TR" dirty="0" smtClean="0"/>
              <a:t> elektriksel iletkenlik değeri (</a:t>
            </a:r>
            <a:r>
              <a:rPr lang="tr-TR" dirty="0" err="1" smtClean="0"/>
              <a:t>dS</a:t>
            </a:r>
            <a:r>
              <a:rPr lang="tr-TR" dirty="0" smtClean="0"/>
              <a:t>/m, 25 </a:t>
            </a:r>
            <a:r>
              <a:rPr lang="tr-TR" baseline="30000" dirty="0" err="1" smtClean="0"/>
              <a:t>o</a:t>
            </a:r>
            <a:r>
              <a:rPr lang="tr-TR" dirty="0" err="1" smtClean="0"/>
              <a:t>C</a:t>
            </a:r>
            <a:r>
              <a:rPr lang="tr-TR" dirty="0" smtClean="0"/>
              <a:t>) </a:t>
            </a:r>
          </a:p>
          <a:p>
            <a:r>
              <a:rPr lang="tr-TR" dirty="0" smtClean="0"/>
              <a:t>Toprak suyu tuzluluğunun bitki gelişmesi üzerindeki zararlı etkileri şu şekilde özetlenebilir; </a:t>
            </a:r>
          </a:p>
          <a:p>
            <a:pPr lvl="2"/>
            <a:r>
              <a:rPr lang="tr-TR" dirty="0" smtClean="0"/>
              <a:t>􀂙 Yavaş ve yetersiz çimlenme, </a:t>
            </a:r>
          </a:p>
          <a:p>
            <a:pPr lvl="2"/>
            <a:r>
              <a:rPr lang="tr-TR" dirty="0" smtClean="0"/>
              <a:t>􀂙 Fizyolojik kuraklık, solma ve kuruma, </a:t>
            </a:r>
          </a:p>
          <a:p>
            <a:pPr lvl="2"/>
            <a:r>
              <a:rPr lang="tr-TR" dirty="0" smtClean="0"/>
              <a:t>􀂙 Bodurluk, küçük yapraklar, kısa gövde ve dallar, </a:t>
            </a:r>
          </a:p>
          <a:p>
            <a:pPr lvl="2"/>
            <a:r>
              <a:rPr lang="tr-TR" dirty="0" smtClean="0"/>
              <a:t>􀂙 Mavimsi yeşil yapraklar </a:t>
            </a:r>
          </a:p>
          <a:p>
            <a:pPr lvl="2"/>
            <a:r>
              <a:rPr lang="tr-TR" dirty="0" smtClean="0"/>
              <a:t>􀂙 Çiçeklenmenin gecikmesi, daha az çiçek açma ve tohumların daha küçük olması, </a:t>
            </a:r>
          </a:p>
          <a:p>
            <a:pPr lvl="2"/>
            <a:r>
              <a:rPr lang="tr-TR" dirty="0" smtClean="0"/>
              <a:t>􀂙 Tuza dayanıklı yabancı otların gelişmesidir. </a:t>
            </a:r>
          </a:p>
          <a:p>
            <a:endParaRPr lang="tr-T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Kök bölgesi çözelti ortamında tuz konsantrasyonunun artması ile bitkinin bu suyu alabilmek için harcamak zorunda kaldığı enerji miktarı da artar ve sonuçta tuzluluk arttıkça bitkinin su kullanımı azalır. Bitkinin su kullanımının zorlaşması ve su kullanımının azalması, bitki verimi ve kalitesini azaltıcı etkide bulunur </a:t>
            </a:r>
            <a:endParaRPr lang="tr-T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dirty="0" smtClean="0"/>
              <a:t>Toprakta </a:t>
            </a:r>
            <a:r>
              <a:rPr lang="tr-TR" dirty="0" err="1" smtClean="0"/>
              <a:t>adsorbe</a:t>
            </a:r>
            <a:r>
              <a:rPr lang="tr-TR" dirty="0" smtClean="0"/>
              <a:t> edilen katyon dağlımı toprak suyu ile denge halindedir. Sulama ve gübreleme ile toprakta tutulan iyonların dağılımı değişir.</a:t>
            </a:r>
          </a:p>
          <a:p>
            <a:r>
              <a:rPr lang="tr-TR" dirty="0" smtClean="0"/>
              <a:t> Kalsiyum, Mg ve Al gibi iki ve üç değerli katyonlar, </a:t>
            </a:r>
            <a:r>
              <a:rPr lang="tr-TR" dirty="0" err="1" smtClean="0"/>
              <a:t>Nave</a:t>
            </a:r>
            <a:r>
              <a:rPr lang="tr-TR" dirty="0" smtClean="0"/>
              <a:t> K gibi bir değerli katyonlara kıyasla kil zerreleri yüzeyinde daha kuvvetle tutulurlar. </a:t>
            </a:r>
          </a:p>
          <a:p>
            <a:r>
              <a:rPr lang="tr-TR" dirty="0" smtClean="0"/>
              <a:t>Bu nedenle bu katyonlar kil zerrelerinin daha büyük ve stabil </a:t>
            </a:r>
            <a:r>
              <a:rPr lang="tr-TR" dirty="0" err="1" smtClean="0"/>
              <a:t>agregatlar</a:t>
            </a:r>
            <a:r>
              <a:rPr lang="tr-TR" dirty="0" smtClean="0"/>
              <a:t> halinde bir araya toplanmasını ve dolayısıyla daha iyi yapıdaki tarım topraklarının meydana gelmesini sağlarlar. Böylece ortama kalsiyumun hakim olması sonucu, granüle bir yapı oluşur. Toprak kolayca işlenen, geçirgen bir özellik kazanır. Düşük tuz konsantrasyonuna sahip topraklarda aralarında sodyumun da yer aldığı değişebilir katyonların hakim duruma geçmesi toprak yapısının bozulmasına neden olur Sodyumsuz durumda su kolaylıkla </a:t>
            </a:r>
            <a:r>
              <a:rPr lang="tr-TR" dirty="0" err="1" smtClean="0"/>
              <a:t>infiltre</a:t>
            </a:r>
            <a:r>
              <a:rPr lang="tr-TR" dirty="0" smtClean="0"/>
              <a:t> olurken, sodyumlu durumda bu mümkün olmaz ve su toprak üzerinde birikir. Toprakta </a:t>
            </a:r>
            <a:r>
              <a:rPr lang="tr-TR" dirty="0" err="1" smtClean="0"/>
              <a:t>adsorbe</a:t>
            </a:r>
            <a:r>
              <a:rPr lang="tr-TR" dirty="0" smtClean="0"/>
              <a:t> edilen sodyum (SAR) değeri %10-15’i geçtiğinde, kil kompleksleri </a:t>
            </a:r>
            <a:r>
              <a:rPr lang="tr-TR" dirty="0" err="1" smtClean="0"/>
              <a:t>disperse</a:t>
            </a:r>
            <a:r>
              <a:rPr lang="tr-TR" dirty="0" smtClean="0"/>
              <a:t> hale geçer, geçirgenlik azalır, toprak işleme güçleşir, çimlenme zayıflar. Dolayısıyla bitki gelişimi olumsuz yönde etkilenir. Toprakta birikmesi olası Değişebilir Sodyum Yüzdesi (ESP) miktarı SAR değeri kullanılarak hesaplanabilir. Nicelik olarak sodyumlu toprak, ESP&gt;15 olan topraklardır. Tuzlu topraklarda ESP&lt;15, tuzlu-sodyumlu topraklarda ESP&gt;15’tir (Kanber ve ark., 1992). </a:t>
            </a:r>
            <a:endParaRPr lang="tr-T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Toprakta </a:t>
            </a:r>
            <a:r>
              <a:rPr lang="tr-TR" dirty="0" err="1" smtClean="0"/>
              <a:t>adsorbe</a:t>
            </a:r>
            <a:r>
              <a:rPr lang="tr-TR" dirty="0" smtClean="0"/>
              <a:t> edilen sodyum (SAR) değeri %10-15’i geçtiğinde, kil kompleksleri </a:t>
            </a:r>
            <a:r>
              <a:rPr lang="tr-TR" dirty="0" err="1" smtClean="0"/>
              <a:t>disperse</a:t>
            </a:r>
            <a:r>
              <a:rPr lang="tr-TR" dirty="0" smtClean="0"/>
              <a:t> hale geçer, geçirgenlik azalır, toprak işleme güçleşir, çimlenme zayıflar. </a:t>
            </a:r>
          </a:p>
          <a:p>
            <a:r>
              <a:rPr lang="tr-TR" dirty="0" smtClean="0"/>
              <a:t>Dolayısıyla bitki gelişimi olumsuz yönde etkilenir. Toprakta birikmesi olası Değişebilir Sodyum Yüzdesi (ESP) miktarı SAR değeri kullanılarak hesaplanabilir. Nicelik olarak sodyumlu toprak, ESP&gt;15 olan topraklardır. Tuzlu topraklarda ESP&lt;15, tuzlu-sodyumlu topraklarda ESP&gt;15’tir .</a:t>
            </a:r>
            <a:endParaRPr lang="tr-T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Bitkilerin tuza olan toleranslarının göstergesi kök bölgesindeki eriyebilir tuzların belli seviyesi için tahmin edilen verim azalmasıdır. Bu verim tuzsuz koşullar altında elde edilen verimle kıyaslanır. Böylece oransal verimler elde edilir. Güngör ve </a:t>
            </a:r>
            <a:r>
              <a:rPr lang="tr-TR" dirty="0" err="1" smtClean="0"/>
              <a:t>Erözel</a:t>
            </a:r>
            <a:r>
              <a:rPr lang="tr-TR" dirty="0" smtClean="0"/>
              <a:t>, (1994)’e göre toprak </a:t>
            </a:r>
            <a:r>
              <a:rPr lang="tr-TR" dirty="0" err="1" smtClean="0"/>
              <a:t>saturasyon</a:t>
            </a:r>
            <a:r>
              <a:rPr lang="tr-TR" dirty="0" smtClean="0"/>
              <a:t> </a:t>
            </a:r>
            <a:r>
              <a:rPr lang="tr-TR" dirty="0" err="1" smtClean="0"/>
              <a:t>ekstraktının</a:t>
            </a:r>
            <a:r>
              <a:rPr lang="tr-TR" dirty="0" smtClean="0"/>
              <a:t> elektriksel iletkenliği ile oransal verim arasındaki ilişki, tuza duyarlı (0-4 </a:t>
            </a:r>
            <a:r>
              <a:rPr lang="tr-TR" dirty="0" err="1" smtClean="0"/>
              <a:t>dS</a:t>
            </a:r>
            <a:r>
              <a:rPr lang="tr-TR" dirty="0" smtClean="0"/>
              <a:t>/m), orta dayanıklı (4-8 </a:t>
            </a:r>
            <a:r>
              <a:rPr lang="tr-TR" dirty="0" err="1" smtClean="0"/>
              <a:t>dS</a:t>
            </a:r>
            <a:r>
              <a:rPr lang="tr-TR" dirty="0" smtClean="0"/>
              <a:t>/m) ve çok dayanıklı bitkiler (8-16 </a:t>
            </a:r>
            <a:r>
              <a:rPr lang="tr-TR" dirty="0" err="1" smtClean="0"/>
              <a:t>dS</a:t>
            </a:r>
            <a:r>
              <a:rPr lang="tr-TR" dirty="0" smtClean="0"/>
              <a:t>/m) için Şekil 2’de gösterilmiştir.</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4714908" cy="846158"/>
          </a:xfrm>
        </p:spPr>
        <p:txBody>
          <a:bodyPr>
            <a:normAutofit fontScale="90000"/>
          </a:bodyPr>
          <a:lstStyle/>
          <a:p>
            <a:r>
              <a:rPr lang="tr-TR" dirty="0" smtClean="0"/>
              <a:t/>
            </a:r>
            <a:br>
              <a:rPr lang="tr-TR" dirty="0" smtClean="0"/>
            </a:br>
            <a:r>
              <a:rPr lang="tr-TR" dirty="0" smtClean="0"/>
              <a:t>Süt işletmesi (mandıra)</a:t>
            </a:r>
            <a:br>
              <a:rPr lang="tr-TR" dirty="0" smtClean="0"/>
            </a:br>
            <a:endParaRPr lang="tr-TR" dirty="0"/>
          </a:p>
        </p:txBody>
      </p:sp>
      <p:sp>
        <p:nvSpPr>
          <p:cNvPr id="3" name="2 İçerik Yer Tutucusu"/>
          <p:cNvSpPr>
            <a:spLocks noGrp="1"/>
          </p:cNvSpPr>
          <p:nvPr>
            <p:ph idx="1"/>
          </p:nvPr>
        </p:nvSpPr>
        <p:spPr>
          <a:xfrm>
            <a:off x="457200" y="2214554"/>
            <a:ext cx="7258072" cy="3911609"/>
          </a:xfrm>
          <a:ln w="38100">
            <a:solidFill>
              <a:schemeClr val="accent2">
                <a:lumMod val="75000"/>
              </a:schemeClr>
            </a:solidFill>
          </a:ln>
        </p:spPr>
        <p:txBody>
          <a:bodyPr>
            <a:normAutofit fontScale="85000" lnSpcReduction="20000"/>
          </a:bodyPr>
          <a:lstStyle/>
          <a:p>
            <a:r>
              <a:rPr lang="tr-TR" dirty="0" smtClean="0"/>
              <a:t>Süt </a:t>
            </a:r>
            <a:r>
              <a:rPr lang="tr-TR" dirty="0"/>
              <a:t>ve süt ürünleri, aşağıdaki özelliklerinden dolayı her türlü kirliliğe ve olumsuzluğa ve en başta da kullanılan suların olumsuz niteliğine karşı korunmalıdır.</a:t>
            </a:r>
          </a:p>
          <a:p>
            <a:pPr lvl="0"/>
            <a:r>
              <a:rPr lang="tr-TR" dirty="0"/>
              <a:t>Çabuk bozulma riski</a:t>
            </a:r>
          </a:p>
          <a:p>
            <a:pPr lvl="0"/>
            <a:r>
              <a:rPr lang="tr-TR" dirty="0"/>
              <a:t>Yüksek bulaşma riski (özellikle patojenler)</a:t>
            </a:r>
          </a:p>
          <a:p>
            <a:pPr lvl="0"/>
            <a:r>
              <a:rPr lang="tr-TR" dirty="0"/>
              <a:t>Olumsuz tat ve kokuya aşırı duyarlık</a:t>
            </a:r>
          </a:p>
          <a:p>
            <a:pPr lvl="0"/>
            <a:r>
              <a:rPr lang="tr-TR" dirty="0"/>
              <a:t>Soğukta bile üreyen (</a:t>
            </a:r>
            <a:r>
              <a:rPr lang="tr-TR" dirty="0" err="1"/>
              <a:t>psikrofil</a:t>
            </a:r>
            <a:r>
              <a:rPr lang="tr-TR" dirty="0"/>
              <a:t>) bakteriler</a:t>
            </a:r>
          </a:p>
          <a:p>
            <a:pPr lvl="0"/>
            <a:r>
              <a:rPr lang="tr-TR" dirty="0"/>
              <a:t>Yoğurt, kimi peynir türleri gibi uzun süre suyla bekletilen ürünler</a:t>
            </a:r>
          </a:p>
          <a:p>
            <a:endParaRPr lang="tr-TR" dirty="0"/>
          </a:p>
        </p:txBody>
      </p:sp>
      <p:pic>
        <p:nvPicPr>
          <p:cNvPr id="106498" name="Picture 2" descr="http://karamanli.biz/wp-content/uploads/2012/07/Burdur_Modern_Ciftlik_KaramanliBiz-612x300.jpg"/>
          <p:cNvPicPr>
            <a:picLocks noChangeAspect="1" noChangeArrowheads="1"/>
          </p:cNvPicPr>
          <p:nvPr/>
        </p:nvPicPr>
        <p:blipFill>
          <a:blip r:embed="rId2" cstate="print"/>
          <a:srcRect/>
          <a:stretch>
            <a:fillRect/>
          </a:stretch>
        </p:blipFill>
        <p:spPr bwMode="auto">
          <a:xfrm>
            <a:off x="5214942" y="285728"/>
            <a:ext cx="3829036" cy="1876978"/>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980728"/>
            <a:ext cx="4554555" cy="2677105"/>
          </a:xfrm>
          <a:prstGeom prst="rect">
            <a:avLst/>
          </a:prstGeom>
          <a:noFill/>
          <a:ln w="9525">
            <a:noFill/>
            <a:miter lim="800000"/>
            <a:headEnd/>
            <a:tailEnd/>
          </a:ln>
        </p:spPr>
      </p:pic>
      <p:sp>
        <p:nvSpPr>
          <p:cNvPr id="5" name="4 Dikdörtgen"/>
          <p:cNvSpPr/>
          <p:nvPr/>
        </p:nvSpPr>
        <p:spPr>
          <a:xfrm>
            <a:off x="755576" y="3573016"/>
            <a:ext cx="4392488" cy="923330"/>
          </a:xfrm>
          <a:prstGeom prst="rect">
            <a:avLst/>
          </a:prstGeom>
        </p:spPr>
        <p:txBody>
          <a:bodyPr wrap="square">
            <a:spAutoFit/>
          </a:bodyPr>
          <a:lstStyle/>
          <a:p>
            <a:r>
              <a:rPr lang="tr-TR" dirty="0" smtClean="0"/>
              <a:t>Toprak tuzluluğu ile bitkilerin oransal verimleri arasındaki ilişki (Güngör ve </a:t>
            </a:r>
            <a:r>
              <a:rPr lang="tr-TR" dirty="0" err="1" smtClean="0"/>
              <a:t>Erözel</a:t>
            </a:r>
            <a:r>
              <a:rPr lang="tr-TR" dirty="0" smtClean="0"/>
              <a:t>, 1994). </a:t>
            </a:r>
            <a:endParaRPr lang="tr-TR" dirty="0"/>
          </a:p>
        </p:txBody>
      </p:sp>
      <p:sp>
        <p:nvSpPr>
          <p:cNvPr id="6" name="5 Dikdörtgen"/>
          <p:cNvSpPr/>
          <p:nvPr/>
        </p:nvSpPr>
        <p:spPr>
          <a:xfrm>
            <a:off x="5076056" y="1556792"/>
            <a:ext cx="3672408" cy="5355312"/>
          </a:xfrm>
          <a:prstGeom prst="rect">
            <a:avLst/>
          </a:prstGeom>
        </p:spPr>
        <p:txBody>
          <a:bodyPr wrap="square">
            <a:spAutoFit/>
          </a:bodyPr>
          <a:lstStyle/>
          <a:p>
            <a:r>
              <a:rPr lang="tr-TR" dirty="0" smtClean="0"/>
              <a:t>Tuzluluk </a:t>
            </a:r>
          </a:p>
          <a:p>
            <a:r>
              <a:rPr lang="tr-TR" dirty="0" smtClean="0"/>
              <a:t>(</a:t>
            </a:r>
            <a:r>
              <a:rPr lang="tr-TR" dirty="0" err="1" smtClean="0"/>
              <a:t>EC</a:t>
            </a:r>
            <a:r>
              <a:rPr lang="tr-TR" baseline="30000" dirty="0" err="1" smtClean="0"/>
              <a:t>e</a:t>
            </a:r>
            <a:r>
              <a:rPr lang="tr-TR" dirty="0" smtClean="0"/>
              <a:t>, </a:t>
            </a:r>
            <a:r>
              <a:rPr lang="tr-TR" dirty="0" err="1" smtClean="0"/>
              <a:t>dS</a:t>
            </a:r>
            <a:r>
              <a:rPr lang="tr-TR" dirty="0" smtClean="0"/>
              <a:t>/m)     </a:t>
            </a:r>
            <a:r>
              <a:rPr lang="tr-TR" dirty="0" err="1" smtClean="0"/>
              <a:t>BitkiTepkisi</a:t>
            </a:r>
            <a:r>
              <a:rPr lang="tr-TR" dirty="0" smtClean="0"/>
              <a:t> 	</a:t>
            </a:r>
          </a:p>
          <a:p>
            <a:r>
              <a:rPr lang="tr-TR" dirty="0" smtClean="0"/>
              <a:t>0-0.98           Çok az tuzlu 	  	Tuzluluk etkisi çoğunlukla 	ihmal edilebilir 	</a:t>
            </a:r>
          </a:p>
          <a:p>
            <a:r>
              <a:rPr lang="tr-TR" dirty="0" smtClean="0"/>
              <a:t>0.98-1.71 	Az tuzlu 	Çok 		duyarlı bitkilerin 	ürün 	verimleri 	düşebilir 	</a:t>
            </a:r>
          </a:p>
          <a:p>
            <a:r>
              <a:rPr lang="tr-TR" dirty="0" smtClean="0"/>
              <a:t>1.71-3.16 	Tuzlu 	Birçok 	bitkinin ürün verimi düşer 	</a:t>
            </a:r>
          </a:p>
          <a:p>
            <a:r>
              <a:rPr lang="tr-TR" dirty="0" smtClean="0"/>
              <a:t>3.16-6.07		 Çok tuzlu 		Tuza dayanıklı 		bitkiler 	normal 		ürün verebilir 	</a:t>
            </a:r>
          </a:p>
          <a:p>
            <a:r>
              <a:rPr lang="tr-TR" dirty="0" smtClean="0"/>
              <a:t>&gt; 6.07 Aşırı tuzlu 	Tuza çok dayanıklı birkaç bitki </a:t>
            </a:r>
            <a:r>
              <a:rPr lang="tr-TR" smtClean="0"/>
              <a:t>ürün verebilir </a:t>
            </a:r>
            <a:r>
              <a:rPr lang="tr-TR" dirty="0" smtClean="0"/>
              <a:t>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smtClean="0"/>
              <a:t>ÖrnekBeypazarı</a:t>
            </a:r>
            <a:r>
              <a:rPr lang="tr-TR" sz="2000" dirty="0" smtClean="0"/>
              <a:t>-4 numaralı su örneğinin analiz sonuçları</a:t>
            </a:r>
            <a:endParaRPr lang="tr-TR" sz="2000" dirty="0"/>
          </a:p>
        </p:txBody>
      </p:sp>
      <p:graphicFrame>
        <p:nvGraphicFramePr>
          <p:cNvPr id="4" name="3 İçerik Yer Tutucusu"/>
          <p:cNvGraphicFramePr>
            <a:graphicFrameLocks noGrp="1"/>
          </p:cNvGraphicFramePr>
          <p:nvPr>
            <p:ph idx="1"/>
          </p:nvPr>
        </p:nvGraphicFramePr>
        <p:xfrm>
          <a:off x="755574" y="1268760"/>
          <a:ext cx="8136906" cy="5016590"/>
        </p:xfrm>
        <a:graphic>
          <a:graphicData uri="http://schemas.openxmlformats.org/drawingml/2006/table">
            <a:tbl>
              <a:tblPr/>
              <a:tblGrid>
                <a:gridCol w="1733552"/>
                <a:gridCol w="743836"/>
                <a:gridCol w="424421"/>
                <a:gridCol w="844428"/>
                <a:gridCol w="877957"/>
                <a:gridCol w="1003254"/>
                <a:gridCol w="1254729"/>
                <a:gridCol w="1254729"/>
              </a:tblGrid>
              <a:tr h="667219">
                <a:tc>
                  <a:txBody>
                    <a:bodyPr/>
                    <a:lstStyle/>
                    <a:p>
                      <a:pPr algn="just">
                        <a:lnSpc>
                          <a:spcPct val="115000"/>
                        </a:lnSpc>
                        <a:spcAft>
                          <a:spcPts val="0"/>
                        </a:spcAft>
                      </a:pPr>
                      <a:r>
                        <a:rPr lang="tr-TR" sz="1400" b="1" dirty="0">
                          <a:latin typeface="Times New Roman"/>
                          <a:ea typeface="Times New Roman"/>
                          <a:cs typeface="Times New Roman"/>
                        </a:rPr>
                        <a:t>  </a:t>
                      </a: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PARAMETRE</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Birimi</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0"/>
                        </a:spcAft>
                      </a:pPr>
                      <a:r>
                        <a:rPr lang="tr-TR" sz="1400" b="1" dirty="0">
                          <a:latin typeface="Times New Roman"/>
                          <a:ea typeface="Times New Roman"/>
                          <a:cs typeface="Times New Roman"/>
                        </a:rPr>
                        <a:t>METOD</a:t>
                      </a:r>
                      <a:endParaRPr lang="tr-TR" sz="1400" dirty="0">
                        <a:latin typeface="Calibri"/>
                        <a:ea typeface="Calibri"/>
                        <a:cs typeface="Times New Roman"/>
                      </a:endParaRPr>
                    </a:p>
                  </a:txBody>
                  <a:tcPr marL="42268" marR="422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Analiz Sonucu</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I.Sınıf Su</a:t>
                      </a: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(Çok İyi)</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II. Sınıf Su</a:t>
                      </a: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(İyi)</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III. Sınıf Su</a:t>
                      </a: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(Kullanılabilir)</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400" b="1" dirty="0">
                          <a:latin typeface="Times New Roman"/>
                          <a:ea typeface="Times New Roman"/>
                          <a:cs typeface="Times New Roman"/>
                        </a:rPr>
                        <a:t>IV. Sınıf Su</a:t>
                      </a: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(İhtiyatla</a:t>
                      </a:r>
                      <a:endParaRPr lang="tr-TR" sz="1400" dirty="0">
                        <a:latin typeface="Calibri"/>
                        <a:ea typeface="Calibri"/>
                        <a:cs typeface="Times New Roman"/>
                      </a:endParaRPr>
                    </a:p>
                    <a:p>
                      <a:pPr algn="just">
                        <a:lnSpc>
                          <a:spcPct val="115000"/>
                        </a:lnSpc>
                        <a:spcAft>
                          <a:spcPts val="0"/>
                        </a:spcAft>
                      </a:pPr>
                      <a:r>
                        <a:rPr lang="tr-TR" sz="1400" b="1" dirty="0">
                          <a:latin typeface="Times New Roman"/>
                          <a:ea typeface="Times New Roman"/>
                          <a:cs typeface="Times New Roman"/>
                        </a:rPr>
                        <a:t>Kullanılabilir)</a:t>
                      </a:r>
                      <a:endParaRPr lang="tr-TR" sz="1400"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09">
                <a:tc>
                  <a:txBody>
                    <a:bodyPr/>
                    <a:lstStyle/>
                    <a:p>
                      <a:pPr algn="just">
                        <a:lnSpc>
                          <a:spcPct val="115000"/>
                        </a:lnSpc>
                        <a:spcAft>
                          <a:spcPts val="0"/>
                        </a:spcAft>
                      </a:pPr>
                      <a:r>
                        <a:rPr lang="tr-TR" sz="1100" b="1" dirty="0" err="1">
                          <a:latin typeface="Times New Roman"/>
                          <a:ea typeface="Times New Roman"/>
                          <a:cs typeface="Times New Roman"/>
                        </a:rPr>
                        <a:t>pH</a:t>
                      </a:r>
                      <a:r>
                        <a:rPr lang="tr-TR" sz="1100" b="1" dirty="0">
                          <a:latin typeface="Times New Roman"/>
                          <a:ea typeface="Times New Roman"/>
                          <a:cs typeface="Times New Roman"/>
                        </a:rPr>
                        <a:t>	(25 ° C</a:t>
                      </a:r>
                      <a:r>
                        <a:rPr lang="tr-TR" sz="1100" b="1" dirty="0" smtClean="0">
                          <a:latin typeface="Times New Roman"/>
                          <a:ea typeface="Times New Roman"/>
                          <a:cs typeface="Times New Roman"/>
                        </a:rPr>
                        <a:t>)</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p>
                      <a:pPr algn="just">
                        <a:lnSpc>
                          <a:spcPct val="115000"/>
                        </a:lnSpc>
                        <a:spcAft>
                          <a:spcPts val="0"/>
                        </a:spcAft>
                      </a:pPr>
                      <a:r>
                        <a:rPr lang="tr-TR" sz="1100" b="1" dirty="0">
                          <a:latin typeface="Times New Roman"/>
                          <a:ea typeface="Times New Roman"/>
                          <a:cs typeface="Times New Roman"/>
                        </a:rPr>
                        <a:t>1</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7,36</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6,5 – 8,5</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6,5 – 8,5</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6,5 – 8,5</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6 - 9</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15000"/>
                        </a:lnSpc>
                        <a:spcAft>
                          <a:spcPts val="0"/>
                        </a:spcAft>
                        <a:tabLst>
                          <a:tab pos="665480" algn="ctr"/>
                        </a:tabLst>
                      </a:pPr>
                      <a:r>
                        <a:rPr lang="tr-TR" sz="1100" b="1" dirty="0">
                          <a:latin typeface="Times New Roman"/>
                          <a:ea typeface="Times New Roman"/>
                          <a:cs typeface="Times New Roman"/>
                        </a:rPr>
                        <a:t>EC(Elektriksel iletkenlik)</a:t>
                      </a:r>
                      <a:endParaRPr lang="tr-TR" sz="1100" b="1" dirty="0">
                        <a:latin typeface="Calibri"/>
                        <a:ea typeface="Calibri"/>
                        <a:cs typeface="Times New Roman"/>
                      </a:endParaRPr>
                    </a:p>
                    <a:p>
                      <a:pPr algn="just">
                        <a:lnSpc>
                          <a:spcPct val="115000"/>
                        </a:lnSpc>
                        <a:spcAft>
                          <a:spcPts val="0"/>
                        </a:spcAft>
                        <a:tabLst>
                          <a:tab pos="665480" algn="ctr"/>
                        </a:tabLst>
                      </a:pPr>
                      <a:r>
                        <a:rPr lang="tr-TR" sz="1100" b="1" dirty="0">
                          <a:latin typeface="Times New Roman"/>
                          <a:ea typeface="Times New Roman"/>
                          <a:cs typeface="Times New Roman"/>
                        </a:rPr>
                        <a:t>(25 ° C) </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µhos/cm</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2</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p>
                      <a:pPr algn="just">
                        <a:lnSpc>
                          <a:spcPct val="115000"/>
                        </a:lnSpc>
                        <a:spcAft>
                          <a:spcPts val="0"/>
                        </a:spcAft>
                      </a:pPr>
                      <a:r>
                        <a:rPr lang="tr-TR" sz="1100" b="1" dirty="0">
                          <a:latin typeface="Times New Roman"/>
                          <a:ea typeface="Times New Roman"/>
                          <a:cs typeface="Times New Roman"/>
                        </a:rPr>
                        <a:t>3190</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&lt; 250</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250-750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750 - 2250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&gt;2250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Karbonat - CO</a:t>
                      </a:r>
                      <a:r>
                        <a:rPr lang="tr-TR" sz="1100" b="1" baseline="-25000">
                          <a:latin typeface="Times New Roman"/>
                          <a:ea typeface="Times New Roman"/>
                          <a:cs typeface="Times New Roman"/>
                        </a:rPr>
                        <a:t>3</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3</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0,00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Bikarbonat - HCO</a:t>
                      </a:r>
                      <a:r>
                        <a:rPr lang="tr-TR" sz="1100" b="1" baseline="-25000">
                          <a:latin typeface="Times New Roman"/>
                          <a:ea typeface="Times New Roman"/>
                          <a:cs typeface="Times New Roman"/>
                        </a:rPr>
                        <a:t>3</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3</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5,40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11">
                <a:tc>
                  <a:txBody>
                    <a:bodyPr/>
                    <a:lstStyle/>
                    <a:p>
                      <a:pPr algn="just">
                        <a:lnSpc>
                          <a:spcPct val="115000"/>
                        </a:lnSpc>
                        <a:spcAft>
                          <a:spcPts val="0"/>
                        </a:spcAft>
                      </a:pPr>
                      <a:r>
                        <a:rPr lang="tr-TR" sz="1100" b="1">
                          <a:latin typeface="Times New Roman"/>
                          <a:ea typeface="Times New Roman"/>
                          <a:cs typeface="Times New Roman"/>
                        </a:rPr>
                        <a:t>Klorür - Cl</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4</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1,20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      0 - 4</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4 - 7</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7 – 12</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12 - 20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11">
                <a:tc>
                  <a:txBody>
                    <a:bodyPr/>
                    <a:lstStyle/>
                    <a:p>
                      <a:pPr algn="just">
                        <a:lnSpc>
                          <a:spcPct val="115000"/>
                        </a:lnSpc>
                        <a:spcAft>
                          <a:spcPts val="0"/>
                        </a:spcAft>
                      </a:pPr>
                      <a:r>
                        <a:rPr lang="tr-TR" sz="1100" b="1">
                          <a:latin typeface="Times New Roman"/>
                          <a:ea typeface="Times New Roman"/>
                          <a:cs typeface="Times New Roman"/>
                        </a:rPr>
                        <a:t>Sülfat - SO</a:t>
                      </a:r>
                      <a:r>
                        <a:rPr lang="tr-TR" sz="1100" b="1" baseline="-25000">
                          <a:latin typeface="Times New Roman"/>
                          <a:ea typeface="Times New Roman"/>
                          <a:cs typeface="Times New Roman"/>
                        </a:rPr>
                        <a:t>4</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5</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31,81</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      0 - 4</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4 - 7</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7 – 12</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12 - 20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Sodyum - Na</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6</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3,14</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Potasyum - K</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6</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0,41</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Kalsiyum - Ca</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7</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25,70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Magnezyum - Mg</a:t>
                      </a:r>
                      <a:r>
                        <a:rPr lang="tr-TR" sz="1100" b="1" baseline="30000">
                          <a:latin typeface="Times New Roman"/>
                          <a:ea typeface="Times New Roman"/>
                          <a:cs typeface="Times New Roman"/>
                        </a:rPr>
                        <a:t>++</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8</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9,16</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17">
                <a:tc>
                  <a:txBody>
                    <a:bodyPr/>
                    <a:lstStyle/>
                    <a:p>
                      <a:pPr algn="just">
                        <a:lnSpc>
                          <a:spcPct val="115000"/>
                        </a:lnSpc>
                        <a:spcAft>
                          <a:spcPts val="0"/>
                        </a:spcAft>
                      </a:pPr>
                      <a:r>
                        <a:rPr lang="tr-TR" sz="1100" b="1">
                          <a:latin typeface="Times New Roman"/>
                          <a:ea typeface="Times New Roman"/>
                          <a:cs typeface="Times New Roman"/>
                        </a:rPr>
                        <a:t>Kalsiyum + Magnezyum</a:t>
                      </a:r>
                      <a:endParaRPr lang="tr-TR" sz="1100" b="1">
                        <a:latin typeface="Calibri"/>
                        <a:ea typeface="Calibri"/>
                        <a:cs typeface="Times New Roman"/>
                      </a:endParaRPr>
                    </a:p>
                    <a:p>
                      <a:pPr algn="just">
                        <a:lnSpc>
                          <a:spcPct val="115000"/>
                        </a:lnSpc>
                        <a:spcAft>
                          <a:spcPts val="0"/>
                        </a:spcAft>
                      </a:pPr>
                      <a:r>
                        <a:rPr lang="tr-TR" sz="1100" b="1">
                          <a:latin typeface="Times New Roman"/>
                          <a:ea typeface="Times New Roman"/>
                          <a:cs typeface="Times New Roman"/>
                        </a:rPr>
                        <a:t>Ca+Mg</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8</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34,86</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11">
                <a:tc>
                  <a:txBody>
                    <a:bodyPr/>
                    <a:lstStyle/>
                    <a:p>
                      <a:pPr algn="just">
                        <a:lnSpc>
                          <a:spcPct val="115000"/>
                        </a:lnSpc>
                        <a:spcAft>
                          <a:spcPts val="0"/>
                        </a:spcAft>
                      </a:pPr>
                      <a:r>
                        <a:rPr lang="tr-TR" sz="1100" b="1">
                          <a:latin typeface="Times New Roman"/>
                          <a:ea typeface="Times New Roman"/>
                          <a:cs typeface="Times New Roman"/>
                        </a:rPr>
                        <a:t>SAR (Sodyum Adsorbsiyon Oranı)</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me/l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9</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0,752</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0 - 10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10 - 18</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p>
                      <a:pPr algn="just">
                        <a:lnSpc>
                          <a:spcPct val="115000"/>
                        </a:lnSpc>
                        <a:spcAft>
                          <a:spcPts val="0"/>
                        </a:spcAft>
                      </a:pPr>
                      <a:r>
                        <a:rPr lang="tr-TR" sz="1100" b="1">
                          <a:latin typeface="Times New Roman"/>
                          <a:ea typeface="Times New Roman"/>
                          <a:cs typeface="Times New Roman"/>
                        </a:rPr>
                        <a:t>18 - 26</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p>
                      <a:pPr algn="just">
                        <a:lnSpc>
                          <a:spcPct val="115000"/>
                        </a:lnSpc>
                        <a:spcAft>
                          <a:spcPts val="0"/>
                        </a:spcAft>
                      </a:pPr>
                      <a:r>
                        <a:rPr lang="tr-TR" sz="1100" b="1" dirty="0">
                          <a:latin typeface="Times New Roman"/>
                          <a:ea typeface="Times New Roman"/>
                          <a:cs typeface="Times New Roman"/>
                        </a:rPr>
                        <a:t>26 &gt;</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06">
                <a:tc>
                  <a:txBody>
                    <a:bodyPr/>
                    <a:lstStyle/>
                    <a:p>
                      <a:pPr algn="just">
                        <a:lnSpc>
                          <a:spcPct val="115000"/>
                        </a:lnSpc>
                        <a:spcAft>
                          <a:spcPts val="0"/>
                        </a:spcAft>
                      </a:pPr>
                      <a:r>
                        <a:rPr lang="tr-TR" sz="1100" b="1">
                          <a:latin typeface="Times New Roman"/>
                          <a:ea typeface="Times New Roman"/>
                          <a:cs typeface="Times New Roman"/>
                        </a:rPr>
                        <a:t>Bor - B</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mg/l</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10</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0,068</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528">
                <a:tc>
                  <a:txBody>
                    <a:bodyPr/>
                    <a:lstStyle/>
                    <a:p>
                      <a:pPr algn="just">
                        <a:lnSpc>
                          <a:spcPct val="115000"/>
                        </a:lnSpc>
                        <a:spcAft>
                          <a:spcPts val="0"/>
                        </a:spcAft>
                      </a:pPr>
                      <a:endParaRPr lang="tr-TR" sz="1100" b="1">
                        <a:latin typeface="Calibri"/>
                        <a:ea typeface="Calibri"/>
                        <a:cs typeface="Times New Roman"/>
                      </a:endParaRPr>
                    </a:p>
                    <a:p>
                      <a:pPr algn="just">
                        <a:lnSpc>
                          <a:spcPct val="115000"/>
                        </a:lnSpc>
                        <a:spcAft>
                          <a:spcPts val="0"/>
                        </a:spcAft>
                      </a:pPr>
                      <a:r>
                        <a:rPr lang="tr-TR" sz="1100" b="1">
                          <a:latin typeface="Times New Roman"/>
                          <a:ea typeface="Times New Roman"/>
                          <a:cs typeface="Times New Roman"/>
                        </a:rPr>
                        <a:t>Suyun Sınıfı</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a:latin typeface="Times New Roman"/>
                        <a:ea typeface="Times New Roman"/>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b="1" dirty="0">
                        <a:latin typeface="Times New Roman"/>
                        <a:ea typeface="Times New Roman"/>
                        <a:cs typeface="Times New Roman"/>
                      </a:endParaRPr>
                    </a:p>
                    <a:p>
                      <a:pPr algn="just">
                        <a:lnSpc>
                          <a:spcPct val="115000"/>
                        </a:lnSpc>
                        <a:spcAft>
                          <a:spcPts val="0"/>
                        </a:spcAft>
                      </a:pPr>
                      <a:r>
                        <a:rPr lang="tr-TR" sz="1100" b="1" dirty="0">
                          <a:latin typeface="Times New Roman"/>
                          <a:ea typeface="Times New Roman"/>
                          <a:cs typeface="Times New Roman"/>
                        </a:rPr>
                        <a:t>T4A1</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T1A1</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T1A2,T2A2,</a:t>
                      </a:r>
                      <a:endParaRPr lang="tr-TR" sz="1100" b="1">
                        <a:latin typeface="Calibri"/>
                        <a:ea typeface="Calibri"/>
                        <a:cs typeface="Times New Roman"/>
                      </a:endParaRPr>
                    </a:p>
                    <a:p>
                      <a:pPr algn="just">
                        <a:lnSpc>
                          <a:spcPct val="115000"/>
                        </a:lnSpc>
                        <a:spcAft>
                          <a:spcPts val="0"/>
                        </a:spcAft>
                      </a:pPr>
                      <a:r>
                        <a:rPr lang="tr-TR" sz="1100" b="1">
                          <a:latin typeface="Times New Roman"/>
                          <a:ea typeface="Times New Roman"/>
                          <a:cs typeface="Times New Roman"/>
                        </a:rPr>
                        <a:t>T2A1</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Times New Roman"/>
                          <a:cs typeface="Times New Roman"/>
                        </a:rPr>
                        <a:t>T1A3,T2A3, T3A3,T3A2,</a:t>
                      </a:r>
                      <a:endParaRPr lang="tr-TR" sz="1100" b="1">
                        <a:latin typeface="Calibri"/>
                        <a:ea typeface="Calibri"/>
                        <a:cs typeface="Times New Roman"/>
                      </a:endParaRPr>
                    </a:p>
                    <a:p>
                      <a:pPr algn="just">
                        <a:lnSpc>
                          <a:spcPct val="115000"/>
                        </a:lnSpc>
                        <a:spcAft>
                          <a:spcPts val="0"/>
                        </a:spcAft>
                      </a:pPr>
                      <a:r>
                        <a:rPr lang="tr-TR" sz="1100" b="1">
                          <a:latin typeface="Times New Roman"/>
                          <a:ea typeface="Times New Roman"/>
                          <a:cs typeface="Times New Roman"/>
                        </a:rPr>
                        <a:t>T3A1</a:t>
                      </a:r>
                      <a:endParaRPr lang="tr-TR" sz="1100" b="1">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latin typeface="Times New Roman"/>
                          <a:ea typeface="Times New Roman"/>
                          <a:cs typeface="Times New Roman"/>
                        </a:rPr>
                        <a:t>T1A4,T2A4,</a:t>
                      </a:r>
                      <a:endParaRPr lang="tr-TR" sz="1100" b="1" dirty="0">
                        <a:latin typeface="Calibri"/>
                        <a:ea typeface="Calibri"/>
                        <a:cs typeface="Times New Roman"/>
                      </a:endParaRPr>
                    </a:p>
                    <a:p>
                      <a:pPr algn="just">
                        <a:lnSpc>
                          <a:spcPct val="115000"/>
                        </a:lnSpc>
                        <a:spcAft>
                          <a:spcPts val="0"/>
                        </a:spcAft>
                      </a:pPr>
                      <a:r>
                        <a:rPr lang="tr-TR" sz="1100" b="1" dirty="0">
                          <a:latin typeface="Times New Roman"/>
                          <a:ea typeface="Times New Roman"/>
                          <a:cs typeface="Times New Roman"/>
                        </a:rPr>
                        <a:t>T3A4,T4A3,</a:t>
                      </a:r>
                      <a:endParaRPr lang="tr-TR" sz="1100" b="1" dirty="0">
                        <a:latin typeface="Calibri"/>
                        <a:ea typeface="Calibri"/>
                        <a:cs typeface="Times New Roman"/>
                      </a:endParaRPr>
                    </a:p>
                    <a:p>
                      <a:pPr algn="just">
                        <a:lnSpc>
                          <a:spcPct val="115000"/>
                        </a:lnSpc>
                        <a:spcAft>
                          <a:spcPts val="0"/>
                        </a:spcAft>
                      </a:pPr>
                      <a:r>
                        <a:rPr lang="tr-TR" sz="1100" b="1" dirty="0">
                          <a:latin typeface="Times New Roman"/>
                          <a:ea typeface="Times New Roman"/>
                          <a:cs typeface="Times New Roman"/>
                        </a:rPr>
                        <a:t>T4A2,T4A1</a:t>
                      </a:r>
                      <a:endParaRPr lang="tr-TR" sz="1100" b="1" dirty="0">
                        <a:latin typeface="Calibri"/>
                        <a:ea typeface="Calibri"/>
                        <a:cs typeface="Times New Roman"/>
                      </a:endParaRPr>
                    </a:p>
                  </a:txBody>
                  <a:tcPr marL="42268" marR="4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Mandıra suyunda aranan özellikler</a:t>
            </a:r>
            <a:br>
              <a:rPr lang="tr-TR" dirty="0" smtClean="0"/>
            </a:br>
            <a:endParaRPr lang="tr-TR" dirty="0"/>
          </a:p>
        </p:txBody>
      </p:sp>
      <p:sp>
        <p:nvSpPr>
          <p:cNvPr id="3" name="2 İçerik Yer Tutucusu"/>
          <p:cNvSpPr>
            <a:spLocks noGrp="1"/>
          </p:cNvSpPr>
          <p:nvPr>
            <p:ph idx="1"/>
          </p:nvPr>
        </p:nvSpPr>
        <p:spPr>
          <a:xfrm>
            <a:off x="457200" y="1285860"/>
            <a:ext cx="8229600" cy="4840303"/>
          </a:xfrm>
          <a:ln w="57150">
            <a:solidFill>
              <a:srgbClr val="7030A0"/>
            </a:solidFill>
          </a:ln>
        </p:spPr>
        <p:txBody>
          <a:bodyPr>
            <a:normAutofit fontScale="70000" lnSpcReduction="20000"/>
          </a:bodyPr>
          <a:lstStyle/>
          <a:p>
            <a:pPr lvl="0"/>
            <a:r>
              <a:rPr lang="tr-TR" dirty="0" smtClean="0"/>
              <a:t>Her </a:t>
            </a:r>
            <a:r>
              <a:rPr lang="tr-TR" dirty="0"/>
              <a:t>zaman bol olmalıdır. Birkaç saatliğine bile olsa, su kesintileri işletmenin sağlığa elverişlilik durumunu tümden olumsuz etkileyebilir.</a:t>
            </a:r>
          </a:p>
          <a:p>
            <a:pPr lvl="0"/>
            <a:r>
              <a:rPr lang="tr-TR" dirty="0"/>
              <a:t>Duru, renksiz, iyi tatta ve yumuşak su olmalıdır.</a:t>
            </a:r>
          </a:p>
          <a:p>
            <a:pPr lvl="0"/>
            <a:r>
              <a:rPr lang="tr-TR" dirty="0"/>
              <a:t>Zararlı bakteri, maya ve küf içermemelidir.</a:t>
            </a:r>
          </a:p>
          <a:p>
            <a:pPr lvl="0"/>
            <a:r>
              <a:rPr lang="tr-TR" dirty="0"/>
              <a:t>Aşındırıcı olmamalıdır.</a:t>
            </a:r>
          </a:p>
          <a:p>
            <a:pPr lvl="0"/>
            <a:r>
              <a:rPr lang="tr-TR" dirty="0"/>
              <a:t>Kireçlenme yapmamalıdır.</a:t>
            </a:r>
          </a:p>
          <a:p>
            <a:pPr lvl="0"/>
            <a:r>
              <a:rPr lang="tr-TR" dirty="0"/>
              <a:t>Sütte sorun yaratan yaygın metaller: </a:t>
            </a:r>
            <a:r>
              <a:rPr lang="tr-TR" dirty="0" smtClean="0"/>
              <a:t> </a:t>
            </a:r>
            <a:r>
              <a:rPr lang="tr-TR" dirty="0" err="1" smtClean="0"/>
              <a:t>Fe</a:t>
            </a:r>
            <a:r>
              <a:rPr lang="tr-TR" dirty="0" smtClean="0"/>
              <a:t>, </a:t>
            </a:r>
            <a:r>
              <a:rPr lang="tr-TR" dirty="0" err="1" smtClean="0"/>
              <a:t>Cu</a:t>
            </a:r>
            <a:r>
              <a:rPr lang="tr-TR" dirty="0" smtClean="0"/>
              <a:t>, </a:t>
            </a:r>
            <a:r>
              <a:rPr lang="tr-TR" dirty="0" err="1" smtClean="0"/>
              <a:t>Mn</a:t>
            </a:r>
            <a:r>
              <a:rPr lang="tr-TR" dirty="0" smtClean="0"/>
              <a:t> </a:t>
            </a:r>
            <a:r>
              <a:rPr lang="tr-TR" dirty="0"/>
              <a:t>(olumsuz koku ve leke yapıcı elementler ve bileşikleri) bulundurmamalıdır. </a:t>
            </a:r>
            <a:endParaRPr lang="tr-TR" dirty="0" smtClean="0"/>
          </a:p>
          <a:p>
            <a:pPr lvl="0"/>
            <a:r>
              <a:rPr lang="tr-TR" dirty="0" smtClean="0"/>
              <a:t>(doğrudan </a:t>
            </a:r>
            <a:r>
              <a:rPr lang="tr-TR" dirty="0"/>
              <a:t>sudan gelebileceği gibi, aşınan borulardan da suya </a:t>
            </a:r>
            <a:r>
              <a:rPr lang="tr-TR" dirty="0" smtClean="0"/>
              <a:t>karışabilir,düşük </a:t>
            </a:r>
            <a:r>
              <a:rPr lang="tr-TR" dirty="0" err="1"/>
              <a:t>pH</a:t>
            </a:r>
            <a:r>
              <a:rPr lang="tr-TR" dirty="0"/>
              <a:t> aşınmayı hızlandırır).</a:t>
            </a:r>
          </a:p>
          <a:p>
            <a:r>
              <a:rPr lang="tr-TR" dirty="0"/>
              <a:t>Kural olarak, işletmenin elinde birden fazla su kaynağı varsa, en nitelikli, sorunsuz ve kesintisiz sular süt işletmesine ayrılmalıdır.</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Tarımsal sulamada su kalitesi kavramı</a:t>
            </a:r>
            <a:br>
              <a:rPr lang="tr-TR" dirty="0" smtClean="0"/>
            </a:br>
            <a:endParaRPr lang="tr-TR" dirty="0"/>
          </a:p>
        </p:txBody>
      </p:sp>
      <p:sp>
        <p:nvSpPr>
          <p:cNvPr id="3" name="2 İçerik Yer Tutucusu"/>
          <p:cNvSpPr>
            <a:spLocks noGrp="1"/>
          </p:cNvSpPr>
          <p:nvPr>
            <p:ph idx="1"/>
          </p:nvPr>
        </p:nvSpPr>
        <p:spPr>
          <a:xfrm>
            <a:off x="683568" y="1700808"/>
            <a:ext cx="8003232" cy="4425355"/>
          </a:xfrm>
          <a:ln w="57150">
            <a:solidFill>
              <a:schemeClr val="tx2">
                <a:lumMod val="75000"/>
              </a:schemeClr>
            </a:solidFill>
          </a:ln>
        </p:spPr>
        <p:txBody>
          <a:bodyPr>
            <a:normAutofit fontScale="77500" lnSpcReduction="20000"/>
          </a:bodyPr>
          <a:lstStyle/>
          <a:p>
            <a:pPr>
              <a:buNone/>
            </a:pPr>
            <a:r>
              <a:rPr lang="tr-TR" dirty="0" smtClean="0"/>
              <a:t>Sulama </a:t>
            </a:r>
            <a:r>
              <a:rPr lang="tr-TR" dirty="0"/>
              <a:t>suyunun kalitesi, </a:t>
            </a:r>
            <a:endParaRPr lang="tr-TR" dirty="0" smtClean="0"/>
          </a:p>
          <a:p>
            <a:r>
              <a:rPr lang="tr-TR" dirty="0" smtClean="0"/>
              <a:t>ürün </a:t>
            </a:r>
            <a:r>
              <a:rPr lang="tr-TR" dirty="0"/>
              <a:t>seçimi, </a:t>
            </a:r>
            <a:endParaRPr lang="tr-TR" dirty="0" smtClean="0"/>
          </a:p>
          <a:p>
            <a:r>
              <a:rPr lang="tr-TR" dirty="0" smtClean="0"/>
              <a:t>tür </a:t>
            </a:r>
            <a:r>
              <a:rPr lang="tr-TR" dirty="0"/>
              <a:t>ve çeşit önceliği</a:t>
            </a:r>
            <a:r>
              <a:rPr lang="tr-TR" dirty="0" smtClean="0"/>
              <a:t>,</a:t>
            </a:r>
          </a:p>
          <a:p>
            <a:r>
              <a:rPr lang="tr-TR" dirty="0" smtClean="0"/>
              <a:t> </a:t>
            </a:r>
            <a:r>
              <a:rPr lang="tr-TR" dirty="0"/>
              <a:t>sulama yönetimi </a:t>
            </a:r>
            <a:r>
              <a:rPr lang="tr-TR" dirty="0" smtClean="0"/>
              <a:t> </a:t>
            </a:r>
          </a:p>
          <a:p>
            <a:r>
              <a:rPr lang="tr-TR" dirty="0" smtClean="0"/>
              <a:t>arazinin </a:t>
            </a:r>
            <a:r>
              <a:rPr lang="tr-TR" dirty="0"/>
              <a:t>işletme biçimi, </a:t>
            </a:r>
            <a:endParaRPr lang="tr-TR" dirty="0" smtClean="0"/>
          </a:p>
          <a:p>
            <a:r>
              <a:rPr lang="tr-TR" dirty="0" smtClean="0"/>
              <a:t>diğer </a:t>
            </a:r>
            <a:r>
              <a:rPr lang="tr-TR" dirty="0"/>
              <a:t>tarımsal girdiler gibi çok sayıda göstergeyi etkiler. </a:t>
            </a:r>
            <a:endParaRPr lang="tr-TR" dirty="0" smtClean="0"/>
          </a:p>
          <a:p>
            <a:pPr>
              <a:buNone/>
            </a:pPr>
            <a:r>
              <a:rPr lang="tr-TR" dirty="0" smtClean="0"/>
              <a:t>Ayrıca</a:t>
            </a:r>
            <a:r>
              <a:rPr lang="tr-TR" dirty="0"/>
              <a:t>, </a:t>
            </a:r>
            <a:endParaRPr lang="tr-TR" dirty="0" smtClean="0"/>
          </a:p>
          <a:p>
            <a:pPr>
              <a:buNone/>
            </a:pPr>
            <a:r>
              <a:rPr lang="tr-TR" dirty="0" smtClean="0"/>
              <a:t>kentsel </a:t>
            </a:r>
            <a:r>
              <a:rPr lang="tr-TR" dirty="0"/>
              <a:t>kullanım, </a:t>
            </a:r>
            <a:endParaRPr lang="tr-TR" dirty="0" smtClean="0"/>
          </a:p>
          <a:p>
            <a:pPr>
              <a:buNone/>
            </a:pPr>
            <a:r>
              <a:rPr lang="tr-TR" dirty="0" smtClean="0"/>
              <a:t>endüstri,</a:t>
            </a:r>
          </a:p>
          <a:p>
            <a:pPr>
              <a:buNone/>
            </a:pPr>
            <a:r>
              <a:rPr lang="tr-TR" dirty="0" smtClean="0"/>
              <a:t> su </a:t>
            </a:r>
            <a:r>
              <a:rPr lang="tr-TR" dirty="0"/>
              <a:t>ürünleri üretimi </a:t>
            </a:r>
            <a:r>
              <a:rPr lang="tr-TR" dirty="0" smtClean="0"/>
              <a:t>ve</a:t>
            </a:r>
          </a:p>
          <a:p>
            <a:pPr>
              <a:buNone/>
            </a:pPr>
            <a:r>
              <a:rPr lang="tr-TR" dirty="0" smtClean="0"/>
              <a:t> </a:t>
            </a:r>
            <a:r>
              <a:rPr lang="tr-TR" dirty="0"/>
              <a:t>yaban yaşamı gibi diğer alanlar üzerinde de etkili olur.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a:ln w="57150">
            <a:solidFill>
              <a:schemeClr val="accent5">
                <a:lumMod val="75000"/>
              </a:schemeClr>
            </a:solidFill>
          </a:ln>
        </p:spPr>
        <p:txBody>
          <a:bodyPr/>
          <a:lstStyle/>
          <a:p>
            <a:pPr lvl="0"/>
            <a:r>
              <a:rPr lang="tr-TR" b="1" dirty="0" smtClean="0"/>
              <a:t>Kalıcı verimlilik= sulama suyu kalitesinin bilinmesi zorunluluğu</a:t>
            </a:r>
          </a:p>
          <a:p>
            <a:pPr lvl="0"/>
            <a:endParaRPr lang="tr-TR" dirty="0" smtClean="0"/>
          </a:p>
          <a:p>
            <a:pPr lvl="0">
              <a:buNone/>
            </a:pPr>
            <a:r>
              <a:rPr lang="tr-TR" dirty="0" smtClean="0"/>
              <a:t>Sulama suyunun miktar ve kalitesi,</a:t>
            </a:r>
          </a:p>
          <a:p>
            <a:pPr lvl="0">
              <a:buNone/>
            </a:pPr>
            <a:r>
              <a:rPr lang="tr-TR" dirty="0" smtClean="0"/>
              <a:t>çoğu zaman</a:t>
            </a:r>
          </a:p>
          <a:p>
            <a:pPr lvl="0"/>
            <a:r>
              <a:rPr lang="tr-TR" dirty="0" smtClean="0"/>
              <a:t> toprağın verimliliği, </a:t>
            </a:r>
          </a:p>
          <a:p>
            <a:pPr lvl="0"/>
            <a:r>
              <a:rPr lang="tr-TR" dirty="0" smtClean="0"/>
              <a:t>zararlılar, </a:t>
            </a:r>
          </a:p>
          <a:p>
            <a:pPr lvl="0"/>
            <a:r>
              <a:rPr lang="tr-TR" dirty="0" smtClean="0"/>
              <a:t>yabancı otlar vb den önemli olabilir.</a:t>
            </a: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a:ln w="57150">
            <a:solidFill>
              <a:schemeClr val="accent1">
                <a:lumMod val="50000"/>
              </a:schemeClr>
            </a:solidFill>
          </a:ln>
        </p:spPr>
        <p:txBody>
          <a:bodyPr>
            <a:normAutofit fontScale="92500" lnSpcReduction="10000"/>
          </a:bodyPr>
          <a:lstStyle/>
          <a:p>
            <a:r>
              <a:rPr lang="tr-TR" dirty="0" smtClean="0"/>
              <a:t>Tüm sularda, yerkabuğundaki doğal ayrışmadan gelen, belirli miktarda çözünmüş tuzlar ve iz elementler bulunur. </a:t>
            </a:r>
          </a:p>
          <a:p>
            <a:r>
              <a:rPr lang="tr-TR" dirty="0" smtClean="0"/>
              <a:t>Ayrıca sulanan alanlardan dönen akaçlama suları, kanalizasyonlar ve endüstriyel atık sular da, su kalitesini etkiler. </a:t>
            </a:r>
          </a:p>
          <a:p>
            <a:r>
              <a:rPr lang="tr-TR" dirty="0" smtClean="0"/>
              <a:t>Sulanan arazilerde ilk ilgi çeken konu tuzluluk olup, bundan hem ürün verimi, hem de toprak yapısı etkilenir. </a:t>
            </a:r>
          </a:p>
          <a:p>
            <a:r>
              <a:rPr lang="tr-TR" dirty="0" smtClean="0"/>
              <a:t>Ancak günümüzde, ağır metaller başta olmak üzere kirlilik türlerinin çeşitlenmesi, su kalitesi sınırlamalarında yeni anlayışlara yol açmıştır. </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a:ln w="28575">
            <a:solidFill>
              <a:schemeClr val="tx1"/>
            </a:solidFill>
          </a:ln>
        </p:spPr>
        <p:txBody>
          <a:bodyPr>
            <a:normAutofit fontScale="92500" lnSpcReduction="10000"/>
          </a:bodyPr>
          <a:lstStyle/>
          <a:p>
            <a:r>
              <a:rPr lang="tr-TR" dirty="0" smtClean="0"/>
              <a:t>Toprak türü,</a:t>
            </a:r>
          </a:p>
          <a:p>
            <a:r>
              <a:rPr lang="tr-TR" dirty="0" smtClean="0"/>
              <a:t> arazinin eğimi, </a:t>
            </a:r>
          </a:p>
          <a:p>
            <a:r>
              <a:rPr lang="tr-TR" dirty="0" smtClean="0"/>
              <a:t>akaçlama (drenaj) özellikleri, </a:t>
            </a:r>
          </a:p>
          <a:p>
            <a:r>
              <a:rPr lang="tr-TR" dirty="0" smtClean="0"/>
              <a:t>diğer toprak ve su özellikleri iyi olmazsa</a:t>
            </a:r>
          </a:p>
          <a:p>
            <a:pPr>
              <a:buNone/>
            </a:pPr>
            <a:r>
              <a:rPr lang="tr-TR" dirty="0" smtClean="0"/>
              <a:t> “tuz etkisinde kalmış topraklar” oluşur. </a:t>
            </a:r>
          </a:p>
          <a:p>
            <a:r>
              <a:rPr lang="tr-TR" dirty="0" smtClean="0"/>
              <a:t>Bu konuda en belirleyici etmen çoğunlukla sulama suyunun kalitesidir. </a:t>
            </a:r>
          </a:p>
          <a:p>
            <a:r>
              <a:rPr lang="tr-TR" dirty="0" smtClean="0"/>
              <a:t>Sulama suyundaki çözünmüş madde miktarları ne denli düşük olursa olsun, buharlaşma ve bitki kullanımı sonucu eksilen su, geride tuz birikmesi sonucunu doğurur. </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ln>
            <a:solidFill>
              <a:schemeClr val="accent1">
                <a:lumMod val="60000"/>
                <a:lumOff val="40000"/>
              </a:schemeClr>
            </a:solidFill>
            <a:prstDash val="sysDash"/>
          </a:ln>
        </p:spPr>
        <p:txBody>
          <a:bodyPr>
            <a:normAutofit fontScale="92500" lnSpcReduction="20000"/>
          </a:bodyPr>
          <a:lstStyle/>
          <a:p>
            <a:pPr>
              <a:buNone/>
            </a:pPr>
            <a:r>
              <a:rPr lang="tr-TR" dirty="0"/>
              <a:t>Sulama suyunun kalitesi </a:t>
            </a:r>
            <a:endParaRPr lang="tr-TR" dirty="0" smtClean="0"/>
          </a:p>
          <a:p>
            <a:r>
              <a:rPr lang="tr-TR" dirty="0" smtClean="0"/>
              <a:t>ürün </a:t>
            </a:r>
            <a:r>
              <a:rPr lang="tr-TR" dirty="0"/>
              <a:t>verimini ve toprağın fiziksel koşullarını değiştirmesinin yanı sıra, </a:t>
            </a:r>
            <a:endParaRPr lang="tr-TR" dirty="0" smtClean="0"/>
          </a:p>
          <a:p>
            <a:r>
              <a:rPr lang="tr-TR" dirty="0" smtClean="0"/>
              <a:t>gübreleme gereksinimi, </a:t>
            </a:r>
          </a:p>
          <a:p>
            <a:r>
              <a:rPr lang="tr-TR" dirty="0" smtClean="0"/>
              <a:t>sulama </a:t>
            </a:r>
            <a:r>
              <a:rPr lang="tr-TR" dirty="0"/>
              <a:t>şebekelerinin performanslarını, </a:t>
            </a:r>
            <a:endParaRPr lang="tr-TR" dirty="0" smtClean="0"/>
          </a:p>
          <a:p>
            <a:r>
              <a:rPr lang="tr-TR" dirty="0" smtClean="0"/>
              <a:t>bakım </a:t>
            </a:r>
            <a:r>
              <a:rPr lang="tr-TR" dirty="0"/>
              <a:t>isteklerini ve kullanım sürelerini ve </a:t>
            </a:r>
            <a:endParaRPr lang="tr-TR" dirty="0" smtClean="0"/>
          </a:p>
          <a:p>
            <a:r>
              <a:rPr lang="tr-TR" dirty="0" smtClean="0"/>
              <a:t>suyun </a:t>
            </a:r>
            <a:r>
              <a:rPr lang="tr-TR" dirty="0"/>
              <a:t>ne şekilde uygulanması gerektiğini belirleyici rol oynayabilir. </a:t>
            </a:r>
            <a:endParaRPr lang="tr-TR" dirty="0" smtClean="0"/>
          </a:p>
          <a:p>
            <a:pPr>
              <a:buNone/>
            </a:pPr>
            <a:r>
              <a:rPr lang="tr-TR" dirty="0" smtClean="0"/>
              <a:t> </a:t>
            </a:r>
            <a:r>
              <a:rPr lang="tr-TR" b="1" dirty="0" smtClean="0"/>
              <a:t>Verimliliğin </a:t>
            </a:r>
            <a:r>
              <a:rPr lang="tr-TR" b="1" dirty="0"/>
              <a:t>kalıcı olmasında, sulama suyu kalitesinin bilinmesi çok önemlidir. </a:t>
            </a:r>
            <a:endParaRPr lang="tr-TR" b="1" dirty="0" smtClean="0"/>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rgbClr val="002060"/>
            </a:solidFill>
          </a:ln>
        </p:spPr>
        <p:txBody>
          <a:bodyPr>
            <a:normAutofit fontScale="92500" lnSpcReduction="20000"/>
          </a:bodyPr>
          <a:lstStyle/>
          <a:p>
            <a:pPr>
              <a:buNone/>
            </a:pPr>
            <a:r>
              <a:rPr lang="tr-TR" dirty="0" smtClean="0"/>
              <a:t>Ancak </a:t>
            </a:r>
          </a:p>
          <a:p>
            <a:r>
              <a:rPr lang="tr-TR" dirty="0" smtClean="0"/>
              <a:t>gerek çevre koşullarının belirleyici işlevleri, gerekse işletmecinin bilgi ve becerisi, </a:t>
            </a:r>
          </a:p>
          <a:p>
            <a:r>
              <a:rPr lang="tr-TR" dirty="0" smtClean="0"/>
              <a:t>su kalitesi konusunda kesin rakamlar vermeyi zorlaştırır. </a:t>
            </a:r>
          </a:p>
          <a:p>
            <a:r>
              <a:rPr lang="tr-TR" dirty="0" smtClean="0"/>
              <a:t>Çünkü bilgili bir işletmeci,</a:t>
            </a:r>
          </a:p>
          <a:p>
            <a:r>
              <a:rPr lang="tr-TR" dirty="0" smtClean="0"/>
              <a:t> uygun ürün tür ve çeşitleri,</a:t>
            </a:r>
          </a:p>
          <a:p>
            <a:r>
              <a:rPr lang="tr-TR" dirty="0" smtClean="0"/>
              <a:t> nöbetleri, </a:t>
            </a:r>
          </a:p>
          <a:p>
            <a:r>
              <a:rPr lang="tr-TR" dirty="0" smtClean="0"/>
              <a:t>üretim teknikleri gibi yöntemlerden yararlanarak,</a:t>
            </a:r>
          </a:p>
          <a:p>
            <a:pPr>
              <a:buNone/>
            </a:pPr>
            <a:r>
              <a:rPr lang="tr-TR" dirty="0" smtClean="0"/>
              <a:t> çok elverişsiz sularla da ekonomik üretim yapabilir.   </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preuniversity.grkraj.org/html/4_PLANT_AND_WATER_RELATIONSHIP_files/image007.jpg"/>
          <p:cNvPicPr>
            <a:picLocks noGrp="1" noChangeAspect="1" noChangeArrowheads="1"/>
          </p:cNvPicPr>
          <p:nvPr>
            <p:ph idx="1"/>
          </p:nvPr>
        </p:nvPicPr>
        <p:blipFill>
          <a:blip r:embed="rId2" cstate="print"/>
          <a:srcRect/>
          <a:stretch>
            <a:fillRect/>
          </a:stretch>
        </p:blipFill>
        <p:spPr bwMode="auto">
          <a:xfrm>
            <a:off x="428596" y="1785926"/>
            <a:ext cx="8376661" cy="330121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01" name="Picture 1"/>
          <p:cNvPicPr>
            <a:picLocks noGrp="1" noChangeAspect="1" noChangeArrowheads="1"/>
          </p:cNvPicPr>
          <p:nvPr>
            <p:ph idx="1"/>
          </p:nvPr>
        </p:nvPicPr>
        <p:blipFill>
          <a:blip r:embed="rId2" cstate="print"/>
          <a:srcRect/>
          <a:stretch>
            <a:fillRect/>
          </a:stretch>
        </p:blipFill>
        <p:spPr bwMode="auto">
          <a:xfrm>
            <a:off x="1571604" y="372978"/>
            <a:ext cx="6019032" cy="6485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tx2">
                <a:lumMod val="60000"/>
                <a:lumOff val="40000"/>
              </a:schemeClr>
            </a:solidFill>
          </a:ln>
        </p:spPr>
        <p:txBody>
          <a:bodyPr>
            <a:normAutofit lnSpcReduction="10000"/>
          </a:bodyPr>
          <a:lstStyle/>
          <a:p>
            <a:r>
              <a:rPr lang="tr-TR" dirty="0"/>
              <a:t>Toprakta tuz miktarı bir mevsim içinde genelde çok az oranda değişmekle birlikte, yağışlar ve sulamalar, suyu seyreltir</a:t>
            </a:r>
            <a:r>
              <a:rPr lang="tr-TR" dirty="0" smtClean="0"/>
              <a:t>.</a:t>
            </a:r>
          </a:p>
          <a:p>
            <a:r>
              <a:rPr lang="tr-TR" dirty="0" smtClean="0"/>
              <a:t>toprak </a:t>
            </a:r>
            <a:r>
              <a:rPr lang="tr-TR" dirty="0"/>
              <a:t>kurudukça, tuz </a:t>
            </a:r>
            <a:r>
              <a:rPr lang="tr-TR" dirty="0" err="1"/>
              <a:t>derişimleri</a:t>
            </a:r>
            <a:r>
              <a:rPr lang="tr-TR" dirty="0"/>
              <a:t> artmaya başlar. </a:t>
            </a:r>
            <a:endParaRPr lang="tr-TR" dirty="0" smtClean="0"/>
          </a:p>
          <a:p>
            <a:r>
              <a:rPr lang="tr-TR" dirty="0" smtClean="0"/>
              <a:t>Toprakta </a:t>
            </a:r>
            <a:r>
              <a:rPr lang="tr-TR" dirty="0"/>
              <a:t>en sık rastlanan tuzlar </a:t>
            </a:r>
            <a:r>
              <a:rPr lang="tr-TR" dirty="0" err="1" smtClean="0"/>
              <a:t>Ca</a:t>
            </a:r>
            <a:r>
              <a:rPr lang="tr-TR" dirty="0" smtClean="0"/>
              <a:t>, Mg, </a:t>
            </a:r>
            <a:r>
              <a:rPr lang="tr-TR" dirty="0" err="1" smtClean="0"/>
              <a:t>Na</a:t>
            </a:r>
            <a:r>
              <a:rPr lang="tr-TR" dirty="0" smtClean="0"/>
              <a:t> </a:t>
            </a:r>
            <a:r>
              <a:rPr lang="tr-TR" dirty="0"/>
              <a:t>ve </a:t>
            </a:r>
            <a:r>
              <a:rPr lang="tr-TR" dirty="0" err="1" smtClean="0"/>
              <a:t>K’un</a:t>
            </a:r>
            <a:r>
              <a:rPr lang="tr-TR" dirty="0" smtClean="0"/>
              <a:t>, </a:t>
            </a:r>
            <a:r>
              <a:rPr lang="tr-TR" dirty="0"/>
              <a:t>klorür, sülfat, karbonat ve bikarbonatlarıdır. </a:t>
            </a:r>
            <a:endParaRPr lang="tr-TR" dirty="0" smtClean="0"/>
          </a:p>
          <a:p>
            <a:r>
              <a:rPr lang="tr-TR" dirty="0" smtClean="0"/>
              <a:t>Bunları </a:t>
            </a:r>
            <a:r>
              <a:rPr lang="tr-TR" dirty="0"/>
              <a:t>nitratlar ve boratlar izler. </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Sulama suyu kalitesi, üç bakımdan günden güne önemini artırmaktadır. </a:t>
            </a:r>
            <a:br>
              <a:rPr lang="tr-TR" sz="2000" dirty="0" smtClean="0"/>
            </a:br>
            <a:endParaRPr lang="tr-TR" sz="2000" dirty="0"/>
          </a:p>
        </p:txBody>
      </p:sp>
      <p:sp>
        <p:nvSpPr>
          <p:cNvPr id="3" name="2 İçerik Yer Tutucusu"/>
          <p:cNvSpPr>
            <a:spLocks noGrp="1"/>
          </p:cNvSpPr>
          <p:nvPr>
            <p:ph idx="1"/>
          </p:nvPr>
        </p:nvSpPr>
        <p:spPr>
          <a:xfrm>
            <a:off x="457200" y="1142984"/>
            <a:ext cx="8229600" cy="4983179"/>
          </a:xfrm>
          <a:ln w="38100">
            <a:solidFill>
              <a:srgbClr val="FFC000"/>
            </a:solidFill>
          </a:ln>
        </p:spPr>
        <p:txBody>
          <a:bodyPr>
            <a:normAutofit fontScale="77500" lnSpcReduction="20000"/>
          </a:bodyPr>
          <a:lstStyle/>
          <a:p>
            <a:pPr lvl="1"/>
            <a:r>
              <a:rPr lang="tr-TR" dirty="0" smtClean="0"/>
              <a:t>Sulardaki kirlilik yükleri günden güne artmakta ve çeşitlenmektedir. </a:t>
            </a:r>
          </a:p>
          <a:p>
            <a:r>
              <a:rPr lang="tr-TR" dirty="0" smtClean="0"/>
              <a:t>Kentleşme, endüstrileşme ve gelir düzeyi artışı gibi gelişmeler, su kaynaklarının daha hoyrat kullanımı sorununu doğurmuştur. </a:t>
            </a:r>
          </a:p>
          <a:p>
            <a:r>
              <a:rPr lang="tr-TR" dirty="0" smtClean="0"/>
              <a:t>Her geçen gün yeni bir inorganik veya organik bileşik (sular açısından kirlilik yükü) gündeme gelmektedir.  </a:t>
            </a:r>
          </a:p>
          <a:p>
            <a:pPr lvl="1"/>
            <a:r>
              <a:rPr lang="tr-TR" dirty="0" smtClean="0"/>
              <a:t>Nitelikli sular önceki sulamalara ayrıldığından, sonradan yapılacak sulama </a:t>
            </a:r>
          </a:p>
          <a:p>
            <a:r>
              <a:rPr lang="tr-TR" dirty="0" smtClean="0"/>
              <a:t>projelerinde daha sorunlu sularla uğraşma zorunluluğu bulunmaktadır. </a:t>
            </a:r>
          </a:p>
          <a:p>
            <a:r>
              <a:rPr lang="tr-TR" dirty="0" smtClean="0"/>
              <a:t>Öte yandan nitelikli sular öncelikle içme-kullanma ve endüstriyel kulanım amacına ayrıldığından, bu alanlardaki su tüketimi artışı da, sulama için gerekli su kaynaklarını daraltmaktadır.</a:t>
            </a:r>
          </a:p>
          <a:p>
            <a:pPr lvl="1"/>
            <a:endParaRPr lang="tr-TR" dirty="0" smtClean="0"/>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1" algn="ctr" rtl="0">
              <a:spcBef>
                <a:spcPct val="0"/>
              </a:spcBef>
            </a:pPr>
            <a:r>
              <a:rPr lang="tr-TR" dirty="0" smtClean="0"/>
              <a:t>Sulama tekniklerindeki gelişmeler, nitelikli su gereksinimini artırmaktadır. </a:t>
            </a:r>
            <a:br>
              <a:rPr lang="tr-TR" dirty="0" smtClean="0"/>
            </a:br>
            <a:endParaRPr lang="tr-TR" dirty="0"/>
          </a:p>
        </p:txBody>
      </p:sp>
      <p:sp>
        <p:nvSpPr>
          <p:cNvPr id="3" name="2 İçerik Yer Tutucusu"/>
          <p:cNvSpPr>
            <a:spLocks noGrp="1"/>
          </p:cNvSpPr>
          <p:nvPr>
            <p:ph idx="1"/>
          </p:nvPr>
        </p:nvSpPr>
        <p:spPr>
          <a:ln>
            <a:solidFill>
              <a:schemeClr val="bg2"/>
            </a:solidFill>
          </a:ln>
        </p:spPr>
        <p:txBody>
          <a:bodyPr>
            <a:normAutofit fontScale="92500"/>
          </a:bodyPr>
          <a:lstStyle/>
          <a:p>
            <a:r>
              <a:rPr lang="tr-TR" sz="2800" dirty="0" smtClean="0"/>
              <a:t>Örneğin bikarbonatlı sular yağmurlama sulamada yaprakların üzerinde tıkanma yaratarak, gelişimi geriletir. </a:t>
            </a:r>
          </a:p>
          <a:p>
            <a:r>
              <a:rPr lang="tr-TR" sz="2600" dirty="0" smtClean="0"/>
              <a:t>Özellikle yeşil tüketilen bitkilerde bu sulama tekniği mikrobiyolojik yönden daha risklidir</a:t>
            </a:r>
            <a:r>
              <a:rPr lang="tr-TR" dirty="0" smtClean="0"/>
              <a:t>. </a:t>
            </a:r>
          </a:p>
          <a:p>
            <a:r>
              <a:rPr lang="tr-TR" sz="2600" dirty="0" smtClean="0"/>
              <a:t>Askıdaki katılar ve çözünürlüğü düşük kimi tuzlar (örneğin geçici sertliği yüksek sularda olduğu üzere), damla sulama sistemlerinde meme başlarını tıkayarak sistemi felç ederler. </a:t>
            </a:r>
          </a:p>
          <a:p>
            <a:r>
              <a:rPr lang="tr-TR" sz="2600" dirty="0" smtClean="0"/>
              <a:t>Sızdırmalı sulamada buna ek olarak bir de ince bünyeli topraklarda ve güçlü saçak köke sahip bitkilerde kullanım zorluğu işe karışır.</a:t>
            </a:r>
            <a:endParaRPr lang="tr-TR" sz="2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r>
              <a:rPr lang="tr-TR" sz="2800" dirty="0" smtClean="0"/>
              <a:t>Geleneksel bir sulama suyu analizinde aşağıdaki konular yer alır</a:t>
            </a:r>
            <a:br>
              <a:rPr lang="tr-TR" sz="2800" dirty="0" smtClean="0"/>
            </a:br>
            <a:endParaRPr lang="tr-TR" sz="2800" dirty="0"/>
          </a:p>
        </p:txBody>
      </p:sp>
      <p:sp>
        <p:nvSpPr>
          <p:cNvPr id="3" name="2 İçerik Yer Tutucusu"/>
          <p:cNvSpPr>
            <a:spLocks noGrp="1"/>
          </p:cNvSpPr>
          <p:nvPr>
            <p:ph idx="1"/>
          </p:nvPr>
        </p:nvSpPr>
        <p:spPr>
          <a:ln w="38100">
            <a:solidFill>
              <a:schemeClr val="accent2">
                <a:lumMod val="75000"/>
              </a:schemeClr>
            </a:solidFill>
          </a:ln>
        </p:spPr>
        <p:txBody>
          <a:bodyPr>
            <a:normAutofit/>
          </a:bodyPr>
          <a:lstStyle/>
          <a:p>
            <a:pPr lvl="0"/>
            <a:r>
              <a:rPr lang="tr-TR" sz="2600" dirty="0" smtClean="0"/>
              <a:t>Toplam </a:t>
            </a:r>
            <a:r>
              <a:rPr lang="tr-TR" sz="2600" dirty="0"/>
              <a:t>tuz derişimi,</a:t>
            </a:r>
          </a:p>
          <a:p>
            <a:pPr lvl="0"/>
            <a:r>
              <a:rPr lang="tr-TR" sz="2600" dirty="0"/>
              <a:t>Sodyumun diğer katyonlara göre bağıl miktarı, alkalilik, suyun </a:t>
            </a:r>
            <a:r>
              <a:rPr lang="tr-TR" sz="2600" dirty="0" err="1"/>
              <a:t>pH’sı</a:t>
            </a:r>
            <a:r>
              <a:rPr lang="tr-TR" sz="2600" dirty="0"/>
              <a:t> </a:t>
            </a:r>
          </a:p>
          <a:p>
            <a:pPr lvl="0"/>
            <a:r>
              <a:rPr lang="tr-TR" sz="2600" dirty="0" err="1" smtClean="0"/>
              <a:t>Ca</a:t>
            </a:r>
            <a:r>
              <a:rPr lang="tr-TR" sz="2600" dirty="0" smtClean="0"/>
              <a:t> ve Mg </a:t>
            </a:r>
            <a:r>
              <a:rPr lang="tr-TR" sz="2600" dirty="0"/>
              <a:t>iyonlarına karşılık, bikarbonat iyonları derişimi,</a:t>
            </a:r>
          </a:p>
          <a:p>
            <a:pPr lvl="0"/>
            <a:r>
              <a:rPr lang="tr-TR" sz="2600" dirty="0"/>
              <a:t>Özgül element ve bileşiklerin </a:t>
            </a:r>
            <a:r>
              <a:rPr lang="tr-TR" sz="2600" dirty="0" err="1"/>
              <a:t>derişimleri</a:t>
            </a:r>
            <a:r>
              <a:rPr lang="tr-TR" sz="2600" dirty="0"/>
              <a:t> (en yaygınları </a:t>
            </a:r>
            <a:r>
              <a:rPr lang="tr-TR" sz="2600" dirty="0" err="1"/>
              <a:t>Cl</a:t>
            </a:r>
            <a:r>
              <a:rPr lang="tr-TR" sz="2600" dirty="0"/>
              <a:t>, B, </a:t>
            </a:r>
            <a:r>
              <a:rPr lang="tr-TR" sz="2600" dirty="0" err="1"/>
              <a:t>Fe</a:t>
            </a:r>
            <a:r>
              <a:rPr lang="tr-TR" sz="2600" dirty="0"/>
              <a:t>, SO</a:t>
            </a:r>
            <a:r>
              <a:rPr lang="tr-TR" sz="2600" baseline="-25000" dirty="0"/>
              <a:t>4</a:t>
            </a:r>
            <a:r>
              <a:rPr lang="tr-TR" sz="2600" dirty="0"/>
              <a:t>, NO</a:t>
            </a:r>
            <a:r>
              <a:rPr lang="tr-TR" sz="2600" baseline="-25000" dirty="0"/>
              <a:t>3</a:t>
            </a:r>
            <a:r>
              <a:rPr lang="tr-TR" sz="2600" dirty="0"/>
              <a:t>) gibi iyonlardır). Buna özgül iyon etkisi denir. </a:t>
            </a:r>
          </a:p>
          <a:p>
            <a:r>
              <a:rPr lang="tr-TR" sz="2600" dirty="0"/>
              <a:t>Ayrıca ağır metaller, </a:t>
            </a:r>
            <a:r>
              <a:rPr lang="tr-TR" sz="2600" dirty="0" err="1"/>
              <a:t>mikrobiyel</a:t>
            </a:r>
            <a:r>
              <a:rPr lang="tr-TR" sz="2600" dirty="0"/>
              <a:t> bulaşmalar gibi başka kalite parametreleri de incelenebilir.</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accent4">
                <a:lumMod val="75000"/>
              </a:schemeClr>
            </a:solidFill>
          </a:ln>
        </p:spPr>
        <p:txBody>
          <a:bodyPr>
            <a:normAutofit fontScale="92500"/>
          </a:bodyPr>
          <a:lstStyle/>
          <a:p>
            <a:pPr>
              <a:buNone/>
            </a:pPr>
            <a:r>
              <a:rPr lang="tr-TR" dirty="0" smtClean="0"/>
              <a:t>Bu maddelerin mutlak ve bağıl miktarları,</a:t>
            </a:r>
          </a:p>
          <a:p>
            <a:r>
              <a:rPr lang="tr-TR" dirty="0" smtClean="0"/>
              <a:t> suyun sulamaya elverişliliğini ve </a:t>
            </a:r>
          </a:p>
          <a:p>
            <a:r>
              <a:rPr lang="tr-TR" dirty="0" smtClean="0"/>
              <a:t>bitkiler üzerindeki zararlı veya zehirli olup olmayacağını belirler. </a:t>
            </a:r>
          </a:p>
          <a:p>
            <a:r>
              <a:rPr lang="tr-TR" dirty="0" smtClean="0"/>
              <a:t>Burada dikkat edilmesi gereken nokta, aynı suyun özelliklerinin zaman içinde değişebileceğidir. </a:t>
            </a:r>
          </a:p>
          <a:p>
            <a:r>
              <a:rPr lang="tr-TR" dirty="0" smtClean="0"/>
              <a:t>Örnekleme ve analizler, olabildiğince sulama dönemine rastlatılmalı ve ara sıra yenilenmelidir. </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19256" cy="940966"/>
          </a:xfrm>
        </p:spPr>
        <p:txBody>
          <a:bodyPr>
            <a:normAutofit fontScale="90000"/>
          </a:bodyPr>
          <a:lstStyle/>
          <a:p>
            <a:r>
              <a:rPr lang="tr-TR" sz="2700" dirty="0" smtClean="0"/>
              <a:t>Su kalitesinde en yaygın karşılaşılan sorun, tuzluluktur</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sz="2800" dirty="0" smtClean="0"/>
              <a:t>Tuzluluk sorununu, toplam tuzluluk ve sodyumluluk olmak üzere iki grupta toplamak gerekir. Bir toprak hem tuzluluktan, hem de sodyumdan olumsuz etkilenebilir. </a:t>
            </a:r>
          </a:p>
          <a:p>
            <a:r>
              <a:rPr lang="tr-TR" sz="2800" dirty="0" smtClean="0"/>
              <a:t>Tuzluluk doğrudan bitkileri, sodyumluluk ise daha çok toprak özelliklerini olumsuz etkiler.</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TUZLULUK</a:t>
            </a:r>
            <a:br>
              <a:rPr lang="tr-TR" sz="2000" dirty="0" smtClean="0"/>
            </a:br>
            <a:endParaRPr lang="tr-TR" sz="2000" dirty="0"/>
          </a:p>
        </p:txBody>
      </p:sp>
      <p:sp>
        <p:nvSpPr>
          <p:cNvPr id="3" name="2 İçerik Yer Tutucusu"/>
          <p:cNvSpPr>
            <a:spLocks noGrp="1"/>
          </p:cNvSpPr>
          <p:nvPr>
            <p:ph idx="1"/>
          </p:nvPr>
        </p:nvSpPr>
        <p:spPr>
          <a:xfrm>
            <a:off x="457200" y="1000108"/>
            <a:ext cx="8229600" cy="5126055"/>
          </a:xfrm>
          <a:ln w="57150">
            <a:solidFill>
              <a:schemeClr val="tx1">
                <a:lumMod val="75000"/>
                <a:lumOff val="25000"/>
              </a:schemeClr>
            </a:solidFill>
          </a:ln>
        </p:spPr>
        <p:txBody>
          <a:bodyPr>
            <a:normAutofit lnSpcReduction="10000"/>
          </a:bodyPr>
          <a:lstStyle/>
          <a:p>
            <a:r>
              <a:rPr lang="tr-TR" sz="2400" dirty="0" smtClean="0"/>
              <a:t>Sulama </a:t>
            </a:r>
            <a:r>
              <a:rPr lang="tr-TR" sz="2400" dirty="0"/>
              <a:t>suyunda veya toprakta, bitkilere zarar verecek düzeyde yüksek olan tuzluluğa “tuzluluk zararı” denir. </a:t>
            </a:r>
            <a:endParaRPr lang="tr-TR" sz="2400" dirty="0" smtClean="0"/>
          </a:p>
          <a:p>
            <a:r>
              <a:rPr lang="tr-TR" sz="2400" dirty="0" smtClean="0"/>
              <a:t>Toprakta </a:t>
            </a:r>
            <a:r>
              <a:rPr lang="tr-TR" sz="2400" dirty="0"/>
              <a:t>yüksek tuzluluk, “fizyolojik kuraklık” adı verilen duruma neden olur. </a:t>
            </a:r>
            <a:endParaRPr lang="tr-TR" sz="2400" dirty="0" smtClean="0"/>
          </a:p>
          <a:p>
            <a:r>
              <a:rPr lang="tr-TR" sz="2400" dirty="0" smtClean="0"/>
              <a:t>toprakta </a:t>
            </a:r>
            <a:r>
              <a:rPr lang="tr-TR" sz="2400" dirty="0"/>
              <a:t>yeterince su olduğu gözlenirse de, bitkiler suyu alamadıkları için solarlar. </a:t>
            </a:r>
            <a:endParaRPr lang="tr-TR" sz="2400" dirty="0" smtClean="0"/>
          </a:p>
          <a:p>
            <a:r>
              <a:rPr lang="tr-TR" sz="2400" dirty="0" smtClean="0"/>
              <a:t>Tuzluluk</a:t>
            </a:r>
            <a:r>
              <a:rPr lang="tr-TR" sz="2400" dirty="0"/>
              <a:t>, toplam çözünmüş katılar (TÇK) veya elektriksel iletkenlik (EC) belirlenerek ölçülür. </a:t>
            </a:r>
            <a:endParaRPr lang="tr-TR" sz="2400" dirty="0" smtClean="0"/>
          </a:p>
          <a:p>
            <a:r>
              <a:rPr lang="tr-TR" sz="2400" dirty="0" smtClean="0"/>
              <a:t>TÇK </a:t>
            </a:r>
            <a:r>
              <a:rPr lang="tr-TR" sz="2400" dirty="0"/>
              <a:t>birimi </a:t>
            </a:r>
            <a:r>
              <a:rPr lang="tr-TR" sz="2400" dirty="0" err="1"/>
              <a:t>ppm</a:t>
            </a:r>
            <a:r>
              <a:rPr lang="tr-TR" sz="2400" dirty="0"/>
              <a:t> veya mg/L olabilir. EC ise, elektrik akımının ölçülmesiyle bulunur ve Çizelge 1 deki birimlerden biriyle gösterilir. </a:t>
            </a:r>
            <a:endParaRPr lang="tr-TR" sz="2400" dirty="0" smtClean="0"/>
          </a:p>
          <a:p>
            <a:r>
              <a:rPr lang="tr-TR" sz="2400" dirty="0" smtClean="0"/>
              <a:t>Elektriksel </a:t>
            </a:r>
            <a:r>
              <a:rPr lang="tr-TR" sz="2400" dirty="0"/>
              <a:t>iletkenliğin yükselmesi, bitkilerin terleme ile arı suyu havaya bıraktıkları göz önüne alındığında, topraktaki kullanılabilir suyun hızla azalmasına yol açar. </a:t>
            </a:r>
            <a:endParaRPr lang="tr-TR" sz="2400" dirty="0" smtClean="0"/>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4">
                <a:lumMod val="75000"/>
              </a:schemeClr>
            </a:solidFill>
          </a:ln>
        </p:spPr>
        <p:txBody>
          <a:bodyPr>
            <a:normAutofit/>
          </a:bodyPr>
          <a:lstStyle/>
          <a:p>
            <a:r>
              <a:rPr lang="tr-TR" dirty="0" smtClean="0"/>
              <a:t>EC simgesinin yanına konan alt simge, değerin hangi kaynağa ait olduğunu gösterir. </a:t>
            </a:r>
            <a:r>
              <a:rPr lang="tr-TR" sz="2200" dirty="0" smtClean="0"/>
              <a:t>Örneğin </a:t>
            </a:r>
            <a:r>
              <a:rPr lang="tr-TR" sz="2200" dirty="0" err="1" smtClean="0"/>
              <a:t>EC</a:t>
            </a:r>
            <a:r>
              <a:rPr lang="tr-TR" sz="2200" baseline="-25000" dirty="0" err="1" smtClean="0"/>
              <a:t>e</a:t>
            </a:r>
            <a:r>
              <a:rPr lang="tr-TR" sz="2200" dirty="0" smtClean="0"/>
              <a:t> doygunluk </a:t>
            </a:r>
            <a:r>
              <a:rPr lang="tr-TR" sz="2200" dirty="0" err="1" smtClean="0"/>
              <a:t>ekstraktının</a:t>
            </a:r>
            <a:r>
              <a:rPr lang="tr-TR" sz="2200" dirty="0" smtClean="0"/>
              <a:t> elektriksel iletkenliğini, </a:t>
            </a:r>
            <a:r>
              <a:rPr lang="tr-TR" sz="2200" dirty="0" err="1" smtClean="0"/>
              <a:t>EC</a:t>
            </a:r>
            <a:r>
              <a:rPr lang="tr-TR" sz="2200" baseline="-25000" dirty="0" err="1" smtClean="0"/>
              <a:t>i</a:t>
            </a:r>
            <a:r>
              <a:rPr lang="tr-TR" sz="2200" dirty="0" smtClean="0"/>
              <a:t>, sulama suyunun, </a:t>
            </a:r>
            <a:r>
              <a:rPr lang="tr-TR" sz="2200" dirty="0" err="1" smtClean="0"/>
              <a:t>EC</a:t>
            </a:r>
            <a:r>
              <a:rPr lang="tr-TR" sz="2200" baseline="-25000" dirty="0" err="1" smtClean="0"/>
              <a:t>d</a:t>
            </a:r>
            <a:r>
              <a:rPr lang="tr-TR" sz="2200" dirty="0" smtClean="0"/>
              <a:t> akaçlama suyununkini gösterir.</a:t>
            </a:r>
          </a:p>
          <a:p>
            <a:r>
              <a:rPr lang="tr-TR" sz="2000" dirty="0" smtClean="0"/>
              <a:t>Tarımda geleneksel olarak elektriksel iletkenlik (EC, </a:t>
            </a:r>
            <a:r>
              <a:rPr lang="tr-TR" sz="2000" dirty="0" err="1" smtClean="0"/>
              <a:t>dS</a:t>
            </a:r>
            <a:r>
              <a:rPr lang="tr-TR" sz="2000" dirty="0" smtClean="0"/>
              <a:t>/m) olarak belirtilirken, başka kaynaklarda toplam çözünmüş katılar (TÇK = TDS) olarak da verilmektedir. </a:t>
            </a:r>
          </a:p>
          <a:p>
            <a:r>
              <a:rPr lang="tr-TR" sz="2000" dirty="0" smtClean="0"/>
              <a:t>Genelde 2 </a:t>
            </a:r>
            <a:r>
              <a:rPr lang="tr-TR" sz="2000" dirty="0" err="1" smtClean="0"/>
              <a:t>mmhos</a:t>
            </a:r>
            <a:r>
              <a:rPr lang="tr-TR" sz="2000" dirty="0" smtClean="0"/>
              <a:t>/cm (2 </a:t>
            </a:r>
            <a:r>
              <a:rPr lang="tr-TR" sz="2000" dirty="0" err="1" smtClean="0"/>
              <a:t>dS</a:t>
            </a:r>
            <a:r>
              <a:rPr lang="tr-TR" sz="2000" dirty="0" smtClean="0"/>
              <a:t>/m) veya 1 280 </a:t>
            </a:r>
            <a:r>
              <a:rPr lang="tr-TR" sz="2000" dirty="0" err="1" smtClean="0"/>
              <a:t>ppm</a:t>
            </a:r>
            <a:r>
              <a:rPr lang="tr-TR" sz="2000" dirty="0" smtClean="0"/>
              <a:t> TÇK değeri eşik olarak benimsenmiştir. </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accent3">
                <a:lumMod val="75000"/>
              </a:schemeClr>
            </a:solidFill>
          </a:ln>
        </p:spPr>
        <p:txBody>
          <a:bodyPr/>
          <a:lstStyle/>
          <a:p>
            <a:r>
              <a:rPr lang="tr-TR" dirty="0" smtClean="0"/>
              <a:t>Bu değerler aşıldığında, </a:t>
            </a:r>
          </a:p>
          <a:p>
            <a:pPr>
              <a:buNone/>
            </a:pPr>
            <a:r>
              <a:rPr lang="tr-TR" dirty="0" smtClean="0"/>
              <a:t>Bitkilerde</a:t>
            </a:r>
          </a:p>
          <a:p>
            <a:pPr>
              <a:buNone/>
            </a:pPr>
            <a:r>
              <a:rPr lang="tr-TR" dirty="0" smtClean="0"/>
              <a:t> yanma ve fizyolojik kuraklık zararları görülür.  </a:t>
            </a:r>
          </a:p>
          <a:p>
            <a:pPr>
              <a:buNone/>
            </a:pPr>
            <a:endParaRPr lang="tr-TR" dirty="0" smtClean="0"/>
          </a:p>
          <a:p>
            <a:r>
              <a:rPr lang="tr-TR" dirty="0" smtClean="0"/>
              <a:t>Fizyolojik kuraklıkta, </a:t>
            </a:r>
          </a:p>
          <a:p>
            <a:r>
              <a:rPr lang="tr-TR" dirty="0" smtClean="0"/>
              <a:t>toprakta su bulunsa bile, yüksek </a:t>
            </a:r>
            <a:r>
              <a:rPr lang="tr-TR" dirty="0" err="1" smtClean="0"/>
              <a:t>ozmotik</a:t>
            </a:r>
            <a:r>
              <a:rPr lang="tr-TR" dirty="0" smtClean="0"/>
              <a:t> basınç dolayısıyla bitkiler bu sudan yararlanamazlar.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eamleaf.org/aqua/images/naturalcycle.jpg"/>
          <p:cNvPicPr>
            <a:picLocks noGrp="1" noChangeAspect="1" noChangeArrowheads="1"/>
          </p:cNvPicPr>
          <p:nvPr>
            <p:ph idx="1"/>
          </p:nvPr>
        </p:nvPicPr>
        <p:blipFill>
          <a:blip r:embed="rId2" cstate="print"/>
          <a:srcRect/>
          <a:stretch>
            <a:fillRect/>
          </a:stretch>
        </p:blipFill>
        <p:spPr bwMode="auto">
          <a:xfrm>
            <a:off x="1571604" y="554806"/>
            <a:ext cx="6215106" cy="5421038"/>
          </a:xfrm>
          <a:prstGeom prst="rect">
            <a:avLst/>
          </a:prstGeom>
          <a:noFill/>
          <a:ln>
            <a:solidFill>
              <a:srgbClr val="00206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sz="1600" dirty="0" smtClean="0">
                <a:solidFill>
                  <a:srgbClr val="000000"/>
                </a:solidFill>
                <a:latin typeface="Arial" pitchFamily="34" charset="0"/>
                <a:ea typeface="Times New Roman" pitchFamily="18" charset="0"/>
                <a:cs typeface="Arial" pitchFamily="34" charset="0"/>
              </a:rPr>
              <a:t>Sulama sularının tuzluluk yönünden sulamaya elverişlilik sınıflaması</a:t>
            </a:r>
            <a:r>
              <a:rPr lang="tr-TR" sz="1600" dirty="0" smtClean="0">
                <a:latin typeface="Arial" pitchFamily="34" charset="0"/>
                <a:cs typeface="Arial" pitchFamily="34" charset="0"/>
              </a:rPr>
              <a:t/>
            </a:r>
            <a:br>
              <a:rPr lang="tr-TR" sz="1600" dirty="0" smtClean="0">
                <a:latin typeface="Arial" pitchFamily="34" charset="0"/>
                <a:cs typeface="Arial" pitchFamily="34" charset="0"/>
              </a:rPr>
            </a:br>
            <a:endParaRPr lang="tr-TR" sz="1600" dirty="0"/>
          </a:p>
        </p:txBody>
      </p:sp>
      <p:graphicFrame>
        <p:nvGraphicFramePr>
          <p:cNvPr id="4" name="3 İçerik Yer Tutucusu"/>
          <p:cNvGraphicFramePr>
            <a:graphicFrameLocks noGrp="1"/>
          </p:cNvGraphicFramePr>
          <p:nvPr>
            <p:ph idx="1"/>
          </p:nvPr>
        </p:nvGraphicFramePr>
        <p:xfrm>
          <a:off x="1285852" y="1714487"/>
          <a:ext cx="6260804" cy="3714776"/>
        </p:xfrm>
        <a:graphic>
          <a:graphicData uri="http://schemas.openxmlformats.org/drawingml/2006/table">
            <a:tbl>
              <a:tblPr/>
              <a:tblGrid>
                <a:gridCol w="1562361"/>
                <a:gridCol w="1584413"/>
                <a:gridCol w="1529617"/>
                <a:gridCol w="1584413"/>
              </a:tblGrid>
              <a:tr h="464347">
                <a:tc rowSpan="3">
                  <a:txBody>
                    <a:bodyPr/>
                    <a:lstStyle/>
                    <a:p>
                      <a:pPr>
                        <a:spcAft>
                          <a:spcPts val="600"/>
                        </a:spcAft>
                      </a:pPr>
                      <a:r>
                        <a:rPr lang="tr-TR" sz="1200" dirty="0">
                          <a:solidFill>
                            <a:srgbClr val="000000"/>
                          </a:solidFill>
                          <a:latin typeface="Times New Roman"/>
                          <a:ea typeface="Times New Roman"/>
                        </a:rPr>
                        <a:t>Sınıfı</a:t>
                      </a:r>
                      <a:endParaRPr lang="tr-TR"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pPr>
                      <a:r>
                        <a:rPr lang="tr-TR" sz="1200">
                          <a:solidFill>
                            <a:srgbClr val="000000"/>
                          </a:solidFill>
                          <a:latin typeface="Times New Roman"/>
                          <a:ea typeface="Times New Roman"/>
                        </a:rPr>
                        <a:t>Çözeltideki katıların derişimi</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64347">
                <a:tc vMerge="1">
                  <a:txBody>
                    <a:bodyPr/>
                    <a:lstStyle/>
                    <a:p>
                      <a:endParaRPr lang="tr-TR"/>
                    </a:p>
                  </a:txBody>
                  <a:tcPr/>
                </a:tc>
                <a:tc gridSpan="2">
                  <a:txBody>
                    <a:bodyPr/>
                    <a:lstStyle/>
                    <a:p>
                      <a:pPr algn="ctr">
                        <a:spcAft>
                          <a:spcPts val="600"/>
                        </a:spcAft>
                      </a:pPr>
                      <a:r>
                        <a:rPr lang="tr-TR" sz="1200">
                          <a:solidFill>
                            <a:srgbClr val="000000"/>
                          </a:solidFill>
                          <a:latin typeface="Times New Roman"/>
                          <a:ea typeface="Times New Roman"/>
                        </a:rPr>
                        <a:t>Elektriksel iletkenlik </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a:spcAft>
                          <a:spcPts val="600"/>
                        </a:spcAft>
                      </a:pPr>
                      <a:r>
                        <a:rPr lang="tr-TR" sz="1200">
                          <a:solidFill>
                            <a:srgbClr val="000000"/>
                          </a:solidFill>
                          <a:latin typeface="Times New Roman"/>
                          <a:ea typeface="Times New Roman"/>
                        </a:rPr>
                        <a:t>Gravimetrik, ppm</a:t>
                      </a:r>
                      <a:endParaRPr lang="tr-T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vMerge="1">
                  <a:txBody>
                    <a:bodyPr/>
                    <a:lstStyle/>
                    <a:p>
                      <a:endParaRPr lang="tr-TR"/>
                    </a:p>
                  </a:txBody>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tr-TR" sz="1200" kern="1200" dirty="0" smtClean="0">
                          <a:solidFill>
                            <a:schemeClr val="tx1"/>
                          </a:solidFill>
                          <a:latin typeface="+mn-lt"/>
                          <a:ea typeface="+mn-ea"/>
                          <a:cs typeface="+mn-cs"/>
                        </a:rPr>
                        <a:t>µ</a:t>
                      </a:r>
                      <a:r>
                        <a:rPr lang="tr-TR" sz="1200" kern="1200" dirty="0" err="1" smtClean="0">
                          <a:solidFill>
                            <a:schemeClr val="tx1"/>
                          </a:solidFill>
                          <a:latin typeface="+mn-lt"/>
                          <a:ea typeface="+mn-ea"/>
                          <a:cs typeface="+mn-cs"/>
                        </a:rPr>
                        <a:t>m</a:t>
                      </a:r>
                      <a:r>
                        <a:rPr lang="tr-TR" sz="1200" dirty="0" err="1" smtClean="0">
                          <a:solidFill>
                            <a:srgbClr val="000000"/>
                          </a:solidFill>
                          <a:latin typeface="Times New Roman"/>
                          <a:ea typeface="Times New Roman"/>
                        </a:rPr>
                        <a:t>hos</a:t>
                      </a:r>
                      <a:r>
                        <a:rPr lang="tr-TR" sz="1200" dirty="0" smtClean="0">
                          <a:solidFill>
                            <a:srgbClr val="000000"/>
                          </a:solidFill>
                          <a:latin typeface="Times New Roman"/>
                          <a:ea typeface="Times New Roman"/>
                        </a:rPr>
                        <a:t>/cm</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dS/m (mmhos/cm)</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464347">
                <a:tc>
                  <a:txBody>
                    <a:bodyPr/>
                    <a:lstStyle/>
                    <a:p>
                      <a:pPr>
                        <a:spcAft>
                          <a:spcPts val="600"/>
                        </a:spcAft>
                      </a:pPr>
                      <a:r>
                        <a:rPr lang="tr-TR" sz="1200">
                          <a:solidFill>
                            <a:srgbClr val="000000"/>
                          </a:solidFill>
                          <a:latin typeface="Times New Roman"/>
                          <a:ea typeface="Times New Roman"/>
                        </a:rPr>
                        <a:t>1 Çok iyi</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&lt; 250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latin typeface="Times New Roman"/>
                          <a:ea typeface="Times New Roman"/>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200" spc="-55">
                          <a:solidFill>
                            <a:srgbClr val="000000"/>
                          </a:solidFill>
                          <a:latin typeface="Times New Roman"/>
                          <a:ea typeface="Times New Roman"/>
                        </a:rPr>
                        <a:t>&lt; 175</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spcAft>
                          <a:spcPts val="600"/>
                        </a:spcAft>
                      </a:pPr>
                      <a:r>
                        <a:rPr lang="tr-TR" sz="1200">
                          <a:solidFill>
                            <a:srgbClr val="000000"/>
                          </a:solidFill>
                          <a:latin typeface="Times New Roman"/>
                          <a:ea typeface="Times New Roman"/>
                        </a:rPr>
                        <a:t>2 İyi</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250-750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latin typeface="Times New Roman"/>
                          <a:ea typeface="Times New Roman"/>
                        </a:rPr>
                        <a:t>0,25 - 0,75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200" spc="-35">
                          <a:solidFill>
                            <a:srgbClr val="000000"/>
                          </a:solidFill>
                          <a:latin typeface="Times New Roman"/>
                          <a:ea typeface="Times New Roman"/>
                        </a:rPr>
                        <a:t>175-525</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spcAft>
                          <a:spcPts val="600"/>
                        </a:spcAft>
                      </a:pPr>
                      <a:r>
                        <a:rPr lang="tr-TR" sz="1200">
                          <a:solidFill>
                            <a:srgbClr val="000000"/>
                          </a:solidFill>
                          <a:latin typeface="Times New Roman"/>
                          <a:ea typeface="Times New Roman"/>
                        </a:rPr>
                        <a:t>3 Orta</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750-2 000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latin typeface="Times New Roman"/>
                          <a:ea typeface="Times New Roman"/>
                        </a:rPr>
                        <a:t>0,76 - 2,00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200" spc="-20">
                          <a:solidFill>
                            <a:srgbClr val="000000"/>
                          </a:solidFill>
                          <a:latin typeface="Times New Roman"/>
                          <a:ea typeface="Times New Roman"/>
                        </a:rPr>
                        <a:t>525-1 400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spcAft>
                          <a:spcPts val="600"/>
                        </a:spcAft>
                      </a:pPr>
                      <a:r>
                        <a:rPr lang="tr-TR" sz="1200">
                          <a:solidFill>
                            <a:srgbClr val="000000"/>
                          </a:solidFill>
                          <a:latin typeface="Times New Roman"/>
                          <a:ea typeface="Times New Roman"/>
                        </a:rPr>
                        <a:t>4 Kuşkulu</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dirty="0">
                          <a:solidFill>
                            <a:srgbClr val="000000"/>
                          </a:solidFill>
                          <a:latin typeface="Times New Roman"/>
                          <a:ea typeface="Times New Roman"/>
                        </a:rPr>
                        <a:t>2 000-3 000</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latin typeface="Times New Roman"/>
                          <a:ea typeface="Times New Roman"/>
                        </a:rPr>
                        <a:t>2,01 - 3,00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200" spc="-25">
                          <a:solidFill>
                            <a:srgbClr val="000000"/>
                          </a:solidFill>
                          <a:latin typeface="Times New Roman"/>
                          <a:ea typeface="Times New Roman"/>
                        </a:rPr>
                        <a:t>1 400-2100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spcAft>
                          <a:spcPts val="600"/>
                        </a:spcAft>
                      </a:pPr>
                      <a:r>
                        <a:rPr lang="tr-TR" sz="1200">
                          <a:solidFill>
                            <a:srgbClr val="000000"/>
                          </a:solidFill>
                          <a:latin typeface="Times New Roman"/>
                          <a:ea typeface="Times New Roman"/>
                        </a:rPr>
                        <a:t>5 Elverişsiz</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&gt; 3 000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latin typeface="Times New Roman"/>
                          <a:ea typeface="Times New Roman"/>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200" spc="-20" dirty="0">
                          <a:solidFill>
                            <a:srgbClr val="000000"/>
                          </a:solidFill>
                          <a:latin typeface="Times New Roman"/>
                          <a:ea typeface="Times New Roman"/>
                        </a:rPr>
                        <a:t>&gt; 2 100</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1000100" y="5643578"/>
            <a:ext cx="771717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tr-TR"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Üçüncü sınıfa giren sularda hangi ürün yetişirse yetişsin, yıkama suyu gerekir. Dördüncü sınıf sularda akaçlama (drenaj) zorunludur, </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tr-TR"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ancak duyarlı çoğu bitkinin yetişmesi için yine de yetersizdir.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tx1">
                <a:lumMod val="75000"/>
                <a:lumOff val="25000"/>
              </a:schemeClr>
            </a:solidFill>
          </a:ln>
        </p:spPr>
        <p:txBody>
          <a:bodyPr>
            <a:normAutofit fontScale="70000" lnSpcReduction="20000"/>
          </a:bodyPr>
          <a:lstStyle/>
          <a:p>
            <a:pPr>
              <a:buNone/>
            </a:pPr>
            <a:r>
              <a:rPr lang="tr-TR" dirty="0"/>
              <a:t>Bu sınıflama mutlak geçerli olmayıp, </a:t>
            </a:r>
            <a:endParaRPr lang="tr-TR" dirty="0" smtClean="0"/>
          </a:p>
          <a:p>
            <a:r>
              <a:rPr lang="tr-TR" dirty="0" smtClean="0"/>
              <a:t>suyun </a:t>
            </a:r>
            <a:r>
              <a:rPr lang="tr-TR" dirty="0"/>
              <a:t>tuzluluk zararı yönünden elverişliliği üzerinde, yetişen bitkiler, yöredeki iklim koşulları, toprak ve su yönetimi gibi çok sayıda etmen rol oynar. </a:t>
            </a:r>
            <a:endParaRPr lang="tr-TR" dirty="0" smtClean="0"/>
          </a:p>
          <a:p>
            <a:r>
              <a:rPr lang="tr-TR" dirty="0" smtClean="0"/>
              <a:t>Bitkilerin </a:t>
            </a:r>
            <a:r>
              <a:rPr lang="tr-TR" dirty="0"/>
              <a:t>tuza dayanımları çok ayrımlı olup, en dirençli grupta genellikle </a:t>
            </a:r>
            <a:r>
              <a:rPr lang="tr-TR" u="sng" dirty="0"/>
              <a:t>çayır bitkileri </a:t>
            </a:r>
            <a:r>
              <a:rPr lang="tr-TR" dirty="0"/>
              <a:t>yer alır. </a:t>
            </a:r>
            <a:endParaRPr lang="tr-TR" dirty="0" smtClean="0"/>
          </a:p>
          <a:p>
            <a:r>
              <a:rPr lang="tr-TR" dirty="0" smtClean="0"/>
              <a:t>Tahıllar</a:t>
            </a:r>
            <a:r>
              <a:rPr lang="tr-TR" dirty="0"/>
              <a:t>, sebzeler ve meyveler tuza dayanım yönünden giderek azalan sırayı gösterir</a:t>
            </a:r>
            <a:r>
              <a:rPr lang="tr-TR" dirty="0" smtClean="0"/>
              <a:t>.</a:t>
            </a:r>
          </a:p>
          <a:p>
            <a:pPr>
              <a:buNone/>
            </a:pPr>
            <a:r>
              <a:rPr lang="tr-TR" dirty="0" smtClean="0"/>
              <a:t>Bitkilerin </a:t>
            </a:r>
            <a:r>
              <a:rPr lang="tr-TR" dirty="0"/>
              <a:t>gelişme evresi de tuz zararı konusunda etkili olup, </a:t>
            </a:r>
            <a:endParaRPr lang="tr-TR" dirty="0" smtClean="0"/>
          </a:p>
          <a:p>
            <a:r>
              <a:rPr lang="tr-TR" dirty="0" smtClean="0"/>
              <a:t>buğday</a:t>
            </a:r>
            <a:r>
              <a:rPr lang="tr-TR" dirty="0"/>
              <a:t>, arpa, mısır, şeker pancarı, ayçiçeği gibi pek çok bitki çimlenme ve genç sürgün aşamalarında tuzdan kolayca etkilenir.</a:t>
            </a:r>
          </a:p>
          <a:p>
            <a:r>
              <a:rPr lang="tr-TR" dirty="0"/>
              <a:t>Toprak doygunluk </a:t>
            </a:r>
            <a:r>
              <a:rPr lang="tr-TR" dirty="0" err="1"/>
              <a:t>ekstraktının</a:t>
            </a:r>
            <a:r>
              <a:rPr lang="tr-TR" dirty="0"/>
              <a:t> EC değerine göre bitkilerin direnç sınıfları aşağıdaki şekilde verilmektedir: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58204" cy="5126055"/>
          </a:xfrm>
        </p:spPr>
        <p:txBody>
          <a:bodyPr/>
          <a:lstStyle/>
          <a:p>
            <a:r>
              <a:rPr lang="tr-TR" dirty="0"/>
              <a:t>Buna göre </a:t>
            </a:r>
            <a:r>
              <a:rPr lang="tr-TR" dirty="0" smtClean="0"/>
              <a:t>bitkilerin </a:t>
            </a:r>
            <a:r>
              <a:rPr lang="tr-TR" dirty="0"/>
              <a:t>tuza </a:t>
            </a:r>
            <a:r>
              <a:rPr lang="tr-TR" dirty="0" smtClean="0"/>
              <a:t>dayanımı ayrımlıdır, </a:t>
            </a:r>
            <a:r>
              <a:rPr lang="tr-TR" dirty="0"/>
              <a:t>duyarlı bitkilerde verim azalması 2 </a:t>
            </a:r>
            <a:r>
              <a:rPr lang="tr-TR" dirty="0" err="1"/>
              <a:t>dS</a:t>
            </a:r>
            <a:r>
              <a:rPr lang="tr-TR" dirty="0"/>
              <a:t>/m düzeyinde başlarken, dirençli bitkilerde 13 </a:t>
            </a:r>
            <a:r>
              <a:rPr lang="tr-TR" dirty="0" err="1"/>
              <a:t>dS</a:t>
            </a:r>
            <a:r>
              <a:rPr lang="tr-TR" dirty="0"/>
              <a:t>/m düzeyine kadar verimde düşüş görülmemektedir.</a:t>
            </a:r>
          </a:p>
          <a:p>
            <a:endParaRPr lang="tr-TR" dirty="0"/>
          </a:p>
        </p:txBody>
      </p:sp>
      <p:pic>
        <p:nvPicPr>
          <p:cNvPr id="33793" name="Resim 1"/>
          <p:cNvPicPr>
            <a:picLocks noChangeAspect="1" noChangeArrowheads="1"/>
          </p:cNvPicPr>
          <p:nvPr/>
        </p:nvPicPr>
        <p:blipFill>
          <a:blip r:embed="rId2" cstate="print">
            <a:grayscl/>
          </a:blip>
          <a:srcRect/>
          <a:stretch>
            <a:fillRect/>
          </a:stretch>
        </p:blipFill>
        <p:spPr bwMode="auto">
          <a:xfrm>
            <a:off x="1428728" y="3703637"/>
            <a:ext cx="5973763" cy="31543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928662" y="1500174"/>
          <a:ext cx="6567513" cy="3642360"/>
        </p:xfrm>
        <a:graphic>
          <a:graphicData uri="http://schemas.openxmlformats.org/drawingml/2006/table">
            <a:tbl>
              <a:tblPr/>
              <a:tblGrid>
                <a:gridCol w="1896806"/>
                <a:gridCol w="2122854"/>
                <a:gridCol w="2547853"/>
              </a:tblGrid>
              <a:tr h="782603">
                <a:tc>
                  <a:txBody>
                    <a:bodyPr/>
                    <a:lstStyle/>
                    <a:p>
                      <a:pPr indent="-347345" algn="ctr" fontAlgn="base">
                        <a:spcAft>
                          <a:spcPts val="600"/>
                        </a:spcAft>
                      </a:pPr>
                      <a:r>
                        <a:rPr lang="tr-TR" sz="1800" kern="1200" dirty="0">
                          <a:latin typeface="Times New Roman"/>
                          <a:ea typeface="Times New Roman"/>
                        </a:rPr>
                        <a:t>Bitkinin tuza dayanım düzeyi</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kern="1200" dirty="0">
                          <a:latin typeface="Times New Roman"/>
                          <a:ea typeface="Times New Roman"/>
                        </a:rPr>
                        <a:t>Su veya toprağın tuzluluk grubu</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7345" algn="ctr" fontAlgn="base">
                        <a:spcAft>
                          <a:spcPts val="600"/>
                        </a:spcAft>
                      </a:pPr>
                      <a:r>
                        <a:rPr lang="tr-TR" sz="1800" kern="1200" dirty="0">
                          <a:latin typeface="Times New Roman"/>
                          <a:ea typeface="Times New Roman"/>
                        </a:rPr>
                        <a:t>Kök bölgesi ortalama tuzluluğu,</a:t>
                      </a:r>
                      <a:endParaRPr lang="tr-TR" sz="1800" dirty="0">
                        <a:latin typeface="Times New Roman"/>
                        <a:ea typeface="Times New Roman"/>
                      </a:endParaRPr>
                    </a:p>
                    <a:p>
                      <a:pPr algn="ctr">
                        <a:spcAft>
                          <a:spcPts val="600"/>
                        </a:spcAft>
                      </a:pPr>
                      <a:r>
                        <a:rPr lang="tr-TR" sz="1800" kern="1200" dirty="0" smtClean="0">
                          <a:latin typeface="Times New Roman"/>
                          <a:ea typeface="Times New Roman"/>
                        </a:rPr>
                        <a:t>EC </a:t>
                      </a:r>
                      <a:r>
                        <a:rPr lang="tr-TR" sz="1800" kern="1200" dirty="0">
                          <a:latin typeface="Times New Roman"/>
                          <a:ea typeface="Times New Roman"/>
                        </a:rPr>
                        <a:t>(</a:t>
                      </a:r>
                      <a:r>
                        <a:rPr lang="tr-TR" sz="1800" kern="1200" dirty="0" err="1">
                          <a:latin typeface="Times New Roman"/>
                          <a:ea typeface="Times New Roman"/>
                        </a:rPr>
                        <a:t>dS</a:t>
                      </a:r>
                      <a:r>
                        <a:rPr lang="tr-TR" sz="1800" kern="1200" dirty="0">
                          <a:latin typeface="Times New Roman"/>
                          <a:ea typeface="Times New Roman"/>
                        </a:rPr>
                        <a:t>/m)</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1">
                <a:tc>
                  <a:txBody>
                    <a:bodyPr/>
                    <a:lstStyle/>
                    <a:p>
                      <a:pPr>
                        <a:spcAft>
                          <a:spcPts val="600"/>
                        </a:spcAft>
                      </a:pPr>
                      <a:r>
                        <a:rPr lang="tr-TR" sz="1800" b="1" kern="1200" dirty="0">
                          <a:latin typeface="Times New Roman"/>
                          <a:ea typeface="Times New Roman"/>
                        </a:rPr>
                        <a:t>Duyarlı bitkiler</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Çok düşük</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a:solidFill>
                            <a:srgbClr val="000000"/>
                          </a:solidFill>
                          <a:latin typeface="Times New Roman"/>
                          <a:ea typeface="Times New Roman"/>
                        </a:rPr>
                        <a:t>&lt;0,95</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1">
                <a:tc>
                  <a:txBody>
                    <a:bodyPr/>
                    <a:lstStyle/>
                    <a:p>
                      <a:pPr>
                        <a:spcAft>
                          <a:spcPts val="600"/>
                        </a:spcAft>
                      </a:pPr>
                      <a:r>
                        <a:rPr lang="tr-TR" sz="1800" b="1" dirty="0">
                          <a:solidFill>
                            <a:srgbClr val="000000"/>
                          </a:solidFill>
                          <a:latin typeface="Times New Roman"/>
                          <a:ea typeface="Times New Roman"/>
                        </a:rPr>
                        <a:t>Orta duyarlı bitkiler</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Düşük</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a:solidFill>
                            <a:srgbClr val="000000"/>
                          </a:solidFill>
                          <a:latin typeface="Times New Roman"/>
                          <a:ea typeface="Times New Roman"/>
                        </a:rPr>
                        <a:t>0,95-1,9</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1">
                <a:tc>
                  <a:txBody>
                    <a:bodyPr/>
                    <a:lstStyle/>
                    <a:p>
                      <a:pPr>
                        <a:spcAft>
                          <a:spcPts val="600"/>
                        </a:spcAft>
                      </a:pPr>
                      <a:r>
                        <a:rPr lang="tr-TR" sz="1800" b="1" dirty="0">
                          <a:solidFill>
                            <a:srgbClr val="000000"/>
                          </a:solidFill>
                          <a:latin typeface="Times New Roman"/>
                          <a:ea typeface="Times New Roman"/>
                        </a:rPr>
                        <a:t>Orta dayanıklı bitkiler</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Orta</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1,9-4,5</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1">
                <a:tc>
                  <a:txBody>
                    <a:bodyPr/>
                    <a:lstStyle/>
                    <a:p>
                      <a:pPr>
                        <a:spcAft>
                          <a:spcPts val="600"/>
                        </a:spcAft>
                      </a:pPr>
                      <a:r>
                        <a:rPr lang="tr-TR" sz="1800" b="1" dirty="0">
                          <a:solidFill>
                            <a:srgbClr val="000000"/>
                          </a:solidFill>
                          <a:latin typeface="Times New Roman"/>
                          <a:ea typeface="Times New Roman"/>
                        </a:rPr>
                        <a:t>Dayanıklı bitkiler</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a:solidFill>
                            <a:srgbClr val="000000"/>
                          </a:solidFill>
                          <a:latin typeface="Times New Roman"/>
                          <a:ea typeface="Times New Roman"/>
                        </a:rPr>
                        <a:t>Yüksek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4,5-7,7</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1">
                <a:tc>
                  <a:txBody>
                    <a:bodyPr/>
                    <a:lstStyle/>
                    <a:p>
                      <a:pPr>
                        <a:spcAft>
                          <a:spcPts val="600"/>
                        </a:spcAft>
                      </a:pPr>
                      <a:r>
                        <a:rPr lang="tr-TR" sz="1800" b="1" dirty="0">
                          <a:solidFill>
                            <a:srgbClr val="000000"/>
                          </a:solidFill>
                          <a:latin typeface="Times New Roman"/>
                          <a:ea typeface="Times New Roman"/>
                        </a:rPr>
                        <a:t>Çok dayanıklı bitkiler</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a:solidFill>
                            <a:srgbClr val="000000"/>
                          </a:solidFill>
                          <a:latin typeface="Times New Roman"/>
                          <a:ea typeface="Times New Roman"/>
                        </a:rPr>
                        <a:t>Çok yüksek</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7,7-12,2</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1">
                <a:tc>
                  <a:txBody>
                    <a:bodyPr/>
                    <a:lstStyle/>
                    <a:p>
                      <a:pPr>
                        <a:spcAft>
                          <a:spcPts val="600"/>
                        </a:spcAft>
                      </a:pPr>
                      <a:r>
                        <a:rPr lang="tr-TR" sz="1800" b="1" dirty="0">
                          <a:solidFill>
                            <a:srgbClr val="000000"/>
                          </a:solidFill>
                          <a:latin typeface="Times New Roman"/>
                          <a:ea typeface="Times New Roman"/>
                        </a:rPr>
                        <a:t>Genelde bitki yetişemez</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a:solidFill>
                            <a:srgbClr val="000000"/>
                          </a:solidFill>
                          <a:latin typeface="Times New Roman"/>
                          <a:ea typeface="Times New Roman"/>
                        </a:rPr>
                        <a:t>Aşırı</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solidFill>
                            <a:srgbClr val="000000"/>
                          </a:solidFill>
                          <a:latin typeface="Times New Roman"/>
                          <a:ea typeface="Times New Roman"/>
                        </a:rPr>
                        <a:t>&gt;12,2</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70" name="Rectangle 2"/>
          <p:cNvSpPr>
            <a:spLocks noChangeArrowheads="1"/>
          </p:cNvSpPr>
          <p:nvPr/>
        </p:nvSpPr>
        <p:spPr bwMode="auto">
          <a:xfrm rot="10800000" flipV="1">
            <a:off x="285720" y="785794"/>
            <a:ext cx="863657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Bitkilerin Dayanımlarına Göre Toprakta ve Sulama Suyunda Tuzluluk Sınıflaması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Metin kutusu"/>
          <p:cNvSpPr txBox="1"/>
          <p:nvPr/>
        </p:nvSpPr>
        <p:spPr>
          <a:xfrm>
            <a:off x="1475656" y="5229200"/>
            <a:ext cx="6577057" cy="923330"/>
          </a:xfrm>
          <a:prstGeom prst="rect">
            <a:avLst/>
          </a:prstGeom>
          <a:noFill/>
        </p:spPr>
        <p:txBody>
          <a:bodyPr wrap="none" rtlCol="0">
            <a:spAutoFit/>
          </a:bodyPr>
          <a:lstStyle/>
          <a:p>
            <a:r>
              <a:rPr lang="tr-TR" dirty="0"/>
              <a:t>Tuzlu sulama sularının zararı, toprak bünyesiyle yakından ilişkili olup</a:t>
            </a:r>
            <a:r>
              <a:rPr lang="tr-TR" dirty="0" smtClean="0"/>
              <a:t>,</a:t>
            </a:r>
          </a:p>
          <a:p>
            <a:r>
              <a:rPr lang="tr-TR" dirty="0" smtClean="0"/>
              <a:t> </a:t>
            </a:r>
            <a:r>
              <a:rPr lang="tr-TR" dirty="0"/>
              <a:t>ağır topraklarda daha çabuk kendini gösterir.</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857225" y="1857364"/>
          <a:ext cx="6638950" cy="4572000"/>
        </p:xfrm>
        <a:graphic>
          <a:graphicData uri="http://schemas.openxmlformats.org/drawingml/2006/table">
            <a:tbl>
              <a:tblPr/>
              <a:tblGrid>
                <a:gridCol w="1327790"/>
                <a:gridCol w="1327790"/>
                <a:gridCol w="1327790"/>
                <a:gridCol w="1327790"/>
                <a:gridCol w="1327790"/>
              </a:tblGrid>
              <a:tr h="258547">
                <a:tc rowSpan="2">
                  <a:txBody>
                    <a:bodyPr/>
                    <a:lstStyle/>
                    <a:p>
                      <a:pPr>
                        <a:spcAft>
                          <a:spcPts val="0"/>
                        </a:spcAft>
                      </a:pPr>
                      <a:endParaRPr lang="tr-TR" sz="2000" kern="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tr-TR" sz="2000" kern="1200" dirty="0">
                          <a:latin typeface="Times New Roman"/>
                          <a:ea typeface="Times New Roman"/>
                        </a:rPr>
                        <a:t>Kök bölgesi eşik tuzluluğu</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tr-TR" sz="2000" kern="1200">
                          <a:latin typeface="Times New Roman"/>
                          <a:ea typeface="Times New Roman"/>
                        </a:rPr>
                        <a:t>Toprak bünyesine göre sulama suyu tuzluluğu</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58547">
                <a:tc vMerge="1">
                  <a:txBody>
                    <a:bodyPr/>
                    <a:lstStyle/>
                    <a:p>
                      <a:endParaRPr lang="tr-TR"/>
                    </a:p>
                  </a:txBody>
                  <a:tcPr/>
                </a:tc>
                <a:tc vMerge="1">
                  <a:txBody>
                    <a:bodyPr/>
                    <a:lstStyle/>
                    <a:p>
                      <a:endParaRPr lang="tr-TR"/>
                    </a:p>
                  </a:txBody>
                  <a:tcPr/>
                </a:tc>
                <a:tc>
                  <a:txBody>
                    <a:bodyPr/>
                    <a:lstStyle/>
                    <a:p>
                      <a:pPr algn="ctr">
                        <a:spcAft>
                          <a:spcPts val="0"/>
                        </a:spcAft>
                      </a:pPr>
                      <a:r>
                        <a:rPr lang="tr-TR" sz="2000" kern="1200" dirty="0">
                          <a:latin typeface="Times New Roman"/>
                          <a:ea typeface="Times New Roman"/>
                        </a:rPr>
                        <a:t>Kum</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latin typeface="Times New Roman"/>
                          <a:ea typeface="Times New Roman"/>
                        </a:rPr>
                        <a:t>Silt</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latin typeface="Times New Roman"/>
                          <a:ea typeface="Times New Roman"/>
                        </a:rPr>
                        <a:t>Kil</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latin typeface="Times New Roman"/>
                          <a:ea typeface="Times New Roman"/>
                        </a:rPr>
                        <a:t>Arpa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latin typeface="Times New Roman"/>
                          <a:ea typeface="Times New Roman"/>
                        </a:rPr>
                        <a:t>8,3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latin typeface="Times New Roman"/>
                          <a:ea typeface="Times New Roman"/>
                        </a:rPr>
                        <a:t>11,6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latin typeface="Times New Roman"/>
                          <a:ea typeface="Times New Roman"/>
                        </a:rPr>
                        <a:t>6,6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latin typeface="Times New Roman"/>
                          <a:ea typeface="Times New Roman"/>
                        </a:rPr>
                        <a:t>3,9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Pamuk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8,0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12,6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7,2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4,2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Şeker pancarı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7,0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11,0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6,3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3,7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Sorgum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6,8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9,4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5,3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3,1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Buğday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6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9,4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5,3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3,1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Durum buğdayı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5,7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9,6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5,5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3,2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Ayçiçeği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5,5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7,5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4,3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2,5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Yulaf, soya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5,0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7,0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4,0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2,3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47">
                <a:tc>
                  <a:txBody>
                    <a:bodyPr/>
                    <a:lstStyle/>
                    <a:p>
                      <a:pPr>
                        <a:spcAft>
                          <a:spcPts val="0"/>
                        </a:spcAft>
                      </a:pPr>
                      <a:r>
                        <a:rPr lang="tr-TR" sz="2000" kern="1200">
                          <a:solidFill>
                            <a:srgbClr val="000000"/>
                          </a:solidFill>
                          <a:latin typeface="Times New Roman"/>
                          <a:ea typeface="Times New Roman"/>
                        </a:rPr>
                        <a:t>Pirinç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3,0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4,8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2,7 </a:t>
                      </a:r>
                      <a:endParaRPr lang="tr-T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dirty="0">
                          <a:solidFill>
                            <a:srgbClr val="000000"/>
                          </a:solidFill>
                          <a:latin typeface="Times New Roman"/>
                          <a:ea typeface="Times New Roman"/>
                        </a:rPr>
                        <a:t>1,6 </a:t>
                      </a:r>
                      <a:endParaRPr lang="tr-T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6" name="Rectangle 2"/>
          <p:cNvSpPr>
            <a:spLocks noChangeArrowheads="1"/>
          </p:cNvSpPr>
          <p:nvPr/>
        </p:nvSpPr>
        <p:spPr bwMode="auto">
          <a:xfrm>
            <a:off x="1928794" y="928670"/>
            <a:ext cx="635798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Bazı Bitkilerin Tuzlu Sulama Suyuna Dayanımları (</a:t>
            </a:r>
            <a:r>
              <a:rPr kumimoji="0" lang="tr-T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dS</a:t>
            </a:r>
            <a:r>
              <a:rPr kumimoji="0" lang="tr-T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br>
              <a:rPr kumimoji="0" lang="tr-T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tr-T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Tarla Bitkileri</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928660" y="2000244"/>
          <a:ext cx="6567515" cy="2957711"/>
        </p:xfrm>
        <a:graphic>
          <a:graphicData uri="http://schemas.openxmlformats.org/drawingml/2006/table">
            <a:tbl>
              <a:tblPr/>
              <a:tblGrid>
                <a:gridCol w="1313503"/>
                <a:gridCol w="1313503"/>
                <a:gridCol w="1313503"/>
                <a:gridCol w="1313503"/>
                <a:gridCol w="1313503"/>
              </a:tblGrid>
              <a:tr h="283193">
                <a:tc rowSpan="2">
                  <a:txBody>
                    <a:bodyPr/>
                    <a:lstStyle/>
                    <a:p>
                      <a:pPr>
                        <a:spcAft>
                          <a:spcPts val="0"/>
                        </a:spcAft>
                      </a:pPr>
                      <a:endParaRPr lang="tr-TR" sz="1600" kern="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tr-TR" sz="1600" kern="1200" dirty="0">
                          <a:latin typeface="Times New Roman"/>
                          <a:ea typeface="Times New Roman"/>
                        </a:rPr>
                        <a:t>Kök bölgesi eşik tuzluluğu</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tr-TR" sz="1600" kern="1200">
                          <a:latin typeface="Times New Roman"/>
                          <a:ea typeface="Times New Roman"/>
                        </a:rPr>
                        <a:t>Toprak bünyesine göre sulama suyu tuzluluğu</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3193">
                <a:tc vMerge="1">
                  <a:txBody>
                    <a:bodyPr/>
                    <a:lstStyle/>
                    <a:p>
                      <a:endParaRPr lang="tr-TR"/>
                    </a:p>
                  </a:txBody>
                  <a:tcPr/>
                </a:tc>
                <a:tc vMerge="1">
                  <a:txBody>
                    <a:bodyPr/>
                    <a:lstStyle/>
                    <a:p>
                      <a:endParaRPr lang="tr-TR"/>
                    </a:p>
                  </a:txBody>
                  <a:tcPr/>
                </a:tc>
                <a:tc>
                  <a:txBody>
                    <a:bodyPr/>
                    <a:lstStyle/>
                    <a:p>
                      <a:pPr algn="ctr">
                        <a:spcAft>
                          <a:spcPts val="0"/>
                        </a:spcAft>
                      </a:pPr>
                      <a:r>
                        <a:rPr lang="tr-TR" sz="1600" kern="1200" dirty="0">
                          <a:latin typeface="Times New Roman"/>
                          <a:ea typeface="Times New Roman"/>
                        </a:rPr>
                        <a:t>Kum</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Silt</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Kil</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a:latin typeface="Times New Roman"/>
                          <a:ea typeface="Times New Roman"/>
                        </a:rPr>
                        <a:t>Otlak ayrığı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smtClean="0">
                          <a:latin typeface="Times New Roman"/>
                          <a:ea typeface="Times New Roman"/>
                        </a:rPr>
                        <a:t>7,5</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dirty="0">
                          <a:solidFill>
                            <a:srgbClr val="000000"/>
                          </a:solidFill>
                          <a:latin typeface="Times New Roman"/>
                          <a:ea typeface="Times New Roman"/>
                        </a:rPr>
                        <a:t>Yüksek otlak ayrığı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a:solidFill>
                            <a:srgbClr val="000000"/>
                          </a:solidFill>
                          <a:latin typeface="Times New Roman"/>
                          <a:ea typeface="Times New Roman"/>
                        </a:rPr>
                        <a:t>Gazal boynuzu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a:solidFill>
                            <a:srgbClr val="000000"/>
                          </a:solidFill>
                          <a:latin typeface="Times New Roman"/>
                          <a:ea typeface="Times New Roman"/>
                        </a:rPr>
                        <a:t>Çayır yumağı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a:solidFill>
                            <a:srgbClr val="000000"/>
                          </a:solidFill>
                          <a:latin typeface="Times New Roman"/>
                          <a:ea typeface="Times New Roman"/>
                        </a:rPr>
                        <a:t>Yonca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a:solidFill>
                            <a:srgbClr val="000000"/>
                          </a:solidFill>
                          <a:latin typeface="Times New Roman"/>
                          <a:ea typeface="Times New Roman"/>
                        </a:rPr>
                        <a:t>Mısır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93">
                <a:tc>
                  <a:txBody>
                    <a:bodyPr/>
                    <a:lstStyle/>
                    <a:p>
                      <a:pPr>
                        <a:spcAft>
                          <a:spcPts val="0"/>
                        </a:spcAft>
                      </a:pPr>
                      <a:r>
                        <a:rPr lang="tr-TR" sz="1600" kern="1200">
                          <a:solidFill>
                            <a:srgbClr val="000000"/>
                          </a:solidFill>
                          <a:latin typeface="Times New Roman"/>
                          <a:ea typeface="Times New Roman"/>
                        </a:rPr>
                        <a:t>Üçgül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214282" y="1071546"/>
            <a:ext cx="80724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Yem Bitkileri</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nin Tuzlu Sulama Suyuna Dayanımları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285850" y="1857359"/>
          <a:ext cx="6210325" cy="3901440"/>
        </p:xfrm>
        <a:graphic>
          <a:graphicData uri="http://schemas.openxmlformats.org/drawingml/2006/table">
            <a:tbl>
              <a:tblPr/>
              <a:tblGrid>
                <a:gridCol w="1242065"/>
                <a:gridCol w="1242065"/>
                <a:gridCol w="1242065"/>
                <a:gridCol w="1242065"/>
                <a:gridCol w="1242065"/>
              </a:tblGrid>
              <a:tr h="219473">
                <a:tc rowSpan="2">
                  <a:txBody>
                    <a:bodyPr/>
                    <a:lstStyle/>
                    <a:p>
                      <a:pPr>
                        <a:spcAft>
                          <a:spcPts val="0"/>
                        </a:spcAft>
                      </a:pPr>
                      <a:endParaRPr lang="tr-TR" sz="1600" kern="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tr-TR" sz="1600" kern="1200" dirty="0">
                          <a:latin typeface="Times New Roman"/>
                          <a:ea typeface="Times New Roman"/>
                        </a:rPr>
                        <a:t>Kök bölgesi eşik tuzluluğu</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tr-TR" sz="1600" kern="1200">
                          <a:latin typeface="Times New Roman"/>
                          <a:ea typeface="Times New Roman"/>
                        </a:rPr>
                        <a:t>Toprak bünyesine göre sulama suyu tuzluluğu</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19473">
                <a:tc vMerge="1">
                  <a:txBody>
                    <a:bodyPr/>
                    <a:lstStyle/>
                    <a:p>
                      <a:endParaRPr lang="tr-TR"/>
                    </a:p>
                  </a:txBody>
                  <a:tcPr/>
                </a:tc>
                <a:tc vMerge="1">
                  <a:txBody>
                    <a:bodyPr/>
                    <a:lstStyle/>
                    <a:p>
                      <a:endParaRPr lang="tr-TR"/>
                    </a:p>
                  </a:txBody>
                  <a:tcPr/>
                </a:tc>
                <a:tc>
                  <a:txBody>
                    <a:bodyPr/>
                    <a:lstStyle/>
                    <a:p>
                      <a:pPr algn="ctr">
                        <a:spcAft>
                          <a:spcPts val="0"/>
                        </a:spcAft>
                      </a:pPr>
                      <a:r>
                        <a:rPr lang="tr-TR" sz="1600" kern="1200">
                          <a:latin typeface="Times New Roman"/>
                          <a:ea typeface="Times New Roman"/>
                        </a:rPr>
                        <a:t>Kum</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Silt</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Kil</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latin typeface="Times New Roman"/>
                          <a:ea typeface="Times New Roman"/>
                        </a:rPr>
                        <a:t>Karalahana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latin typeface="Times New Roman"/>
                          <a:ea typeface="Times New Roman"/>
                        </a:rPr>
                        <a:t>6,5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latin typeface="Times New Roman"/>
                          <a:ea typeface="Times New Roman"/>
                        </a:rPr>
                        <a:t>8,2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4,7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2,7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dirty="0">
                          <a:solidFill>
                            <a:srgbClr val="000000"/>
                          </a:solidFill>
                          <a:latin typeface="Times New Roman"/>
                          <a:ea typeface="Times New Roman"/>
                        </a:rPr>
                        <a:t>Kabak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4,7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7,3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4,2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2,4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Brokkoli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4,9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1,6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Karnabahar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3,2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1,1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Hıyar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4,2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2,4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1,4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Bezelye, balkabağı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1,8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1,1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Domates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2,3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2,0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Ispanak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4,2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2,4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1,4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Lahana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2,0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Patates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1,8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1,1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Sivribiber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1,6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0,9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73">
                <a:tc>
                  <a:txBody>
                    <a:bodyPr/>
                    <a:lstStyle/>
                    <a:p>
                      <a:pPr>
                        <a:spcAft>
                          <a:spcPts val="0"/>
                        </a:spcAft>
                      </a:pPr>
                      <a:r>
                        <a:rPr lang="tr-TR" sz="1600" kern="1200">
                          <a:solidFill>
                            <a:srgbClr val="000000"/>
                          </a:solidFill>
                          <a:latin typeface="Times New Roman"/>
                          <a:ea typeface="Times New Roman"/>
                        </a:rPr>
                        <a:t>Soğan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2,3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1,3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0,8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357158" y="1071546"/>
            <a:ext cx="49296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Sebzeler</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Tuzlu Sulama Suyuna Dayanımları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000100" y="1714487"/>
          <a:ext cx="6496075" cy="4474558"/>
        </p:xfrm>
        <a:graphic>
          <a:graphicData uri="http://schemas.openxmlformats.org/drawingml/2006/table">
            <a:tbl>
              <a:tblPr/>
              <a:tblGrid>
                <a:gridCol w="1299215"/>
                <a:gridCol w="1299215"/>
                <a:gridCol w="1299215"/>
                <a:gridCol w="1299215"/>
                <a:gridCol w="1299215"/>
              </a:tblGrid>
              <a:tr h="519430">
                <a:tc rowSpan="2">
                  <a:txBody>
                    <a:bodyPr/>
                    <a:lstStyle/>
                    <a:p>
                      <a:pPr>
                        <a:spcAft>
                          <a:spcPts val="0"/>
                        </a:spcAft>
                      </a:pPr>
                      <a:endParaRPr lang="tr-TR" sz="1600" kern="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tr-TR" sz="1600" kern="1200" dirty="0">
                          <a:latin typeface="Times New Roman"/>
                          <a:ea typeface="Times New Roman"/>
                        </a:rPr>
                        <a:t>Kök bölgesi eşik tuzluluğu</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tr-TR" sz="1600" kern="1200">
                          <a:latin typeface="Times New Roman"/>
                          <a:ea typeface="Times New Roman"/>
                        </a:rPr>
                        <a:t>Toprak bünyesine göre sulama suyu tuzluluğu</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59715">
                <a:tc vMerge="1">
                  <a:txBody>
                    <a:bodyPr/>
                    <a:lstStyle/>
                    <a:p>
                      <a:endParaRPr lang="tr-TR"/>
                    </a:p>
                  </a:txBody>
                  <a:tcPr/>
                </a:tc>
                <a:tc vMerge="1">
                  <a:txBody>
                    <a:bodyPr/>
                    <a:lstStyle/>
                    <a:p>
                      <a:endParaRPr lang="tr-TR"/>
                    </a:p>
                  </a:txBody>
                  <a:tcPr/>
                </a:tc>
                <a:tc>
                  <a:txBody>
                    <a:bodyPr/>
                    <a:lstStyle/>
                    <a:p>
                      <a:pPr algn="ctr">
                        <a:spcAft>
                          <a:spcPts val="0"/>
                        </a:spcAft>
                      </a:pPr>
                      <a:r>
                        <a:rPr lang="tr-TR" sz="1600" kern="1200">
                          <a:latin typeface="Times New Roman"/>
                          <a:ea typeface="Times New Roman"/>
                        </a:rPr>
                        <a:t>Kum</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Silt</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Kil</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dirty="0">
                          <a:latin typeface="Times New Roman"/>
                          <a:ea typeface="Times New Roman"/>
                        </a:rPr>
                        <a:t>Yaban eriği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latin typeface="Times New Roman"/>
                          <a:ea typeface="Times New Roman"/>
                        </a:rPr>
                        <a:t>6,0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7,6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4,3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latin typeface="Times New Roman"/>
                          <a:ea typeface="Times New Roman"/>
                        </a:rPr>
                        <a:t>2,5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İncir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4,2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5,3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Hurma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4,0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8,7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5,0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2,9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Zeytin, nar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4,0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5,1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2,9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Şeftali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4,7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1,6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Portakal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2,9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Ceviz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2,2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1,2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0,7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Kayısı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1,6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2,5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1,4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0,8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Badem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1,5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0,9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Üzüm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3,3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1,9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1,1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Kültür eriği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2,5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1,4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0,8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Elma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2,0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1,2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0,7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18">
                <a:tc>
                  <a:txBody>
                    <a:bodyPr/>
                    <a:lstStyle/>
                    <a:p>
                      <a:pPr>
                        <a:spcAft>
                          <a:spcPts val="0"/>
                        </a:spcAft>
                      </a:pPr>
                      <a:r>
                        <a:rPr lang="tr-TR" sz="1600" kern="1200">
                          <a:solidFill>
                            <a:srgbClr val="000000"/>
                          </a:solidFill>
                          <a:latin typeface="Times New Roman"/>
                          <a:ea typeface="Times New Roman"/>
                        </a:rPr>
                        <a:t>Limon, armut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1,3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0,7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0,4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tr-TR" sz="1600" kern="1200">
                          <a:solidFill>
                            <a:srgbClr val="000000"/>
                          </a:solidFill>
                          <a:latin typeface="Times New Roman"/>
                          <a:ea typeface="Times New Roman"/>
                        </a:rPr>
                        <a:t>Çilek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1,0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1,6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a:solidFill>
                            <a:srgbClr val="000000"/>
                          </a:solidFill>
                          <a:latin typeface="Times New Roman"/>
                          <a:ea typeface="Times New Roman"/>
                        </a:rPr>
                        <a:t>0,9 </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kern="1200" dirty="0">
                          <a:solidFill>
                            <a:srgbClr val="000000"/>
                          </a:solidFill>
                          <a:latin typeface="Times New Roman"/>
                          <a:ea typeface="Times New Roman"/>
                        </a:rPr>
                        <a:t>0,5 </a:t>
                      </a:r>
                      <a:endParaRPr lang="tr-T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Dikdörtgen"/>
          <p:cNvSpPr/>
          <p:nvPr/>
        </p:nvSpPr>
        <p:spPr>
          <a:xfrm>
            <a:off x="1643042" y="785794"/>
            <a:ext cx="4643470" cy="646331"/>
          </a:xfrm>
          <a:prstGeom prst="rect">
            <a:avLst/>
          </a:prstGeom>
        </p:spPr>
        <p:txBody>
          <a:bodyPr wrap="square">
            <a:spAutoFit/>
          </a:bodyPr>
          <a:lstStyle/>
          <a:p>
            <a:pPr lvl="0" fontAlgn="base">
              <a:spcBef>
                <a:spcPct val="0"/>
              </a:spcBef>
              <a:spcAft>
                <a:spcPct val="0"/>
              </a:spcAft>
            </a:pPr>
            <a:r>
              <a:rPr lang="tr-TR" b="1" dirty="0" smtClean="0">
                <a:solidFill>
                  <a:prstClr val="black"/>
                </a:solidFill>
                <a:latin typeface="Arial" pitchFamily="34" charset="0"/>
                <a:ea typeface="Times New Roman" pitchFamily="18" charset="0"/>
                <a:cs typeface="Arial" pitchFamily="34" charset="0"/>
              </a:rPr>
              <a:t>Meyveler</a:t>
            </a:r>
            <a:r>
              <a:rPr lang="tr-TR" dirty="0" smtClean="0">
                <a:solidFill>
                  <a:prstClr val="black"/>
                </a:solidFill>
                <a:latin typeface="Arial" pitchFamily="34" charset="0"/>
                <a:ea typeface="Times New Roman" pitchFamily="18" charset="0"/>
                <a:cs typeface="Arial" pitchFamily="34" charset="0"/>
              </a:rPr>
              <a:t>in Tuzlu Sulama Suyuna Dayanımları</a:t>
            </a:r>
            <a:endParaRPr lang="tr-TR"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647825" y="3329781"/>
          <a:ext cx="5848350" cy="2743200"/>
        </p:xfrm>
        <a:graphic>
          <a:graphicData uri="http://schemas.openxmlformats.org/drawingml/2006/table">
            <a:tbl>
              <a:tblPr/>
              <a:tblGrid>
                <a:gridCol w="1169670"/>
                <a:gridCol w="1169670"/>
                <a:gridCol w="1169670"/>
                <a:gridCol w="1169670"/>
                <a:gridCol w="1169670"/>
              </a:tblGrid>
              <a:tr h="0">
                <a:tc rowSpan="2">
                  <a:txBody>
                    <a:bodyPr/>
                    <a:lstStyle/>
                    <a:p>
                      <a:pPr>
                        <a:spcAft>
                          <a:spcPts val="0"/>
                        </a:spcAft>
                      </a:pPr>
                      <a:endParaRPr lang="tr-TR" sz="1800" kern="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tr-TR" sz="1800" kern="1200" dirty="0">
                          <a:latin typeface="Times New Roman"/>
                          <a:ea typeface="Times New Roman"/>
                        </a:rPr>
                        <a:t>Kök bölgesi eşik tuzluluğu</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tr-TR" sz="1800" kern="1200" dirty="0">
                          <a:latin typeface="Times New Roman"/>
                          <a:ea typeface="Times New Roman"/>
                        </a:rPr>
                        <a:t>Toprak bünyesine göre sulama suyu tuzluluğu</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0">
                <a:tc vMerge="1">
                  <a:txBody>
                    <a:bodyPr/>
                    <a:lstStyle/>
                    <a:p>
                      <a:endParaRPr lang="tr-TR"/>
                    </a:p>
                  </a:txBody>
                  <a:tcPr/>
                </a:tc>
                <a:tc vMerge="1">
                  <a:txBody>
                    <a:bodyPr/>
                    <a:lstStyle/>
                    <a:p>
                      <a:endParaRPr lang="tr-TR"/>
                    </a:p>
                  </a:txBody>
                  <a:tcPr/>
                </a:tc>
                <a:tc>
                  <a:txBody>
                    <a:bodyPr/>
                    <a:lstStyle/>
                    <a:p>
                      <a:pPr algn="ctr">
                        <a:spcAft>
                          <a:spcPts val="0"/>
                        </a:spcAft>
                      </a:pPr>
                      <a:r>
                        <a:rPr lang="tr-TR" sz="1800" kern="1200" dirty="0">
                          <a:latin typeface="Times New Roman"/>
                          <a:ea typeface="Times New Roman"/>
                        </a:rPr>
                        <a:t>Kum</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err="1" smtClean="0">
                          <a:latin typeface="Times New Roman"/>
                          <a:ea typeface="Times New Roman"/>
                        </a:rPr>
                        <a:t>silt</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Kil</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800" kern="1200">
                          <a:latin typeface="Times New Roman"/>
                          <a:ea typeface="Times New Roman"/>
                        </a:rPr>
                        <a:t>Begonvil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8,5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18,0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a:latin typeface="Times New Roman"/>
                          <a:ea typeface="Times New Roman"/>
                        </a:rPr>
                        <a:t>6,1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3,6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800" kern="1200">
                          <a:latin typeface="Times New Roman"/>
                          <a:ea typeface="Times New Roman"/>
                        </a:rPr>
                        <a:t>Taflan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7,0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8,9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a:latin typeface="Times New Roman"/>
                          <a:ea typeface="Times New Roman"/>
                        </a:rPr>
                        <a:t>5,1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a:latin typeface="Times New Roman"/>
                          <a:ea typeface="Times New Roman"/>
                        </a:rPr>
                        <a:t>2,9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800" kern="1200">
                          <a:latin typeface="Times New Roman"/>
                          <a:ea typeface="Times New Roman"/>
                        </a:rPr>
                        <a:t>Kurtbağrı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2,0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3,9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2,2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a:latin typeface="Times New Roman"/>
                          <a:ea typeface="Times New Roman"/>
                        </a:rPr>
                        <a:t>1,3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800" kern="1200">
                          <a:latin typeface="Times New Roman"/>
                          <a:ea typeface="Times New Roman"/>
                        </a:rPr>
                        <a:t>Ardıç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1,5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3,3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1,9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a:latin typeface="Times New Roman"/>
                          <a:ea typeface="Times New Roman"/>
                        </a:rPr>
                        <a:t>1,1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tr-TR" sz="1800" kern="1200" dirty="0">
                          <a:latin typeface="Times New Roman"/>
                          <a:ea typeface="Times New Roman"/>
                        </a:rPr>
                        <a:t>Ateş dikeni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2,0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3,9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a:latin typeface="Times New Roman"/>
                          <a:ea typeface="Times New Roman"/>
                        </a:rPr>
                        <a:t>2,2 </a:t>
                      </a:r>
                      <a:endParaRPr lang="tr-T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kern="1200" dirty="0">
                          <a:latin typeface="Times New Roman"/>
                          <a:ea typeface="Times New Roman"/>
                        </a:rPr>
                        <a:t>1,3 </a:t>
                      </a:r>
                      <a:endParaRPr lang="tr-T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179512" y="1357298"/>
            <a:ext cx="81287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Kritik tuz eşiği kavramı, sulama suyunun, verimde yüzde 10-20 arası azalmaya neden olduğu tuz kapsamını gösterir.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Suda artan tuzluluğa bağlı olarak bitkilerde görülen verim düşüşleri, türlere ve </a:t>
            </a:r>
          </a:p>
          <a:p>
            <a:pPr eaLnBrk="0" fontAlgn="base" hangingPunct="0">
              <a:spcBef>
                <a:spcPct val="0"/>
              </a:spcBef>
              <a:spcAft>
                <a:spcPct val="0"/>
              </a:spcAf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bitkilerin gelişim evrelerine göre değişiklikler gösterir. </a:t>
            </a:r>
          </a:p>
          <a:p>
            <a:pPr eaLnBrk="0" fontAlgn="base" hangingPunct="0">
              <a:spcBef>
                <a:spcPct val="0"/>
              </a:spcBef>
              <a:spcAft>
                <a:spcPct val="0"/>
              </a:spcAft>
            </a:pPr>
            <a:endParaRPr lang="tr-TR" dirty="0" smtClean="0">
              <a:latin typeface="Arial" pitchFamily="34" charset="0"/>
              <a:ea typeface="Times New Roman" pitchFamily="18" charset="0"/>
              <a:cs typeface="Arial" pitchFamily="34" charset="0"/>
            </a:endParaRPr>
          </a:p>
          <a:p>
            <a:pPr eaLnBrk="0" fontAlgn="base" hangingPunct="0">
              <a:spcBef>
                <a:spcPct val="0"/>
              </a:spcBef>
              <a:spcAft>
                <a:spcPct val="0"/>
              </a:spcAft>
            </a:pPr>
            <a:r>
              <a:rPr lang="tr-TR" b="1" dirty="0" smtClean="0">
                <a:latin typeface="Arial" pitchFamily="34" charset="0"/>
                <a:ea typeface="Times New Roman" pitchFamily="18" charset="0"/>
                <a:cs typeface="Arial" pitchFamily="34" charset="0"/>
              </a:rPr>
              <a:t>		Süs Bitkileri</a:t>
            </a:r>
            <a:r>
              <a:rPr lang="tr-TR" dirty="0" smtClean="0">
                <a:latin typeface="Arial" pitchFamily="34" charset="0"/>
                <a:ea typeface="Times New Roman" pitchFamily="18" charset="0"/>
                <a:cs typeface="Arial" pitchFamily="34" charset="0"/>
              </a:rPr>
              <a:t>nin Tuzlu Sulama Suyuna Dayanımları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857225" y="1785930"/>
          <a:ext cx="6762775" cy="3471711"/>
        </p:xfrm>
        <a:graphic>
          <a:graphicData uri="http://schemas.openxmlformats.org/drawingml/2006/table">
            <a:tbl>
              <a:tblPr/>
              <a:tblGrid>
                <a:gridCol w="1352555"/>
                <a:gridCol w="1352555"/>
                <a:gridCol w="1352555"/>
                <a:gridCol w="1352555"/>
                <a:gridCol w="1352555"/>
              </a:tblGrid>
              <a:tr h="251367">
                <a:tc>
                  <a:txBody>
                    <a:bodyPr/>
                    <a:lstStyle/>
                    <a:p>
                      <a:pPr>
                        <a:spcAft>
                          <a:spcPts val="600"/>
                        </a:spcAft>
                      </a:pPr>
                      <a:r>
                        <a:rPr lang="tr-TR" sz="1200" dirty="0">
                          <a:latin typeface="Times New Roman"/>
                          <a:ea typeface="Times New Roman"/>
                        </a:rPr>
                        <a:t> </a:t>
                      </a:r>
                    </a:p>
                  </a:txBody>
                  <a:tcPr marL="9525" marR="9525" marT="9525" marB="9525" anchor="ctr">
                    <a:lnL>
                      <a:noFill/>
                    </a:lnL>
                    <a:lnR>
                      <a:noFill/>
                    </a:lnR>
                    <a:lnT>
                      <a:noFill/>
                    </a:lnT>
                    <a:lnB>
                      <a:noFill/>
                    </a:lnB>
                  </a:tcPr>
                </a:tc>
                <a:tc gridSpan="4">
                  <a:txBody>
                    <a:bodyPr/>
                    <a:lstStyle/>
                    <a:p>
                      <a:pPr algn="ctr">
                        <a:spcAft>
                          <a:spcPts val="600"/>
                        </a:spcAft>
                      </a:pPr>
                      <a:r>
                        <a:rPr lang="tr-TR" sz="1200">
                          <a:latin typeface="Times New Roman"/>
                          <a:ea typeface="Times New Roman"/>
                        </a:rPr>
                        <a:t>% verim azalması</a:t>
                      </a:r>
                    </a:p>
                  </a:txBody>
                  <a:tcPr marL="9525" marR="9525" marT="9525" marB="9525"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251367">
                <a:tc>
                  <a:txBody>
                    <a:bodyPr/>
                    <a:lstStyle/>
                    <a:p>
                      <a:pPr>
                        <a:spcAft>
                          <a:spcPts val="600"/>
                        </a:spcAft>
                      </a:pPr>
                      <a:r>
                        <a:rPr lang="tr-TR" sz="1200" dirty="0">
                          <a:latin typeface="Times New Roman"/>
                          <a:ea typeface="Times New Roman"/>
                        </a:rPr>
                        <a:t>Ürün</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0</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10</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25</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50</a:t>
                      </a:r>
                    </a:p>
                  </a:txBody>
                  <a:tcPr marL="9525" marR="9525" marT="9525" marB="9525" anchor="ctr">
                    <a:lnL>
                      <a:noFill/>
                    </a:lnL>
                    <a:lnR>
                      <a:noFill/>
                    </a:lnR>
                    <a:lnT>
                      <a:noFill/>
                    </a:lnT>
                    <a:lnB>
                      <a:noFill/>
                    </a:lnB>
                  </a:tcPr>
                </a:tc>
              </a:tr>
              <a:tr h="251367">
                <a:tc>
                  <a:txBody>
                    <a:bodyPr/>
                    <a:lstStyle/>
                    <a:p>
                      <a:pPr>
                        <a:spcAft>
                          <a:spcPts val="600"/>
                        </a:spcAft>
                      </a:pPr>
                      <a:r>
                        <a:rPr lang="tr-TR" sz="1200" dirty="0">
                          <a:latin typeface="Times New Roman"/>
                          <a:ea typeface="Times New Roman"/>
                        </a:rPr>
                        <a:t> </a:t>
                      </a:r>
                    </a:p>
                  </a:txBody>
                  <a:tcPr marL="9525" marR="9525" marT="9525" marB="9525" anchor="ctr">
                    <a:lnL>
                      <a:noFill/>
                    </a:lnL>
                    <a:lnR>
                      <a:noFill/>
                    </a:lnR>
                    <a:lnT>
                      <a:noFill/>
                    </a:lnT>
                    <a:lnB>
                      <a:noFill/>
                    </a:lnB>
                  </a:tcPr>
                </a:tc>
                <a:tc gridSpan="4">
                  <a:txBody>
                    <a:bodyPr/>
                    <a:lstStyle/>
                    <a:p>
                      <a:pPr algn="ctr">
                        <a:spcAft>
                          <a:spcPts val="600"/>
                        </a:spcAft>
                      </a:pPr>
                      <a:r>
                        <a:rPr lang="tr-TR" sz="1200" dirty="0" err="1">
                          <a:latin typeface="Times New Roman"/>
                          <a:ea typeface="Times New Roman"/>
                        </a:rPr>
                        <a:t>EC</a:t>
                      </a:r>
                      <a:r>
                        <a:rPr lang="tr-TR" sz="1200" baseline="-25000" dirty="0" err="1">
                          <a:latin typeface="Times New Roman"/>
                          <a:ea typeface="Times New Roman"/>
                        </a:rPr>
                        <a:t>ss</a:t>
                      </a:r>
                      <a:endParaRPr lang="tr-TR" sz="1200" dirty="0">
                        <a:latin typeface="Times New Roman"/>
                        <a:ea typeface="Times New Roman"/>
                      </a:endParaRPr>
                    </a:p>
                  </a:txBody>
                  <a:tcPr marL="9525" marR="9525" marT="9525" marB="9525"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251367">
                <a:tc>
                  <a:txBody>
                    <a:bodyPr/>
                    <a:lstStyle/>
                    <a:p>
                      <a:pPr>
                        <a:spcAft>
                          <a:spcPts val="600"/>
                        </a:spcAft>
                      </a:pPr>
                      <a:r>
                        <a:rPr lang="tr-TR" sz="1200">
                          <a:latin typeface="Times New Roman"/>
                          <a:ea typeface="Times New Roman"/>
                        </a:rPr>
                        <a:t>Arpa</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5,3</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6,7</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8,7</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12</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Buğday</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4,0</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4,9</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6,4</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8,7</a:t>
                      </a:r>
                    </a:p>
                  </a:txBody>
                  <a:tcPr marL="9525" marR="9525" marT="9525" marB="9525" anchor="ctr">
                    <a:lnL>
                      <a:noFill/>
                    </a:lnL>
                    <a:lnR>
                      <a:noFill/>
                    </a:lnR>
                    <a:lnT>
                      <a:noFill/>
                    </a:lnT>
                    <a:lnB>
                      <a:noFill/>
                    </a:lnB>
                  </a:tcPr>
                </a:tc>
              </a:tr>
              <a:tr h="706674">
                <a:tc>
                  <a:txBody>
                    <a:bodyPr/>
                    <a:lstStyle/>
                    <a:p>
                      <a:pPr>
                        <a:spcAft>
                          <a:spcPts val="600"/>
                        </a:spcAft>
                      </a:pPr>
                      <a:r>
                        <a:rPr lang="tr-TR" sz="1200">
                          <a:latin typeface="Times New Roman"/>
                          <a:ea typeface="Times New Roman"/>
                        </a:rPr>
                        <a:t>Şeker pancarı (çimlenirken duyarlı)</a:t>
                      </a:r>
                    </a:p>
                  </a:txBody>
                  <a:tcPr marL="9525" marR="9525" marT="9525" marB="9525" anchor="ctr">
                    <a:lnL>
                      <a:noFill/>
                    </a:lnL>
                    <a:lnR>
                      <a:noFill/>
                    </a:lnR>
                    <a:lnT>
                      <a:noFill/>
                    </a:lnT>
                    <a:lnB>
                      <a:noFill/>
                    </a:lnB>
                  </a:tcPr>
                </a:tc>
                <a:tc>
                  <a:txBody>
                    <a:bodyPr/>
                    <a:lstStyle/>
                    <a:p>
                      <a:pPr algn="ctr">
                        <a:spcAft>
                          <a:spcPts val="600"/>
                        </a:spcAft>
                      </a:pPr>
                      <a:r>
                        <a:rPr lang="tr-TR" sz="1200" dirty="0">
                          <a:latin typeface="Times New Roman"/>
                          <a:ea typeface="Times New Roman"/>
                        </a:rPr>
                        <a:t>4,7</a:t>
                      </a:r>
                    </a:p>
                  </a:txBody>
                  <a:tcPr marL="9525" marR="9525" marT="9525" marB="9525" anchor="ctr">
                    <a:lnL>
                      <a:noFill/>
                    </a:lnL>
                    <a:lnR>
                      <a:noFill/>
                    </a:lnR>
                    <a:lnT>
                      <a:noFill/>
                    </a:lnT>
                    <a:lnB>
                      <a:noFill/>
                    </a:lnB>
                  </a:tcPr>
                </a:tc>
                <a:tc>
                  <a:txBody>
                    <a:bodyPr/>
                    <a:lstStyle/>
                    <a:p>
                      <a:pPr algn="ctr">
                        <a:spcAft>
                          <a:spcPts val="600"/>
                        </a:spcAft>
                      </a:pPr>
                      <a:r>
                        <a:rPr lang="tr-TR" sz="1200" dirty="0">
                          <a:latin typeface="Times New Roman"/>
                          <a:ea typeface="Times New Roman"/>
                        </a:rPr>
                        <a:t>5,8</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7,5</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10</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Yonca</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1,3</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2,2</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3,6</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5,9</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Patates</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1,1</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1,7</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2,5</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3,9</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Mısır (tanelik)</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1,1</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1,7</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2,5</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3,9</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Mısır (silaj)</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1,2</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2,1</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3,5</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5,7</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Soğan</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0,8</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1,2</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1,8</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2,9</a:t>
                      </a:r>
                    </a:p>
                  </a:txBody>
                  <a:tcPr marL="9525" marR="9525" marT="9525" marB="9525" anchor="ctr">
                    <a:lnL>
                      <a:noFill/>
                    </a:lnL>
                    <a:lnR>
                      <a:noFill/>
                    </a:lnR>
                    <a:lnT>
                      <a:noFill/>
                    </a:lnT>
                    <a:lnB>
                      <a:noFill/>
                    </a:lnB>
                  </a:tcPr>
                </a:tc>
              </a:tr>
              <a:tr h="251367">
                <a:tc>
                  <a:txBody>
                    <a:bodyPr/>
                    <a:lstStyle/>
                    <a:p>
                      <a:pPr>
                        <a:spcAft>
                          <a:spcPts val="600"/>
                        </a:spcAft>
                      </a:pPr>
                      <a:r>
                        <a:rPr lang="tr-TR" sz="1200">
                          <a:latin typeface="Times New Roman"/>
                          <a:ea typeface="Times New Roman"/>
                        </a:rPr>
                        <a:t>Fasulye</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0,7</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1,0</a:t>
                      </a:r>
                    </a:p>
                  </a:txBody>
                  <a:tcPr marL="9525" marR="9525" marT="9525" marB="9525" anchor="ctr">
                    <a:lnL>
                      <a:noFill/>
                    </a:lnL>
                    <a:lnR>
                      <a:noFill/>
                    </a:lnR>
                    <a:lnT>
                      <a:noFill/>
                    </a:lnT>
                    <a:lnB>
                      <a:noFill/>
                    </a:lnB>
                  </a:tcPr>
                </a:tc>
                <a:tc>
                  <a:txBody>
                    <a:bodyPr/>
                    <a:lstStyle/>
                    <a:p>
                      <a:pPr algn="ctr">
                        <a:spcAft>
                          <a:spcPts val="600"/>
                        </a:spcAft>
                      </a:pPr>
                      <a:r>
                        <a:rPr lang="tr-TR" sz="1200">
                          <a:latin typeface="Times New Roman"/>
                          <a:ea typeface="Times New Roman"/>
                        </a:rPr>
                        <a:t>1,5</a:t>
                      </a:r>
                    </a:p>
                  </a:txBody>
                  <a:tcPr marL="9525" marR="9525" marT="9525" marB="9525" anchor="ctr">
                    <a:lnL>
                      <a:noFill/>
                    </a:lnL>
                    <a:lnR>
                      <a:noFill/>
                    </a:lnR>
                    <a:lnT>
                      <a:noFill/>
                    </a:lnT>
                    <a:lnB>
                      <a:noFill/>
                    </a:lnB>
                  </a:tcPr>
                </a:tc>
                <a:tc>
                  <a:txBody>
                    <a:bodyPr/>
                    <a:lstStyle/>
                    <a:p>
                      <a:pPr algn="ctr">
                        <a:spcAft>
                          <a:spcPts val="600"/>
                        </a:spcAft>
                      </a:pPr>
                      <a:r>
                        <a:rPr lang="tr-TR" sz="1200" dirty="0">
                          <a:latin typeface="Times New Roman"/>
                          <a:ea typeface="Times New Roman"/>
                        </a:rPr>
                        <a:t>2,4</a:t>
                      </a:r>
                    </a:p>
                  </a:txBody>
                  <a:tcPr marL="9525" marR="9525" marT="9525" marB="9525" anchor="ctr">
                    <a:lnL>
                      <a:noFill/>
                    </a:lnL>
                    <a:lnR>
                      <a:noFill/>
                    </a:lnR>
                    <a:lnT>
                      <a:noFill/>
                    </a:lnT>
                    <a:lnB>
                      <a:noFill/>
                    </a:lnB>
                  </a:tcPr>
                </a:tc>
              </a:tr>
            </a:tbl>
          </a:graphicData>
        </a:graphic>
      </p:graphicFrame>
      <p:sp>
        <p:nvSpPr>
          <p:cNvPr id="266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Tuzlu suyla sulanan bitkilerde potansiyel verim azalması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5 Düz Bağlayıcı"/>
          <p:cNvCxnSpPr/>
          <p:nvPr/>
        </p:nvCxnSpPr>
        <p:spPr>
          <a:xfrm>
            <a:off x="827584" y="2276872"/>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899592" y="1700808"/>
            <a:ext cx="6624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755576" y="5301208"/>
            <a:ext cx="66247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www.teamleaf.org/aqua/images/urbancycle.jpg"/>
          <p:cNvPicPr>
            <a:picLocks noChangeAspect="1" noChangeArrowheads="1"/>
          </p:cNvPicPr>
          <p:nvPr/>
        </p:nvPicPr>
        <p:blipFill>
          <a:blip r:embed="rId2" cstate="print"/>
          <a:srcRect/>
          <a:stretch>
            <a:fillRect/>
          </a:stretch>
        </p:blipFill>
        <p:spPr bwMode="auto">
          <a:xfrm>
            <a:off x="1694878" y="1285860"/>
            <a:ext cx="5829450" cy="4504018"/>
          </a:xfrm>
          <a:prstGeom prst="rect">
            <a:avLst/>
          </a:prstGeom>
          <a:noFill/>
          <a:ln w="57150">
            <a:solidFill>
              <a:schemeClr val="tx2">
                <a:lumMod val="60000"/>
                <a:lumOff val="40000"/>
              </a:schemeClr>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357289" y="2928934"/>
          <a:ext cx="6138886" cy="1828800"/>
        </p:xfrm>
        <a:graphic>
          <a:graphicData uri="http://schemas.openxmlformats.org/drawingml/2006/table">
            <a:tbl>
              <a:tblPr/>
              <a:tblGrid>
                <a:gridCol w="1534388"/>
                <a:gridCol w="1534388"/>
                <a:gridCol w="1535055"/>
                <a:gridCol w="1535055"/>
              </a:tblGrid>
              <a:tr h="226885">
                <a:tc>
                  <a:txBody>
                    <a:bodyPr/>
                    <a:lstStyle/>
                    <a:p>
                      <a:pPr algn="ctr">
                        <a:spcAft>
                          <a:spcPts val="0"/>
                        </a:spcAft>
                      </a:pPr>
                      <a:r>
                        <a:rPr lang="tr-TR" sz="2000" b="1" kern="1200" dirty="0">
                          <a:solidFill>
                            <a:srgbClr val="000000"/>
                          </a:solidFill>
                          <a:latin typeface="Times New Roman"/>
                          <a:ea typeface="Times New Roman"/>
                        </a:rPr>
                        <a:t>&lt;5 </a:t>
                      </a:r>
                      <a:endParaRPr lang="tr-TR" sz="20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200">
                          <a:solidFill>
                            <a:srgbClr val="000000"/>
                          </a:solidFill>
                          <a:latin typeface="Times New Roman"/>
                          <a:ea typeface="Times New Roman"/>
                        </a:rPr>
                        <a:t>5-10 </a:t>
                      </a:r>
                      <a:endParaRPr lang="tr-TR"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200">
                          <a:solidFill>
                            <a:srgbClr val="000000"/>
                          </a:solidFill>
                          <a:latin typeface="Times New Roman"/>
                          <a:ea typeface="Times New Roman"/>
                        </a:rPr>
                        <a:t>10-20 </a:t>
                      </a:r>
                      <a:endParaRPr lang="tr-TR"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200">
                          <a:solidFill>
                            <a:srgbClr val="000000"/>
                          </a:solidFill>
                          <a:latin typeface="Times New Roman"/>
                          <a:ea typeface="Times New Roman"/>
                        </a:rPr>
                        <a:t>&gt;20 </a:t>
                      </a:r>
                      <a:endParaRPr lang="tr-TR"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885">
                <a:tc>
                  <a:txBody>
                    <a:bodyPr/>
                    <a:lstStyle/>
                    <a:p>
                      <a:pPr algn="ctr">
                        <a:spcAft>
                          <a:spcPts val="0"/>
                        </a:spcAft>
                      </a:pPr>
                      <a:r>
                        <a:rPr lang="tr-TR" sz="2000" kern="1200" dirty="0">
                          <a:solidFill>
                            <a:srgbClr val="000000"/>
                          </a:solidFill>
                          <a:latin typeface="Times New Roman"/>
                          <a:ea typeface="Times New Roman"/>
                        </a:rPr>
                        <a:t>Badem </a:t>
                      </a:r>
                      <a:endParaRPr lang="tr-TR" sz="20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2000" kern="1200">
                          <a:solidFill>
                            <a:srgbClr val="000000"/>
                          </a:solidFill>
                          <a:latin typeface="Times New Roman"/>
                          <a:ea typeface="Times New Roman"/>
                        </a:rPr>
                        <a:t>Üzüm </a:t>
                      </a:r>
                      <a:endParaRPr lang="tr-TR"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2000" kern="1200">
                          <a:solidFill>
                            <a:srgbClr val="000000"/>
                          </a:solidFill>
                          <a:latin typeface="Times New Roman"/>
                          <a:ea typeface="Times New Roman"/>
                        </a:rPr>
                        <a:t>Yonca </a:t>
                      </a:r>
                      <a:endParaRPr lang="tr-TR"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2000" kern="1200">
                          <a:solidFill>
                            <a:srgbClr val="000000"/>
                          </a:solidFill>
                          <a:latin typeface="Times New Roman"/>
                          <a:ea typeface="Times New Roman"/>
                        </a:rPr>
                        <a:t>Karnabahar </a:t>
                      </a:r>
                      <a:endParaRPr lang="tr-TR"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6885">
                <a:tc>
                  <a:txBody>
                    <a:bodyPr/>
                    <a:lstStyle/>
                    <a:p>
                      <a:pPr algn="ctr">
                        <a:spcAft>
                          <a:spcPts val="0"/>
                        </a:spcAft>
                      </a:pPr>
                      <a:r>
                        <a:rPr lang="tr-TR" sz="2000" kern="1200" dirty="0">
                          <a:solidFill>
                            <a:srgbClr val="000000"/>
                          </a:solidFill>
                          <a:latin typeface="Times New Roman"/>
                          <a:ea typeface="Times New Roman"/>
                        </a:rPr>
                        <a:t>Kayısı </a:t>
                      </a:r>
                      <a:endParaRPr lang="tr-TR" sz="2000" dirty="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dirty="0">
                          <a:solidFill>
                            <a:srgbClr val="000000"/>
                          </a:solidFill>
                          <a:latin typeface="Times New Roman"/>
                          <a:ea typeface="Times New Roman"/>
                        </a:rPr>
                        <a:t>Biber </a:t>
                      </a:r>
                      <a:endParaRPr lang="tr-TR" sz="2000" dirty="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a:solidFill>
                            <a:srgbClr val="000000"/>
                          </a:solidFill>
                          <a:latin typeface="Times New Roman"/>
                          <a:ea typeface="Times New Roman"/>
                        </a:rPr>
                        <a:t>Arpa, mısır </a:t>
                      </a:r>
                      <a:endParaRPr lang="tr-TR" sz="200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a:solidFill>
                            <a:srgbClr val="000000"/>
                          </a:solidFill>
                          <a:latin typeface="Times New Roman"/>
                          <a:ea typeface="Times New Roman"/>
                        </a:rPr>
                        <a:t>Pamuk </a:t>
                      </a:r>
                      <a:endParaRPr lang="tr-TR" sz="2000">
                        <a:latin typeface="Times New Roman"/>
                        <a:ea typeface="Times New Roman"/>
                      </a:endParaRPr>
                    </a:p>
                  </a:txBody>
                  <a:tcPr marL="68580" marR="68580" marT="0" marB="0">
                    <a:lnL>
                      <a:noFill/>
                    </a:lnL>
                    <a:lnR>
                      <a:noFill/>
                    </a:lnR>
                    <a:lnT>
                      <a:noFill/>
                    </a:lnT>
                    <a:lnB>
                      <a:noFill/>
                    </a:lnB>
                  </a:tcPr>
                </a:tc>
              </a:tr>
              <a:tr h="226885">
                <a:tc>
                  <a:txBody>
                    <a:bodyPr/>
                    <a:lstStyle/>
                    <a:p>
                      <a:pPr algn="ctr">
                        <a:spcAft>
                          <a:spcPts val="0"/>
                        </a:spcAft>
                      </a:pPr>
                      <a:r>
                        <a:rPr lang="tr-TR" sz="2000" kern="1200">
                          <a:solidFill>
                            <a:srgbClr val="000000"/>
                          </a:solidFill>
                          <a:latin typeface="Times New Roman"/>
                          <a:ea typeface="Times New Roman"/>
                        </a:rPr>
                        <a:t>Turunçgiller </a:t>
                      </a:r>
                      <a:endParaRPr lang="tr-TR" sz="200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dirty="0">
                          <a:solidFill>
                            <a:srgbClr val="000000"/>
                          </a:solidFill>
                          <a:latin typeface="Times New Roman"/>
                          <a:ea typeface="Times New Roman"/>
                        </a:rPr>
                        <a:t>Patates </a:t>
                      </a:r>
                      <a:endParaRPr lang="tr-TR" sz="2000" dirty="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a:solidFill>
                            <a:srgbClr val="000000"/>
                          </a:solidFill>
                          <a:latin typeface="Times New Roman"/>
                          <a:ea typeface="Times New Roman"/>
                        </a:rPr>
                        <a:t>Hıyar </a:t>
                      </a:r>
                      <a:endParaRPr lang="tr-TR" sz="200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a:solidFill>
                            <a:srgbClr val="000000"/>
                          </a:solidFill>
                          <a:latin typeface="Times New Roman"/>
                          <a:ea typeface="Times New Roman"/>
                        </a:rPr>
                        <a:t>Ş. Pancarı </a:t>
                      </a:r>
                      <a:endParaRPr lang="tr-TR" sz="2000">
                        <a:latin typeface="Times New Roman"/>
                        <a:ea typeface="Times New Roman"/>
                      </a:endParaRPr>
                    </a:p>
                  </a:txBody>
                  <a:tcPr marL="68580" marR="68580" marT="0" marB="0">
                    <a:lnL>
                      <a:noFill/>
                    </a:lnL>
                    <a:lnR>
                      <a:noFill/>
                    </a:lnR>
                    <a:lnT>
                      <a:noFill/>
                    </a:lnT>
                    <a:lnB>
                      <a:noFill/>
                    </a:lnB>
                  </a:tcPr>
                </a:tc>
              </a:tr>
              <a:tr h="226885">
                <a:tc>
                  <a:txBody>
                    <a:bodyPr/>
                    <a:lstStyle/>
                    <a:p>
                      <a:pPr algn="ctr">
                        <a:spcAft>
                          <a:spcPts val="0"/>
                        </a:spcAft>
                      </a:pPr>
                      <a:r>
                        <a:rPr lang="tr-TR" sz="2000" kern="1200">
                          <a:solidFill>
                            <a:srgbClr val="000000"/>
                          </a:solidFill>
                          <a:latin typeface="Times New Roman"/>
                          <a:ea typeface="Times New Roman"/>
                        </a:rPr>
                        <a:t>Erik </a:t>
                      </a:r>
                      <a:endParaRPr lang="tr-TR" sz="200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dirty="0">
                          <a:solidFill>
                            <a:srgbClr val="000000"/>
                          </a:solidFill>
                          <a:latin typeface="Times New Roman"/>
                          <a:ea typeface="Times New Roman"/>
                        </a:rPr>
                        <a:t>Domates </a:t>
                      </a:r>
                      <a:endParaRPr lang="tr-TR" sz="2000" dirty="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dirty="0">
                          <a:solidFill>
                            <a:srgbClr val="000000"/>
                          </a:solidFill>
                          <a:latin typeface="Times New Roman"/>
                          <a:ea typeface="Times New Roman"/>
                        </a:rPr>
                        <a:t>Susam </a:t>
                      </a:r>
                      <a:endParaRPr lang="tr-TR" sz="2000" dirty="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tr-TR" sz="2000" kern="1200" dirty="0">
                          <a:solidFill>
                            <a:srgbClr val="000000"/>
                          </a:solidFill>
                          <a:latin typeface="Times New Roman"/>
                          <a:ea typeface="Times New Roman"/>
                        </a:rPr>
                        <a:t>Ayçiçeği </a:t>
                      </a:r>
                      <a:endParaRPr lang="tr-TR" sz="2000" dirty="0">
                        <a:latin typeface="Times New Roman"/>
                        <a:ea typeface="Times New Roman"/>
                      </a:endParaRPr>
                    </a:p>
                  </a:txBody>
                  <a:tcPr marL="68580" marR="68580" marT="0" marB="0">
                    <a:lnL>
                      <a:noFill/>
                    </a:lnL>
                    <a:lnR>
                      <a:noFill/>
                    </a:lnR>
                    <a:lnT>
                      <a:noFill/>
                    </a:lnT>
                    <a:lnB>
                      <a:noFill/>
                    </a:lnB>
                  </a:tcPr>
                </a:tc>
              </a:tr>
              <a:tr h="272262">
                <a:tc>
                  <a:txBody>
                    <a:bodyPr/>
                    <a:lstStyle/>
                    <a:p>
                      <a:pPr>
                        <a:spcAft>
                          <a:spcPts val="0"/>
                        </a:spcAft>
                      </a:pPr>
                      <a:endParaRPr lang="tr-TR" sz="200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tr-TR" sz="200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200">
                          <a:solidFill>
                            <a:srgbClr val="000000"/>
                          </a:solidFill>
                          <a:latin typeface="Times New Roman"/>
                          <a:ea typeface="Times New Roman"/>
                        </a:rPr>
                        <a:t>Sorgum </a:t>
                      </a:r>
                      <a:endParaRPr lang="tr-TR" sz="200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tr-TR" sz="2000" dirty="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971600" y="846003"/>
            <a:ext cx="781013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Yağış, buharlaşma, havadaki bağıl nem gibi iklim etmenleriyle,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sulama yöntemi başta olmak üzere, uygulanan tarımsal yöntemler de suyun neden olduğu tuzluluk zararını etkileyebilir.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Örneğin yağmurlama sulamada tuzluluk zararı aşağıdaki gibi değişebilir:</a:t>
            </a:r>
            <a:endPar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Tuzlu yağmurlama suyunun bitkiye zararı, </a:t>
            </a:r>
            <a:r>
              <a:rPr kumimoji="0" lang="tr-T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dS</a:t>
            </a: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857364"/>
            <a:ext cx="8229600" cy="4268799"/>
          </a:xfrm>
          <a:ln w="28575">
            <a:solidFill>
              <a:schemeClr val="tx1"/>
            </a:solidFill>
          </a:ln>
        </p:spPr>
        <p:txBody>
          <a:bodyPr>
            <a:normAutofit fontScale="70000" lnSpcReduction="20000"/>
          </a:bodyPr>
          <a:lstStyle/>
          <a:p>
            <a:r>
              <a:rPr lang="tr-TR" dirty="0"/>
              <a:t>Verim, bitkinin terleme ile havaya saldığı su miktarıyla yakından ilişkilidir. </a:t>
            </a:r>
            <a:endParaRPr lang="tr-TR" dirty="0" smtClean="0"/>
          </a:p>
          <a:p>
            <a:r>
              <a:rPr lang="tr-TR" dirty="0" smtClean="0"/>
              <a:t> </a:t>
            </a:r>
            <a:r>
              <a:rPr lang="tr-TR" dirty="0"/>
              <a:t>EC değeri yüksek olan sular yeterince alınıp terlemede kullanılamayacağından, verim düşer. </a:t>
            </a:r>
            <a:endParaRPr lang="tr-TR" dirty="0" smtClean="0"/>
          </a:p>
          <a:p>
            <a:r>
              <a:rPr lang="tr-TR" dirty="0" smtClean="0"/>
              <a:t>Ayrıca </a:t>
            </a:r>
            <a:r>
              <a:rPr lang="tr-TR" dirty="0"/>
              <a:t>daha sık sulama yapılması </a:t>
            </a:r>
            <a:r>
              <a:rPr lang="tr-TR" dirty="0" smtClean="0"/>
              <a:t>halinde, </a:t>
            </a:r>
            <a:r>
              <a:rPr lang="tr-TR" dirty="0"/>
              <a:t>topraktaki tuz miktarı geometrik biçimde artmaya başlar. </a:t>
            </a:r>
            <a:endParaRPr lang="tr-TR" dirty="0" smtClean="0"/>
          </a:p>
          <a:p>
            <a:r>
              <a:rPr lang="tr-TR" dirty="0" smtClean="0"/>
              <a:t>Tuzlu </a:t>
            </a:r>
            <a:r>
              <a:rPr lang="tr-TR" dirty="0"/>
              <a:t>suların bitkiler üzerindeki etkileri, kuraklığın etkilerini andırır: solma, koyulaşma, mavimsi yeşil ve kimi zamanda kalın, mumsu yapraklar. </a:t>
            </a:r>
            <a:endParaRPr lang="tr-TR" dirty="0" smtClean="0"/>
          </a:p>
          <a:p>
            <a:r>
              <a:rPr lang="tr-TR" dirty="0" smtClean="0"/>
              <a:t>Bu </a:t>
            </a:r>
            <a:r>
              <a:rPr lang="tr-TR" dirty="0"/>
              <a:t>etkiler çoğunlukla genç yapraklarda görülmeye başlanır. Ancak tuz etkisinin hafif olduğu durumlarda, arazide tekdüzelik bozulmadığı sürece, oluşan zararın hiç gözlenemediği de olur.</a:t>
            </a:r>
          </a:p>
          <a:p>
            <a:endParaRPr lang="tr-TR" dirty="0"/>
          </a:p>
          <a:p>
            <a:endParaRPr lang="tr-TR" dirty="0"/>
          </a:p>
        </p:txBody>
      </p:sp>
      <p:pic>
        <p:nvPicPr>
          <p:cNvPr id="87042" name="Picture 2" descr="bitkilerde terleme olayı ile ilgili görsel sonucu"/>
          <p:cNvPicPr>
            <a:picLocks noChangeAspect="1" noChangeArrowheads="1"/>
          </p:cNvPicPr>
          <p:nvPr/>
        </p:nvPicPr>
        <p:blipFill>
          <a:blip r:embed="rId2" cstate="print"/>
          <a:srcRect/>
          <a:stretch>
            <a:fillRect/>
          </a:stretch>
        </p:blipFill>
        <p:spPr bwMode="auto">
          <a:xfrm>
            <a:off x="6715140" y="285728"/>
            <a:ext cx="2085482" cy="15620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126978" name="AutoShape 2" descr="bitkilerde terleme olay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6980" name="Picture 4" descr="http://www.biyolojisitesi.net/tum%20uniteler/bitki_biyolojisi/images/kurak_ve_nemli_bitkilerin_ozellikleri0.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785786" y="1785926"/>
            <a:ext cx="7219950" cy="3371851"/>
          </a:xfrm>
          <a:prstGeom prst="rect">
            <a:avLst/>
          </a:prstGeom>
          <a:solidFill>
            <a:schemeClr val="bg2"/>
          </a:solid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9026" name="Picture 2" descr="Bitkilerde Taşıma Konu Anlatımı 1"/>
          <p:cNvPicPr>
            <a:picLocks noChangeAspect="1" noChangeArrowheads="1"/>
          </p:cNvPicPr>
          <p:nvPr/>
        </p:nvPicPr>
        <p:blipFill>
          <a:blip r:embed="rId2" cstate="print"/>
          <a:srcRect/>
          <a:stretch>
            <a:fillRect/>
          </a:stretch>
        </p:blipFill>
        <p:spPr bwMode="auto">
          <a:xfrm>
            <a:off x="1259632" y="676832"/>
            <a:ext cx="6888982" cy="516673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www.kurandayaratilis.com/bitkilerinyaratilisi_clip_image004_0002.jpg"/>
          <p:cNvPicPr>
            <a:picLocks noChangeAspect="1" noChangeArrowheads="1"/>
          </p:cNvPicPr>
          <p:nvPr/>
        </p:nvPicPr>
        <p:blipFill>
          <a:blip r:embed="rId2" cstate="print"/>
          <a:srcRect/>
          <a:stretch>
            <a:fillRect/>
          </a:stretch>
        </p:blipFill>
        <p:spPr bwMode="auto">
          <a:xfrm>
            <a:off x="2555776" y="1628800"/>
            <a:ext cx="3565142" cy="337346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b="1" dirty="0" err="1" smtClean="0"/>
              <a:t>Ksilem</a:t>
            </a:r>
            <a:r>
              <a:rPr lang="tr-TR" dirty="0" smtClean="0"/>
              <a:t>; topraktan alınan su ve mineral gibi inorganik bileşiklerin fotosentezde kullanılmak üzere yapraklara kadar taşınmasından sorumludur. Taşıma tek yönlü ve hızlıdır. Gövdede merkeze yakın bulunur. Trake, </a:t>
            </a:r>
            <a:r>
              <a:rPr lang="tr-TR" dirty="0" err="1" smtClean="0"/>
              <a:t>trakeid</a:t>
            </a:r>
            <a:r>
              <a:rPr lang="tr-TR" dirty="0" smtClean="0"/>
              <a:t>, </a:t>
            </a:r>
            <a:r>
              <a:rPr lang="tr-TR" dirty="0" err="1" smtClean="0"/>
              <a:t>sklerankima</a:t>
            </a:r>
            <a:r>
              <a:rPr lang="tr-TR" dirty="0" smtClean="0"/>
              <a:t>(destek hücreleri) ve </a:t>
            </a:r>
            <a:r>
              <a:rPr lang="tr-TR" dirty="0" err="1" smtClean="0"/>
              <a:t>parenkima</a:t>
            </a:r>
            <a:r>
              <a:rPr lang="tr-TR" dirty="0" smtClean="0"/>
              <a:t> hücrelerinden oluşur. </a:t>
            </a:r>
            <a:r>
              <a:rPr lang="tr-TR" dirty="0" err="1" smtClean="0"/>
              <a:t>Parenkima</a:t>
            </a:r>
            <a:r>
              <a:rPr lang="tr-TR" dirty="0" smtClean="0"/>
              <a:t> haricindekiler ölüdür. Dikey yönde çeperler kaybolmuş yan çeperler ise kalınlaşıp boru şeklini almıştır. Taşıma sadece difüzyonla sağlanır. Fotosentez için gerekli olan CO</a:t>
            </a:r>
            <a:r>
              <a:rPr lang="tr-TR" baseline="-25000" dirty="0" smtClean="0"/>
              <a:t>2</a:t>
            </a:r>
            <a:r>
              <a:rPr lang="tr-TR" dirty="0" smtClean="0"/>
              <a:t> ise yapraktaki </a:t>
            </a:r>
            <a:r>
              <a:rPr lang="tr-TR" dirty="0" err="1" smtClean="0"/>
              <a:t>stomalardan</a:t>
            </a:r>
            <a:r>
              <a:rPr lang="tr-TR" dirty="0" smtClean="0"/>
              <a:t> içeri alınır. </a:t>
            </a:r>
            <a:r>
              <a:rPr lang="tr-TR" b="1" dirty="0" smtClean="0"/>
              <a:t/>
            </a:r>
            <a:br>
              <a:rPr lang="tr-TR" b="1" dirty="0" smtClean="0"/>
            </a:br>
            <a:r>
              <a:rPr lang="tr-TR" b="1" dirty="0" smtClean="0"/>
              <a:t/>
            </a:r>
            <a:br>
              <a:rPr lang="tr-TR" b="1" dirty="0" smtClean="0"/>
            </a:br>
            <a:r>
              <a:rPr lang="tr-TR" b="1" dirty="0" err="1" smtClean="0"/>
              <a:t>Floem</a:t>
            </a:r>
            <a:r>
              <a:rPr lang="tr-TR" dirty="0" smtClean="0"/>
              <a:t>; çift yönlü olarak fotosentez ürünü olan organik bileşikleri taşır. Taşıma </a:t>
            </a:r>
            <a:r>
              <a:rPr lang="tr-TR" dirty="0" err="1" smtClean="0"/>
              <a:t>ksileme</a:t>
            </a:r>
            <a:r>
              <a:rPr lang="tr-TR" dirty="0" smtClean="0"/>
              <a:t> göre daha yavaştır. </a:t>
            </a:r>
            <a:r>
              <a:rPr lang="tr-TR" dirty="0" err="1" smtClean="0"/>
              <a:t>Floem</a:t>
            </a:r>
            <a:r>
              <a:rPr lang="tr-TR" dirty="0" smtClean="0"/>
              <a:t>; bol sitoplazmalı arkadaş hücreleri, kalburlu hücreler(çekirdeksiz), </a:t>
            </a:r>
            <a:r>
              <a:rPr lang="tr-TR" dirty="0" err="1" smtClean="0"/>
              <a:t>sklerankima</a:t>
            </a:r>
            <a:r>
              <a:rPr lang="tr-TR" dirty="0" smtClean="0"/>
              <a:t> ve </a:t>
            </a:r>
            <a:r>
              <a:rPr lang="tr-TR" dirty="0" err="1" smtClean="0"/>
              <a:t>parenkima</a:t>
            </a:r>
            <a:r>
              <a:rPr lang="tr-TR" dirty="0" smtClean="0"/>
              <a:t> hücrelerinden oluşur. Asıl taşımanın yapıldığı kalburlu hücreler arasındaki dikey çeperler tam erimeyip yer yer delikli yapı gösterir. Hücreleri canlıdır. Gövdede kabuğa yakın bulunur. </a:t>
            </a:r>
          </a:p>
          <a:p>
            <a:r>
              <a:rPr lang="tr-TR" dirty="0" smtClean="0"/>
              <a:t>Taşıma difüzyon ve aktif taşıma şekilleriyle gerçekleştirilir. </a:t>
            </a:r>
            <a:br>
              <a:rPr lang="tr-TR" dirty="0" smtClean="0"/>
            </a:b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1">
                <a:lumMod val="50000"/>
              </a:schemeClr>
            </a:solidFill>
          </a:ln>
        </p:spPr>
        <p:txBody>
          <a:bodyPr>
            <a:normAutofit fontScale="92500" lnSpcReduction="20000"/>
          </a:bodyPr>
          <a:lstStyle/>
          <a:p>
            <a:pPr>
              <a:buNone/>
            </a:pPr>
            <a:r>
              <a:rPr lang="tr-TR" dirty="0" smtClean="0"/>
              <a:t>Tuzluluğun olumsuz etkilerinin arttığı durumlar şunlardır:</a:t>
            </a:r>
          </a:p>
          <a:p>
            <a:pPr lvl="0"/>
            <a:r>
              <a:rPr lang="tr-TR" dirty="0" smtClean="0"/>
              <a:t>Taban suyunun yüzeye yakın olması</a:t>
            </a:r>
          </a:p>
          <a:p>
            <a:pPr lvl="0"/>
            <a:r>
              <a:rPr lang="tr-TR" dirty="0" smtClean="0"/>
              <a:t>Yüzeyden buharlaşma ile aşırı su kaybı</a:t>
            </a:r>
          </a:p>
          <a:p>
            <a:pPr lvl="0"/>
            <a:r>
              <a:rPr lang="tr-TR" dirty="0" smtClean="0"/>
              <a:t>Ekim öncesi yağışların yetersizliği, doğal yıkamanın gerçekleşmemesi</a:t>
            </a:r>
          </a:p>
          <a:p>
            <a:pPr lvl="0"/>
            <a:r>
              <a:rPr lang="tr-TR" dirty="0" smtClean="0"/>
              <a:t>Aşırı gübreleme, toprak düzenleyicilerin yeterince yıkanmaması vb</a:t>
            </a:r>
          </a:p>
          <a:p>
            <a:pPr lvl="0"/>
            <a:r>
              <a:rPr lang="tr-TR" dirty="0" smtClean="0"/>
              <a:t>Kök bölgesinde yeterince su bulunmaması</a:t>
            </a:r>
          </a:p>
          <a:p>
            <a:pPr lvl="0"/>
            <a:r>
              <a:rPr lang="tr-TR" dirty="0" smtClean="0"/>
              <a:t>Salma sulama vb gibi yanlış sulama teknikleri</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accent2">
                <a:lumMod val="75000"/>
              </a:schemeClr>
            </a:solidFill>
          </a:ln>
        </p:spPr>
        <p:txBody>
          <a:bodyPr>
            <a:normAutofit fontScale="85000" lnSpcReduction="10000"/>
          </a:bodyPr>
          <a:lstStyle/>
          <a:p>
            <a:r>
              <a:rPr lang="tr-TR" dirty="0"/>
              <a:t>Sulama suyu tuzluluğunun zararını belirli bir düzeyin altında tutmak konusunda bir miktar fazla suyu “yıkama suyu” olarak uygulayıp, tuzların kök bölgesinden yıkanarak uzaklaşması, etkili bir yol olabilir. </a:t>
            </a:r>
            <a:endParaRPr lang="tr-TR" dirty="0" smtClean="0"/>
          </a:p>
          <a:p>
            <a:r>
              <a:rPr lang="tr-TR" dirty="0" smtClean="0"/>
              <a:t>Ancak </a:t>
            </a:r>
            <a:r>
              <a:rPr lang="tr-TR" dirty="0"/>
              <a:t>bu uygulama, su kayıplarını artırdığı için fazla önerilmemektedir. </a:t>
            </a:r>
            <a:endParaRPr lang="tr-TR" dirty="0" smtClean="0"/>
          </a:p>
          <a:p>
            <a:r>
              <a:rPr lang="tr-TR" dirty="0" smtClean="0"/>
              <a:t>Sık </a:t>
            </a:r>
            <a:r>
              <a:rPr lang="tr-TR" dirty="0"/>
              <a:t>sulamalar ile, topraktaki tuz </a:t>
            </a:r>
            <a:r>
              <a:rPr lang="tr-TR" dirty="0" err="1"/>
              <a:t>derişimlerini</a:t>
            </a:r>
            <a:r>
              <a:rPr lang="tr-TR" dirty="0"/>
              <a:t> belirli düzeylerde tutmak da, diğer bir etkili yöntemdir. Ancak bu yöntemin başarısında, kış yağışlarının topraktaki aşırı tuzları yıkayıp, ertesi yıla hazır girmesini sağlaması önemli rol oynar. </a:t>
            </a:r>
            <a:endParaRPr lang="tr-TR"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bg2">
                <a:lumMod val="50000"/>
              </a:schemeClr>
            </a:solidFill>
          </a:ln>
        </p:spPr>
        <p:txBody>
          <a:bodyPr>
            <a:normAutofit fontScale="77500" lnSpcReduction="20000"/>
          </a:bodyPr>
          <a:lstStyle/>
          <a:p>
            <a:r>
              <a:rPr lang="tr-TR" dirty="0" smtClean="0"/>
              <a:t>Taban suyunun tuzlu ve 2 m den </a:t>
            </a:r>
            <a:r>
              <a:rPr lang="tr-TR" dirty="0" err="1" smtClean="0"/>
              <a:t>yüzlek</a:t>
            </a:r>
            <a:r>
              <a:rPr lang="tr-TR" dirty="0" smtClean="0"/>
              <a:t> olduğu yerlerde iyi kalitede bir sulama suyu bile yanlış uygulandığında risk doğurur. </a:t>
            </a:r>
          </a:p>
          <a:p>
            <a:r>
              <a:rPr lang="tr-TR" dirty="0" smtClean="0"/>
              <a:t>gereğinden fazla verilen su, taban suyunda yükselme ve su koridorunda sürekliliğe yol açarak, tuzların üst katmanlarda birikmesine neden olur. Sulanan arazilerde taban suyu düzeyinin yükselmesinin önlenmesi, tuz yönetimi açısından önemli bir önlemdir.</a:t>
            </a:r>
          </a:p>
          <a:p>
            <a:r>
              <a:rPr lang="tr-TR" dirty="0" smtClean="0"/>
              <a:t>Suyun toprağa giriş hızı, toprağın bünyesi, organik madde kapsamı, yapısı, sıkışma derecesi gibi özelliklerinin yanı sıra, sulama suyunun kalitesinden de etkilenir. Tuzlu sular genellikle suyun toprağa girişini kolaylaştırır.</a:t>
            </a:r>
          </a:p>
          <a:p>
            <a:endParaRPr lang="tr-TR" dirty="0" smtClean="0"/>
          </a:p>
          <a:p>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Tuzluluk Zararını Azaltmanın Yolları</a:t>
            </a:r>
            <a:r>
              <a:rPr lang="tr-TR" sz="3200" dirty="0" smtClean="0"/>
              <a:t/>
            </a:r>
            <a:br>
              <a:rPr lang="tr-TR" sz="3200" dirty="0" smtClean="0"/>
            </a:br>
            <a:endParaRPr lang="tr-TR" sz="3200" dirty="0"/>
          </a:p>
        </p:txBody>
      </p:sp>
      <p:sp>
        <p:nvSpPr>
          <p:cNvPr id="3" name="2 İçerik Yer Tutucusu"/>
          <p:cNvSpPr>
            <a:spLocks noGrp="1"/>
          </p:cNvSpPr>
          <p:nvPr>
            <p:ph idx="1"/>
          </p:nvPr>
        </p:nvSpPr>
        <p:spPr>
          <a:ln w="57150">
            <a:solidFill>
              <a:schemeClr val="tx2">
                <a:lumMod val="60000"/>
                <a:lumOff val="40000"/>
              </a:schemeClr>
            </a:solidFill>
          </a:ln>
        </p:spPr>
        <p:txBody>
          <a:bodyPr>
            <a:normAutofit fontScale="85000" lnSpcReduction="20000"/>
          </a:bodyPr>
          <a:lstStyle/>
          <a:p>
            <a:pPr lvl="0"/>
            <a:r>
              <a:rPr lang="tr-TR" dirty="0" smtClean="0"/>
              <a:t>Su</a:t>
            </a:r>
            <a:r>
              <a:rPr lang="tr-TR" dirty="0"/>
              <a:t>, çıkış noktasından tarla başına dek olabildiğince kapalı sistemlerle taşınmalıdır.</a:t>
            </a:r>
          </a:p>
          <a:p>
            <a:pPr lvl="0"/>
            <a:r>
              <a:rPr lang="tr-TR" dirty="0"/>
              <a:t>Eksik sulama yapılmamalıdır. Böylece, toprak çözeltisinin olabildiğince seyreltik tutulması, yani </a:t>
            </a:r>
            <a:r>
              <a:rPr lang="tr-TR" dirty="0" err="1"/>
              <a:t>ozmotik</a:t>
            </a:r>
            <a:r>
              <a:rPr lang="tr-TR" dirty="0"/>
              <a:t> basıncın fazla yükselmemesi sağlanır.</a:t>
            </a:r>
          </a:p>
          <a:p>
            <a:pPr lvl="0"/>
            <a:r>
              <a:rPr lang="tr-TR" dirty="0"/>
              <a:t>Toprak gerektiğinde yıkanmalıdır. Arada bir sulama için gerektiğinden fazla su uygulanarak, toprakta biriken tuzların yıkanması sağlanabilir. </a:t>
            </a:r>
          </a:p>
          <a:p>
            <a:pPr lvl="0"/>
            <a:r>
              <a:rPr lang="tr-TR" dirty="0"/>
              <a:t>Yavaş yavaş çözünen gübreler kullanılmalıdır. Bu önlem de, gübrelerin toprakta tuz etkisini yapmasını sınırlandırma amacına yöneliktir.</a:t>
            </a:r>
          </a:p>
          <a:p>
            <a:pPr lvl="0"/>
            <a:r>
              <a:rPr lang="tr-TR" dirty="0"/>
              <a:t>Olanak varsa su, nitelikli bir başka suyla karıştırılmalıdır.</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www.caryinstitute.org/sites/default/files/public/images/lesson-plan/water_budget.jpg"/>
          <p:cNvPicPr>
            <a:picLocks noGrp="1" noChangeAspect="1" noChangeArrowheads="1"/>
          </p:cNvPicPr>
          <p:nvPr>
            <p:ph idx="1"/>
          </p:nvPr>
        </p:nvPicPr>
        <p:blipFill>
          <a:blip r:embed="rId2" cstate="print"/>
          <a:srcRect/>
          <a:stretch>
            <a:fillRect/>
          </a:stretch>
        </p:blipFill>
        <p:spPr bwMode="auto">
          <a:xfrm>
            <a:off x="1857356" y="1419229"/>
            <a:ext cx="4612886" cy="415291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SULAMA SUYU - TOPRAK TUZLULUĞU İLİŞKİSİ</a:t>
            </a:r>
            <a:br>
              <a:rPr lang="tr-TR" sz="2400" dirty="0" smtClean="0"/>
            </a:br>
            <a:endParaRPr lang="tr-TR" sz="2400" dirty="0"/>
          </a:p>
        </p:txBody>
      </p:sp>
      <p:sp>
        <p:nvSpPr>
          <p:cNvPr id="3" name="2 İçerik Yer Tutucusu"/>
          <p:cNvSpPr>
            <a:spLocks noGrp="1"/>
          </p:cNvSpPr>
          <p:nvPr>
            <p:ph idx="1"/>
          </p:nvPr>
        </p:nvSpPr>
        <p:spPr>
          <a:ln w="57150">
            <a:solidFill>
              <a:schemeClr val="accent3">
                <a:lumMod val="75000"/>
              </a:schemeClr>
            </a:solidFill>
          </a:ln>
        </p:spPr>
        <p:txBody>
          <a:bodyPr>
            <a:normAutofit fontScale="92500" lnSpcReduction="10000"/>
          </a:bodyPr>
          <a:lstStyle/>
          <a:p>
            <a:r>
              <a:rPr lang="tr-TR" dirty="0" smtClean="0"/>
              <a:t>Toprak </a:t>
            </a:r>
            <a:r>
              <a:rPr lang="tr-TR" dirty="0"/>
              <a:t>tuzluluğuna katkı yapan tuzların, suda çözünmüş durumda ve onunla birlikte hareket ediyor olması gerekir.</a:t>
            </a:r>
          </a:p>
          <a:p>
            <a:r>
              <a:rPr lang="tr-TR" dirty="0"/>
              <a:t>Kimi toprakların iklim, jeoloji, yüzey şekilleri gibi nedenlerle tuzlu olmasına karşın, yanlış sulama ve aşırı gübrelemeler de, tuz zararını artırabilir. Örneğin Konya-Çumra Ovasında XX. yüzyıl başlarında yapılan bir projede akaçlama öngörülmemişti. Sulamalar başladığında başlangıçta verim çok yükselmişti. </a:t>
            </a: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accent1">
                <a:lumMod val="50000"/>
              </a:schemeClr>
            </a:solidFill>
          </a:ln>
        </p:spPr>
        <p:txBody>
          <a:bodyPr>
            <a:normAutofit fontScale="92500"/>
          </a:bodyPr>
          <a:lstStyle/>
          <a:p>
            <a:r>
              <a:rPr lang="tr-TR" dirty="0" smtClean="0"/>
              <a:t>Ancak, artan miktarda su aşağılarda tuzlu jeolojik yapılarla buluştukça, o tuzları çözmeye başladı.</a:t>
            </a:r>
          </a:p>
          <a:p>
            <a:r>
              <a:rPr lang="tr-TR" dirty="0" smtClean="0"/>
              <a:t> Sulama arası dönemlerde suyla birlikte yükselen tuzlar, suyun buharlaşması sonucu, kök bölgesinde yoğunlaştı. </a:t>
            </a:r>
          </a:p>
          <a:p>
            <a:r>
              <a:rPr lang="tr-TR" dirty="0" smtClean="0"/>
              <a:t>Daha önceleri yağmur sularının tuzunu yıkadığı 15–20 cm toprak derinliğinde yaşayabilen bitkiler, bu yeni duruma ayak uyduramadı.</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accent2">
                <a:lumMod val="75000"/>
              </a:schemeClr>
            </a:solidFill>
          </a:ln>
        </p:spPr>
        <p:txBody>
          <a:bodyPr>
            <a:normAutofit fontScale="92500" lnSpcReduction="10000"/>
          </a:bodyPr>
          <a:lstStyle/>
          <a:p>
            <a:r>
              <a:rPr lang="tr-TR" dirty="0"/>
              <a:t>Örneğin 15 </a:t>
            </a:r>
            <a:r>
              <a:rPr lang="tr-TR" dirty="0" err="1"/>
              <a:t>meg</a:t>
            </a:r>
            <a:r>
              <a:rPr lang="tr-TR" dirty="0"/>
              <a:t>/L tuz içeren bir suyla yılda 500 mm sulama yapıldığında, bir dekar toprağa 300 kg kadar tuz eklenmiş olmaktadır. </a:t>
            </a:r>
            <a:endParaRPr lang="tr-TR" dirty="0" smtClean="0"/>
          </a:p>
          <a:p>
            <a:r>
              <a:rPr lang="tr-TR" dirty="0" smtClean="0"/>
              <a:t>Bu </a:t>
            </a:r>
            <a:r>
              <a:rPr lang="tr-TR" dirty="0"/>
              <a:t>nedenle, geleneksel sulama sistemlerinde akaçlama sistemi kurulması modern sulamanın önkoşulu olarak görülüyordu. </a:t>
            </a:r>
            <a:endParaRPr lang="tr-TR" dirty="0" smtClean="0"/>
          </a:p>
          <a:p>
            <a:r>
              <a:rPr lang="tr-TR" dirty="0" smtClean="0"/>
              <a:t>Suyun </a:t>
            </a:r>
            <a:r>
              <a:rPr lang="tr-TR" dirty="0"/>
              <a:t>sınıfı tuzluluk açısından T</a:t>
            </a:r>
            <a:r>
              <a:rPr lang="tr-TR" baseline="-25000" dirty="0"/>
              <a:t>3</a:t>
            </a:r>
            <a:r>
              <a:rPr lang="tr-TR" dirty="0"/>
              <a:t> (C</a:t>
            </a:r>
            <a:r>
              <a:rPr lang="tr-TR" baseline="-25000" dirty="0"/>
              <a:t>3</a:t>
            </a:r>
            <a:r>
              <a:rPr lang="tr-TR" dirty="0"/>
              <a:t>) olduğunda, ayrıca bir de yıkama suyu eklenmesi gerekliydi. Aşağıda buna ilişkin yıkama suyu gereklerini gösterir bir çizelge yer almaktadır.  </a:t>
            </a:r>
          </a:p>
          <a:p>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42910" y="1428739"/>
          <a:ext cx="6977090" cy="3573680"/>
        </p:xfrm>
        <a:graphic>
          <a:graphicData uri="http://schemas.openxmlformats.org/drawingml/2006/table">
            <a:tbl>
              <a:tblPr/>
              <a:tblGrid>
                <a:gridCol w="1395418"/>
                <a:gridCol w="1395418"/>
                <a:gridCol w="1395418"/>
                <a:gridCol w="1395418"/>
                <a:gridCol w="1395418"/>
              </a:tblGrid>
              <a:tr h="588621">
                <a:tc rowSpan="2">
                  <a:txBody>
                    <a:bodyPr/>
                    <a:lstStyle/>
                    <a:p>
                      <a:pPr indent="130810" algn="ctr">
                        <a:spcAft>
                          <a:spcPts val="600"/>
                        </a:spcAft>
                      </a:pPr>
                      <a:r>
                        <a:rPr lang="tr-TR" sz="1600" dirty="0">
                          <a:latin typeface="Times New Roman"/>
                          <a:ea typeface="Times New Roman"/>
                        </a:rPr>
                        <a:t> </a:t>
                      </a:r>
                      <a:r>
                        <a:rPr lang="tr-TR" sz="1600" spc="-10" dirty="0">
                          <a:solidFill>
                            <a:srgbClr val="000000"/>
                          </a:solidFill>
                          <a:latin typeface="Times New Roman"/>
                          <a:ea typeface="Times New Roman"/>
                        </a:rPr>
                        <a:t>Sulama suyunun elektriksel iletkenliği</a:t>
                      </a:r>
                      <a:r>
                        <a:rPr lang="tr-TR" sz="1600" spc="-5" dirty="0">
                          <a:solidFill>
                            <a:srgbClr val="000000"/>
                          </a:solidFill>
                          <a:latin typeface="Times New Roman"/>
                          <a:ea typeface="Times New Roman"/>
                        </a:rPr>
                        <a:t> (</a:t>
                      </a:r>
                      <a:r>
                        <a:rPr lang="tr-TR" sz="1600" spc="-5" dirty="0" err="1">
                          <a:solidFill>
                            <a:srgbClr val="000000"/>
                          </a:solidFill>
                          <a:latin typeface="Times New Roman"/>
                          <a:ea typeface="Times New Roman"/>
                        </a:rPr>
                        <a:t>mmhos</a:t>
                      </a:r>
                      <a:r>
                        <a:rPr lang="tr-TR" sz="1600" spc="-5" dirty="0">
                          <a:solidFill>
                            <a:srgbClr val="000000"/>
                          </a:solidFill>
                          <a:latin typeface="Times New Roman"/>
                          <a:ea typeface="Times New Roman"/>
                        </a:rPr>
                        <a:t>/cm)</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spcAft>
                          <a:spcPts val="600"/>
                        </a:spcAft>
                      </a:pPr>
                      <a:r>
                        <a:rPr lang="tr-TR" sz="1600" spc="30">
                          <a:solidFill>
                            <a:srgbClr val="000000"/>
                          </a:solidFill>
                          <a:latin typeface="Times New Roman"/>
                          <a:ea typeface="Times New Roman"/>
                        </a:rPr>
                        <a:t>Kök bölgesinin altında akaçlama suyunda gerekli en yüksek değerleri sağlamak için istenen yıkama yüzdesi</a:t>
                      </a:r>
                      <a:endParaRPr lang="tr-TR" sz="1600">
                        <a:latin typeface="Times New Roman"/>
                        <a:ea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588621">
                <a:tc vMerge="1">
                  <a:txBody>
                    <a:bodyPr/>
                    <a:lstStyle/>
                    <a:p>
                      <a:endParaRPr lang="tr-TR"/>
                    </a:p>
                  </a:txBody>
                  <a:tcPr/>
                </a:tc>
                <a:tc>
                  <a:txBody>
                    <a:bodyPr/>
                    <a:lstStyle/>
                    <a:p>
                      <a:pPr algn="ctr">
                        <a:spcAft>
                          <a:spcPts val="600"/>
                        </a:spcAft>
                      </a:pPr>
                      <a:r>
                        <a:rPr lang="tr-TR" sz="1600" spc="10">
                          <a:solidFill>
                            <a:srgbClr val="000000"/>
                          </a:solidFill>
                          <a:latin typeface="Times New Roman"/>
                          <a:ea typeface="Times New Roman"/>
                        </a:rPr>
                        <a:t>4 mmhos/cm</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spc="15">
                          <a:solidFill>
                            <a:srgbClr val="000000"/>
                          </a:solidFill>
                          <a:latin typeface="Times New Roman"/>
                          <a:ea typeface="Times New Roman"/>
                        </a:rPr>
                        <a:t>8 mmhos/cm</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spc="10">
                          <a:solidFill>
                            <a:srgbClr val="000000"/>
                          </a:solidFill>
                          <a:latin typeface="Times New Roman"/>
                          <a:ea typeface="Times New Roman"/>
                        </a:rPr>
                        <a:t>12 mmhos/cm</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spc="-15">
                          <a:solidFill>
                            <a:srgbClr val="000000"/>
                          </a:solidFill>
                          <a:latin typeface="Times New Roman"/>
                          <a:ea typeface="Times New Roman"/>
                        </a:rPr>
                        <a:t>1 6 mmhos/cm</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310">
                <a:tc>
                  <a:txBody>
                    <a:bodyPr/>
                    <a:lstStyle/>
                    <a:p>
                      <a:pPr algn="ctr">
                        <a:spcAft>
                          <a:spcPts val="600"/>
                        </a:spcAft>
                      </a:pPr>
                      <a:r>
                        <a:rPr lang="tr-TR" sz="1600" spc="-90">
                          <a:solidFill>
                            <a:srgbClr val="000000"/>
                          </a:solidFill>
                          <a:latin typeface="Times New Roman"/>
                          <a:ea typeface="Times New Roman"/>
                        </a:rPr>
                        <a:t>0,75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600"/>
                        </a:spcAft>
                      </a:pPr>
                      <a:r>
                        <a:rPr lang="tr-TR" sz="1600" spc="-40" dirty="0">
                          <a:solidFill>
                            <a:srgbClr val="000000"/>
                          </a:solidFill>
                          <a:latin typeface="Times New Roman"/>
                          <a:ea typeface="Times New Roman"/>
                        </a:rPr>
                        <a:t>13,3</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9,4</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6,3</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4,7</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94310">
                <a:tc>
                  <a:txBody>
                    <a:bodyPr/>
                    <a:lstStyle/>
                    <a:p>
                      <a:pPr algn="ctr">
                        <a:spcAft>
                          <a:spcPts val="600"/>
                        </a:spcAft>
                      </a:pPr>
                      <a:r>
                        <a:rPr lang="tr-TR" sz="1600" spc="-95">
                          <a:solidFill>
                            <a:srgbClr val="000000"/>
                          </a:solidFill>
                          <a:latin typeface="Times New Roman"/>
                          <a:ea typeface="Times New Roman"/>
                        </a:rPr>
                        <a:t>1,00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dirty="0">
                          <a:solidFill>
                            <a:srgbClr val="000000"/>
                          </a:solidFill>
                          <a:latin typeface="Times New Roman"/>
                          <a:ea typeface="Times New Roman"/>
                        </a:rPr>
                        <a:t>25,0</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5">
                          <a:solidFill>
                            <a:srgbClr val="000000"/>
                          </a:solidFill>
                          <a:latin typeface="Times New Roman"/>
                          <a:ea typeface="Times New Roman"/>
                        </a:rPr>
                        <a:t>12,5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8,3</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6,3</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4310">
                <a:tc>
                  <a:txBody>
                    <a:bodyPr/>
                    <a:lstStyle/>
                    <a:p>
                      <a:pPr algn="ctr">
                        <a:spcAft>
                          <a:spcPts val="600"/>
                        </a:spcAft>
                      </a:pPr>
                      <a:r>
                        <a:rPr lang="tr-TR" sz="1600" spc="-55">
                          <a:solidFill>
                            <a:srgbClr val="000000"/>
                          </a:solidFill>
                          <a:latin typeface="Times New Roman"/>
                          <a:ea typeface="Times New Roman"/>
                        </a:rPr>
                        <a:t>1,25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dirty="0">
                          <a:solidFill>
                            <a:srgbClr val="000000"/>
                          </a:solidFill>
                          <a:latin typeface="Times New Roman"/>
                          <a:ea typeface="Times New Roman"/>
                        </a:rPr>
                        <a:t>31,3</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dirty="0">
                          <a:solidFill>
                            <a:srgbClr val="000000"/>
                          </a:solidFill>
                          <a:latin typeface="Times New Roman"/>
                          <a:ea typeface="Times New Roman"/>
                        </a:rPr>
                        <a:t>15,6</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a:solidFill>
                            <a:srgbClr val="000000"/>
                          </a:solidFill>
                          <a:latin typeface="Times New Roman"/>
                          <a:ea typeface="Times New Roman"/>
                        </a:rPr>
                        <a:t>10,4</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7,8</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4310">
                <a:tc>
                  <a:txBody>
                    <a:bodyPr/>
                    <a:lstStyle/>
                    <a:p>
                      <a:pPr algn="ctr">
                        <a:spcAft>
                          <a:spcPts val="600"/>
                        </a:spcAft>
                      </a:pPr>
                      <a:r>
                        <a:rPr lang="tr-TR" sz="1600" spc="-45">
                          <a:solidFill>
                            <a:srgbClr val="000000"/>
                          </a:solidFill>
                          <a:latin typeface="Times New Roman"/>
                          <a:ea typeface="Times New Roman"/>
                        </a:rPr>
                        <a:t>1,50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5">
                          <a:solidFill>
                            <a:srgbClr val="000000"/>
                          </a:solidFill>
                          <a:latin typeface="Times New Roman"/>
                          <a:ea typeface="Times New Roman"/>
                        </a:rPr>
                        <a:t>37,5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dirty="0">
                          <a:solidFill>
                            <a:srgbClr val="000000"/>
                          </a:solidFill>
                          <a:latin typeface="Times New Roman"/>
                          <a:ea typeface="Times New Roman"/>
                        </a:rPr>
                        <a:t>18,7</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5">
                          <a:solidFill>
                            <a:srgbClr val="000000"/>
                          </a:solidFill>
                          <a:latin typeface="Times New Roman"/>
                          <a:ea typeface="Times New Roman"/>
                        </a:rPr>
                        <a:t>12,5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a:solidFill>
                            <a:srgbClr val="000000"/>
                          </a:solidFill>
                          <a:latin typeface="Times New Roman"/>
                          <a:ea typeface="Times New Roman"/>
                        </a:rPr>
                        <a:t>   9,4</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4310">
                <a:tc>
                  <a:txBody>
                    <a:bodyPr/>
                    <a:lstStyle/>
                    <a:p>
                      <a:pPr algn="ctr">
                        <a:spcAft>
                          <a:spcPts val="600"/>
                        </a:spcAft>
                      </a:pPr>
                      <a:r>
                        <a:rPr lang="tr-TR" sz="1600" spc="-35">
                          <a:solidFill>
                            <a:srgbClr val="000000"/>
                          </a:solidFill>
                          <a:latin typeface="Times New Roman"/>
                          <a:ea typeface="Times New Roman"/>
                        </a:rPr>
                        <a:t>2,00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a:solidFill>
                            <a:srgbClr val="000000"/>
                          </a:solidFill>
                          <a:latin typeface="Times New Roman"/>
                          <a:ea typeface="Times New Roman"/>
                        </a:rPr>
                        <a:t>50,0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dirty="0">
                          <a:solidFill>
                            <a:srgbClr val="000000"/>
                          </a:solidFill>
                          <a:latin typeface="Times New Roman"/>
                          <a:ea typeface="Times New Roman"/>
                        </a:rPr>
                        <a:t>25,0</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a:solidFill>
                            <a:srgbClr val="000000"/>
                          </a:solidFill>
                          <a:latin typeface="Times New Roman"/>
                          <a:ea typeface="Times New Roman"/>
                        </a:rPr>
                        <a:t>16,7</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5">
                          <a:solidFill>
                            <a:srgbClr val="000000"/>
                          </a:solidFill>
                          <a:latin typeface="Times New Roman"/>
                          <a:ea typeface="Times New Roman"/>
                        </a:rPr>
                        <a:t>12,5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4310">
                <a:tc>
                  <a:txBody>
                    <a:bodyPr/>
                    <a:lstStyle/>
                    <a:p>
                      <a:pPr algn="ctr">
                        <a:spcAft>
                          <a:spcPts val="600"/>
                        </a:spcAft>
                      </a:pPr>
                      <a:r>
                        <a:rPr lang="tr-TR" sz="1600" spc="-35" dirty="0">
                          <a:solidFill>
                            <a:srgbClr val="000000"/>
                          </a:solidFill>
                          <a:latin typeface="Times New Roman"/>
                          <a:ea typeface="Times New Roman"/>
                        </a:rPr>
                        <a:t>2,50</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a:solidFill>
                            <a:srgbClr val="000000"/>
                          </a:solidFill>
                          <a:latin typeface="Times New Roman"/>
                          <a:ea typeface="Times New Roman"/>
                        </a:rPr>
                        <a:t>62,5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dirty="0">
                          <a:solidFill>
                            <a:srgbClr val="000000"/>
                          </a:solidFill>
                          <a:latin typeface="Times New Roman"/>
                          <a:ea typeface="Times New Roman"/>
                        </a:rPr>
                        <a:t>31,3</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dirty="0">
                          <a:solidFill>
                            <a:srgbClr val="000000"/>
                          </a:solidFill>
                          <a:latin typeface="Times New Roman"/>
                          <a:ea typeface="Times New Roman"/>
                        </a:rPr>
                        <a:t>20,8</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a:solidFill>
                            <a:srgbClr val="000000"/>
                          </a:solidFill>
                          <a:latin typeface="Times New Roman"/>
                          <a:ea typeface="Times New Roman"/>
                        </a:rPr>
                        <a:t>15,6</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4310">
                <a:tc>
                  <a:txBody>
                    <a:bodyPr/>
                    <a:lstStyle/>
                    <a:p>
                      <a:pPr algn="ctr">
                        <a:spcAft>
                          <a:spcPts val="600"/>
                        </a:spcAft>
                      </a:pPr>
                      <a:r>
                        <a:rPr lang="tr-TR" sz="1600" spc="-35">
                          <a:solidFill>
                            <a:srgbClr val="000000"/>
                          </a:solidFill>
                          <a:latin typeface="Times New Roman"/>
                          <a:ea typeface="Times New Roman"/>
                        </a:rPr>
                        <a:t>3,00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a:solidFill>
                            <a:srgbClr val="000000"/>
                          </a:solidFill>
                          <a:latin typeface="Times New Roman"/>
                          <a:ea typeface="Times New Roman"/>
                        </a:rPr>
                        <a:t>75,0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5">
                          <a:solidFill>
                            <a:srgbClr val="000000"/>
                          </a:solidFill>
                          <a:latin typeface="Times New Roman"/>
                          <a:ea typeface="Times New Roman"/>
                        </a:rPr>
                        <a:t>37,5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30" dirty="0">
                          <a:solidFill>
                            <a:srgbClr val="000000"/>
                          </a:solidFill>
                          <a:latin typeface="Times New Roman"/>
                          <a:ea typeface="Times New Roman"/>
                        </a:rPr>
                        <a:t>25,0</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600" spc="-40" dirty="0">
                          <a:solidFill>
                            <a:srgbClr val="000000"/>
                          </a:solidFill>
                          <a:latin typeface="Times New Roman"/>
                          <a:ea typeface="Times New Roman"/>
                        </a:rPr>
                        <a:t>18,7</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4310">
                <a:tc>
                  <a:txBody>
                    <a:bodyPr/>
                    <a:lstStyle/>
                    <a:p>
                      <a:pPr algn="ctr">
                        <a:spcAft>
                          <a:spcPts val="600"/>
                        </a:spcAft>
                      </a:pPr>
                      <a:r>
                        <a:rPr lang="tr-TR" sz="1600" spc="-35">
                          <a:solidFill>
                            <a:srgbClr val="000000"/>
                          </a:solidFill>
                          <a:latin typeface="Times New Roman"/>
                          <a:ea typeface="Times New Roman"/>
                        </a:rPr>
                        <a:t>5,00</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a:solidFill>
                            <a:srgbClr val="000000"/>
                          </a:solidFill>
                          <a:latin typeface="Times New Roman"/>
                          <a:ea typeface="Times New Roman"/>
                        </a:rPr>
                        <a:t>—</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spc="-40">
                          <a:solidFill>
                            <a:srgbClr val="000000"/>
                          </a:solidFill>
                          <a:latin typeface="Times New Roman"/>
                          <a:ea typeface="Times New Roman"/>
                        </a:rPr>
                        <a:t>62,5</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spc="-30">
                          <a:solidFill>
                            <a:srgbClr val="000000"/>
                          </a:solidFill>
                          <a:latin typeface="Times New Roman"/>
                          <a:ea typeface="Times New Roman"/>
                        </a:rPr>
                        <a:t>41,7</a:t>
                      </a:r>
                      <a:endParaRPr lang="tr-TR" sz="160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600" spc="-35" dirty="0">
                          <a:solidFill>
                            <a:srgbClr val="000000"/>
                          </a:solidFill>
                          <a:latin typeface="Times New Roman"/>
                          <a:ea typeface="Times New Roman"/>
                        </a:rPr>
                        <a:t>31,2</a:t>
                      </a:r>
                      <a:endParaRPr lang="tr-TR" sz="1600"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9457" name="Rectangle 1"/>
          <p:cNvSpPr>
            <a:spLocks noChangeArrowheads="1"/>
          </p:cNvSpPr>
          <p:nvPr/>
        </p:nvSpPr>
        <p:spPr bwMode="auto">
          <a:xfrm>
            <a:off x="251520" y="357166"/>
            <a:ext cx="88924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0175"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Sulama ve Akaçlama (Drenaj) Suyunun Elektriksel İletkenliğine Bağlı Yıkama Suyu Gereksinimi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Metin kutusu"/>
          <p:cNvSpPr txBox="1"/>
          <p:nvPr/>
        </p:nvSpPr>
        <p:spPr>
          <a:xfrm>
            <a:off x="1000100" y="5143512"/>
            <a:ext cx="5867312" cy="646331"/>
          </a:xfrm>
          <a:prstGeom prst="rect">
            <a:avLst/>
          </a:prstGeom>
          <a:noFill/>
        </p:spPr>
        <p:txBody>
          <a:bodyPr wrap="none" rtlCol="0">
            <a:spAutoFit/>
          </a:bodyPr>
          <a:lstStyle/>
          <a:p>
            <a:pPr lvl="0"/>
            <a:r>
              <a:rPr lang="tr-TR" sz="1200" dirty="0" smtClean="0">
                <a:solidFill>
                  <a:srgbClr val="000000"/>
                </a:solidFill>
                <a:latin typeface="Arial" pitchFamily="34" charset="0"/>
                <a:ea typeface="Times New Roman" pitchFamily="18" charset="0"/>
                <a:cs typeface="Arial" pitchFamily="34" charset="0"/>
              </a:rPr>
              <a:t>* kök bölgesi boyunca uygulanacak sulama suyu miktarı, yüzde ile gösterilmektedir</a:t>
            </a:r>
            <a:r>
              <a:rPr lang="tr-TR" dirty="0" smtClean="0">
                <a:solidFill>
                  <a:srgbClr val="000000"/>
                </a:solidFill>
                <a:latin typeface="Arial" pitchFamily="34" charset="0"/>
                <a:ea typeface="Times New Roman" pitchFamily="18" charset="0"/>
                <a:cs typeface="Arial" pitchFamily="34" charset="0"/>
              </a:rPr>
              <a:t>.</a:t>
            </a:r>
            <a:endParaRPr lang="tr-TR"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76200">
            <a:solidFill>
              <a:schemeClr val="tx1"/>
            </a:solidFill>
          </a:ln>
        </p:spPr>
        <p:txBody>
          <a:bodyPr>
            <a:normAutofit fontScale="92500" lnSpcReduction="20000"/>
          </a:bodyPr>
          <a:lstStyle/>
          <a:p>
            <a:r>
              <a:rPr lang="tr-TR" dirty="0"/>
              <a:t>Toprakların tuz kapsamı durağan bir değer olmayıp, </a:t>
            </a:r>
            <a:endParaRPr lang="tr-TR" dirty="0" smtClean="0"/>
          </a:p>
          <a:p>
            <a:r>
              <a:rPr lang="tr-TR" dirty="0" smtClean="0"/>
              <a:t>sulama </a:t>
            </a:r>
            <a:r>
              <a:rPr lang="tr-TR" dirty="0"/>
              <a:t>suyu ve </a:t>
            </a:r>
            <a:endParaRPr lang="tr-TR" dirty="0" smtClean="0"/>
          </a:p>
          <a:p>
            <a:r>
              <a:rPr lang="tr-TR" dirty="0" smtClean="0"/>
              <a:t>gübrelerle </a:t>
            </a:r>
            <a:r>
              <a:rPr lang="tr-TR" dirty="0"/>
              <a:t>artmakta, </a:t>
            </a:r>
            <a:endParaRPr lang="tr-TR" dirty="0" smtClean="0"/>
          </a:p>
          <a:p>
            <a:r>
              <a:rPr lang="tr-TR" dirty="0" smtClean="0"/>
              <a:t>bitkiler </a:t>
            </a:r>
            <a:r>
              <a:rPr lang="tr-TR" dirty="0"/>
              <a:t>tarafından alınma veya yağış ve yıkama sularıyla yoluyla uzaklaşma nedeniyle de azalmaktadır</a:t>
            </a:r>
            <a:r>
              <a:rPr lang="tr-TR" dirty="0" smtClean="0"/>
              <a:t>.</a:t>
            </a:r>
          </a:p>
          <a:p>
            <a:r>
              <a:rPr lang="tr-TR" dirty="0" smtClean="0"/>
              <a:t> </a:t>
            </a:r>
            <a:r>
              <a:rPr lang="tr-TR" dirty="0"/>
              <a:t>Öte yandan suyla birlikte aşağı yukarı hareket eden tuzlar, profilde farklı </a:t>
            </a:r>
            <a:r>
              <a:rPr lang="tr-TR" dirty="0" err="1"/>
              <a:t>derişimlerde</a:t>
            </a:r>
            <a:r>
              <a:rPr lang="tr-TR" dirty="0"/>
              <a:t> katlar oluşturur ve bu değişiklik süreğendir. </a:t>
            </a:r>
          </a:p>
          <a:p>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1">
                <a:lumMod val="40000"/>
                <a:lumOff val="60000"/>
              </a:schemeClr>
            </a:solidFill>
          </a:ln>
        </p:spPr>
        <p:txBody>
          <a:bodyPr>
            <a:normAutofit lnSpcReduction="10000"/>
          </a:bodyPr>
          <a:lstStyle/>
          <a:p>
            <a:r>
              <a:rPr lang="tr-TR" dirty="0" smtClean="0"/>
              <a:t>Örneğin buharlaşmanın fazla olduğu yaz aylarında yüzey tuzluluğu egemen iken, yağışlardan sonra bu tuzlar derinlere iner. Ayrıca buharlaşma sonucu toprak çözeltisinin yoğunlaştığı unutulmamalıdır. </a:t>
            </a:r>
          </a:p>
          <a:p>
            <a:r>
              <a:rPr lang="tr-TR" dirty="0" smtClean="0"/>
              <a:t>Bu durum, düşük nitelikli sular sulamada kullanıldığında, azar azar ama sık sulamaya, ara sıra yıkama suyunun eşlik etmesi gerektiğini gösterir.</a:t>
            </a: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2">
                <a:lumMod val="75000"/>
              </a:schemeClr>
            </a:solidFill>
          </a:ln>
        </p:spPr>
        <p:txBody>
          <a:bodyPr/>
          <a:lstStyle/>
          <a:p>
            <a:r>
              <a:rPr lang="tr-TR" dirty="0" smtClean="0"/>
              <a:t>Sulama suyu ve toprak tuzluluğunun zararı kesin çizgilerle ortaya çıkmadığı için,</a:t>
            </a:r>
          </a:p>
          <a:p>
            <a:r>
              <a:rPr lang="tr-TR" dirty="0" smtClean="0"/>
              <a:t> çoğu zaman sulama suyundaki tuz kapsamı, verimi </a:t>
            </a:r>
          </a:p>
          <a:p>
            <a:r>
              <a:rPr lang="tr-TR" dirty="0" smtClean="0"/>
              <a:t>% 10</a:t>
            </a:r>
          </a:p>
          <a:p>
            <a:r>
              <a:rPr lang="tr-TR" dirty="0" smtClean="0"/>
              <a:t>%25</a:t>
            </a:r>
          </a:p>
          <a:p>
            <a:r>
              <a:rPr lang="tr-TR" dirty="0" smtClean="0"/>
              <a:t>%50 azaltan veya büyümeyi durduran eşik değerlerle gösterilir.</a:t>
            </a:r>
          </a:p>
          <a:p>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Sodyum zararı</a:t>
            </a:r>
            <a:br>
              <a:rPr lang="tr-TR" dirty="0" smtClean="0"/>
            </a:br>
            <a:endParaRPr lang="tr-TR" dirty="0"/>
          </a:p>
        </p:txBody>
      </p:sp>
      <p:sp>
        <p:nvSpPr>
          <p:cNvPr id="3" name="2 İçerik Yer Tutucusu"/>
          <p:cNvSpPr>
            <a:spLocks noGrp="1"/>
          </p:cNvSpPr>
          <p:nvPr>
            <p:ph idx="1"/>
          </p:nvPr>
        </p:nvSpPr>
        <p:spPr>
          <a:ln w="38100">
            <a:solidFill>
              <a:srgbClr val="00B0F0"/>
            </a:solidFill>
          </a:ln>
        </p:spPr>
        <p:txBody>
          <a:bodyPr>
            <a:normAutofit fontScale="85000" lnSpcReduction="20000"/>
          </a:bodyPr>
          <a:lstStyle/>
          <a:p>
            <a:r>
              <a:rPr lang="tr-TR" dirty="0" smtClean="0"/>
              <a:t>Sudaki </a:t>
            </a:r>
            <a:r>
              <a:rPr lang="tr-TR" dirty="0"/>
              <a:t>tuzların toplam miktarından ayrı olarak, her bir iyonun ayrı ayrı miktarları da önemlidir</a:t>
            </a:r>
            <a:r>
              <a:rPr lang="tr-TR" dirty="0" smtClean="0"/>
              <a:t>.</a:t>
            </a:r>
          </a:p>
          <a:p>
            <a:r>
              <a:rPr lang="tr-TR" dirty="0" smtClean="0"/>
              <a:t> </a:t>
            </a:r>
            <a:r>
              <a:rPr lang="tr-TR" dirty="0"/>
              <a:t>Bu iyonlar arasında </a:t>
            </a:r>
            <a:r>
              <a:rPr lang="tr-TR" dirty="0" err="1" smtClean="0"/>
              <a:t>Na’un</a:t>
            </a:r>
            <a:r>
              <a:rPr lang="tr-TR" dirty="0" smtClean="0"/>
              <a:t> </a:t>
            </a:r>
            <a:r>
              <a:rPr lang="tr-TR" dirty="0"/>
              <a:t>fazlalığı, en sık rastlanan ve giderilmesi zor olan sorundur. </a:t>
            </a:r>
            <a:endParaRPr lang="tr-TR" dirty="0" smtClean="0"/>
          </a:p>
          <a:p>
            <a:r>
              <a:rPr lang="tr-TR" dirty="0" smtClean="0"/>
              <a:t>Yüksek </a:t>
            </a:r>
            <a:r>
              <a:rPr lang="tr-TR" dirty="0"/>
              <a:t>oranlarda </a:t>
            </a:r>
            <a:r>
              <a:rPr lang="tr-TR" dirty="0" err="1" smtClean="0"/>
              <a:t>Na</a:t>
            </a:r>
            <a:r>
              <a:rPr lang="tr-TR" dirty="0" smtClean="0"/>
              <a:t> </a:t>
            </a:r>
            <a:r>
              <a:rPr lang="tr-TR" dirty="0"/>
              <a:t>içeren sular, topraklarda olumsuz özelliklerin artmasına neden olacakları için “sodyumlu su” adıyla ayrı bir sınıfa alınır. </a:t>
            </a:r>
            <a:endParaRPr lang="tr-TR" dirty="0" smtClean="0"/>
          </a:p>
          <a:p>
            <a:r>
              <a:rPr lang="tr-TR" dirty="0" smtClean="0"/>
              <a:t>Sodyumun</a:t>
            </a:r>
            <a:r>
              <a:rPr lang="tr-TR" dirty="0"/>
              <a:t>, toprağın fiziksel özellikleri üzerine yaptığı olumsuz etkiler, onun diğer iyonlardan ayrı olarak değerlendirilmesini gerektirir</a:t>
            </a:r>
            <a:r>
              <a:rPr lang="tr-TR" dirty="0" smtClean="0"/>
              <a:t>.</a:t>
            </a:r>
          </a:p>
          <a:p>
            <a:r>
              <a:rPr lang="tr-TR" dirty="0" smtClean="0"/>
              <a:t> </a:t>
            </a:r>
            <a:r>
              <a:rPr lang="tr-TR" dirty="0"/>
              <a:t>Bu tehlike genellikle sodyum </a:t>
            </a:r>
            <a:r>
              <a:rPr lang="tr-TR" dirty="0" err="1"/>
              <a:t>adsorpsiyon</a:t>
            </a:r>
            <a:r>
              <a:rPr lang="tr-TR" dirty="0"/>
              <a:t> oranı (SAR) ile gösterilir.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928670"/>
            <a:ext cx="8229600" cy="4525963"/>
          </a:xfrm>
          <a:ln w="38100">
            <a:solidFill>
              <a:schemeClr val="tx1"/>
            </a:solidFill>
          </a:ln>
        </p:spPr>
        <p:txBody>
          <a:bodyPr/>
          <a:lstStyle/>
          <a:p>
            <a:r>
              <a:rPr lang="tr-TR" dirty="0" err="1" smtClean="0"/>
              <a:t>Ca</a:t>
            </a:r>
            <a:r>
              <a:rPr lang="tr-TR" dirty="0" smtClean="0"/>
              <a:t> toprak taneciklerini kümeleştirirken, </a:t>
            </a:r>
            <a:r>
              <a:rPr lang="tr-TR" dirty="0" err="1" smtClean="0"/>
              <a:t>Na</a:t>
            </a:r>
            <a:r>
              <a:rPr lang="tr-TR" dirty="0" smtClean="0"/>
              <a:t> </a:t>
            </a:r>
            <a:r>
              <a:rPr lang="tr-TR" dirty="0" err="1" smtClean="0"/>
              <a:t>disperse</a:t>
            </a:r>
            <a:r>
              <a:rPr lang="tr-TR" dirty="0" smtClean="0"/>
              <a:t> olmalarına (birbirlerinden ayrılmalarına) neden olur. </a:t>
            </a:r>
          </a:p>
          <a:p>
            <a:r>
              <a:rPr lang="tr-TR" dirty="0" smtClean="0"/>
              <a:t>Taneleri teksel hareket eden toprak da, suyun toprağa girişi ve sızmasının zorlaşması gibi sorunların yanı sıra, kabuk bağlama eğilimi kazanır.</a:t>
            </a:r>
            <a:endParaRPr lang="tr-TR" b="1" dirty="0" smtClean="0"/>
          </a:p>
          <a:p>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1">
                <a:lumMod val="75000"/>
              </a:schemeClr>
            </a:solidFill>
          </a:ln>
        </p:spPr>
        <p:txBody>
          <a:bodyPr>
            <a:normAutofit fontScale="70000" lnSpcReduction="20000"/>
          </a:bodyPr>
          <a:lstStyle/>
          <a:p>
            <a:r>
              <a:rPr lang="tr-TR" dirty="0" err="1" smtClean="0"/>
              <a:t>Na</a:t>
            </a:r>
            <a:r>
              <a:rPr lang="tr-TR" dirty="0" smtClean="0"/>
              <a:t> </a:t>
            </a:r>
            <a:r>
              <a:rPr lang="tr-TR" dirty="0"/>
              <a:t>fazlalığı ve </a:t>
            </a:r>
            <a:r>
              <a:rPr lang="tr-TR" dirty="0" err="1" smtClean="0"/>
              <a:t>Ca</a:t>
            </a:r>
            <a:r>
              <a:rPr lang="tr-TR" dirty="0" smtClean="0"/>
              <a:t> </a:t>
            </a:r>
            <a:r>
              <a:rPr lang="tr-TR" dirty="0"/>
              <a:t>eksikliğinin neden olduğu sorunların başında, suyun toprağa giriş hızının düşmesi gelir</a:t>
            </a:r>
            <a:r>
              <a:rPr lang="tr-TR" dirty="0" smtClean="0"/>
              <a:t>.</a:t>
            </a:r>
          </a:p>
          <a:p>
            <a:r>
              <a:rPr lang="tr-TR" dirty="0" smtClean="0"/>
              <a:t> </a:t>
            </a:r>
            <a:r>
              <a:rPr lang="tr-TR" dirty="0"/>
              <a:t>Sulama suyundaki </a:t>
            </a:r>
            <a:r>
              <a:rPr lang="tr-TR" dirty="0" err="1" smtClean="0"/>
              <a:t>Na’un</a:t>
            </a:r>
            <a:r>
              <a:rPr lang="tr-TR" dirty="0" smtClean="0"/>
              <a:t> </a:t>
            </a:r>
            <a:r>
              <a:rPr lang="tr-TR" dirty="0"/>
              <a:t>toprağı etkilemesi konusunda ayrıca bünye, organik madde, ürün türü, iklim, sulama sistemi ve yönetim biçimi rol oynar. </a:t>
            </a:r>
            <a:endParaRPr lang="tr-TR" dirty="0" smtClean="0"/>
          </a:p>
          <a:p>
            <a:r>
              <a:rPr lang="tr-TR" dirty="0" smtClean="0"/>
              <a:t>Aynı </a:t>
            </a:r>
            <a:r>
              <a:rPr lang="tr-TR" dirty="0"/>
              <a:t>SAR düzeyinde düşük tuz içeriği, EC değeri yüksek olan toprağa göre daha fazla tekselleştirici etkide bulunur. Özellikle yağmurlama sulamada, sodyum kimi bitkilere zehir etkisi yapabilir. </a:t>
            </a:r>
          </a:p>
          <a:p>
            <a:r>
              <a:rPr lang="tr-TR" dirty="0"/>
              <a:t>Sodyum zararı genellikle SAR (sodyum </a:t>
            </a:r>
            <a:r>
              <a:rPr lang="tr-TR" dirty="0" err="1"/>
              <a:t>adsorpsiyon</a:t>
            </a:r>
            <a:r>
              <a:rPr lang="tr-TR" dirty="0"/>
              <a:t> oranı) değeri ile belirtilir. Bu değer:</a:t>
            </a:r>
          </a:p>
          <a:p>
            <a:r>
              <a:rPr lang="tr-TR" dirty="0" err="1"/>
              <a:t>Na</a:t>
            </a:r>
            <a:r>
              <a:rPr lang="tr-TR" baseline="30000" dirty="0"/>
              <a:t>+ </a:t>
            </a:r>
            <a:r>
              <a:rPr lang="tr-TR" dirty="0"/>
              <a:t>=  23,00 mg/</a:t>
            </a:r>
            <a:r>
              <a:rPr lang="tr-TR" dirty="0" err="1"/>
              <a:t>meq</a:t>
            </a:r>
            <a:r>
              <a:rPr lang="tr-TR" dirty="0"/>
              <a:t> </a:t>
            </a:r>
          </a:p>
          <a:p>
            <a:r>
              <a:rPr lang="tr-TR" dirty="0" err="1"/>
              <a:t>Ca</a:t>
            </a:r>
            <a:r>
              <a:rPr lang="tr-TR" baseline="30000" dirty="0"/>
              <a:t>++</a:t>
            </a:r>
            <a:r>
              <a:rPr lang="tr-TR" dirty="0"/>
              <a:t>=  20,05 mg/</a:t>
            </a:r>
            <a:r>
              <a:rPr lang="tr-TR" dirty="0" err="1"/>
              <a:t>meq</a:t>
            </a:r>
            <a:r>
              <a:rPr lang="tr-TR" dirty="0"/>
              <a:t> </a:t>
            </a:r>
          </a:p>
          <a:p>
            <a:r>
              <a:rPr lang="tr-TR" dirty="0"/>
              <a:t>Mg</a:t>
            </a:r>
            <a:r>
              <a:rPr lang="tr-TR" baseline="30000" dirty="0"/>
              <a:t>++</a:t>
            </a:r>
            <a:r>
              <a:rPr lang="tr-TR" dirty="0"/>
              <a:t>= 12,15 mg/</a:t>
            </a:r>
            <a:r>
              <a:rPr lang="tr-TR" dirty="0" err="1"/>
              <a:t>meq</a:t>
            </a:r>
            <a:endParaRPr lang="tr-TR" dirty="0"/>
          </a:p>
          <a:p>
            <a:endParaRPr lang="tr-TR" dirty="0"/>
          </a:p>
        </p:txBody>
      </p:sp>
      <p:pic>
        <p:nvPicPr>
          <p:cNvPr id="16385" name="Picture 1" descr="SAR"/>
          <p:cNvPicPr>
            <a:picLocks noChangeAspect="1" noChangeArrowheads="1"/>
          </p:cNvPicPr>
          <p:nvPr/>
        </p:nvPicPr>
        <p:blipFill>
          <a:blip r:embed="rId2" cstate="print"/>
          <a:srcRect/>
          <a:stretch>
            <a:fillRect/>
          </a:stretch>
        </p:blipFill>
        <p:spPr bwMode="auto">
          <a:xfrm>
            <a:off x="4786314" y="4643446"/>
            <a:ext cx="3397178" cy="1447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Heavy Clay"/>
          <p:cNvPicPr>
            <a:picLocks noChangeAspect="1" noChangeArrowheads="1"/>
          </p:cNvPicPr>
          <p:nvPr/>
        </p:nvPicPr>
        <p:blipFill>
          <a:blip r:embed="rId2" cstate="print"/>
          <a:srcRect/>
          <a:stretch>
            <a:fillRect/>
          </a:stretch>
        </p:blipFill>
        <p:spPr bwMode="auto">
          <a:xfrm>
            <a:off x="1071538" y="1285860"/>
            <a:ext cx="6226691" cy="2152658"/>
          </a:xfrm>
          <a:prstGeom prst="rect">
            <a:avLst/>
          </a:prstGeom>
          <a:noFill/>
        </p:spPr>
      </p:pic>
      <p:pic>
        <p:nvPicPr>
          <p:cNvPr id="1028" name="Picture 4" descr="Pulled by Gravity"/>
          <p:cNvPicPr>
            <a:picLocks noChangeAspect="1" noChangeArrowheads="1"/>
          </p:cNvPicPr>
          <p:nvPr/>
        </p:nvPicPr>
        <p:blipFill>
          <a:blip r:embed="rId3" cstate="print"/>
          <a:srcRect/>
          <a:stretch>
            <a:fillRect/>
          </a:stretch>
        </p:blipFill>
        <p:spPr bwMode="auto">
          <a:xfrm>
            <a:off x="785786" y="4286256"/>
            <a:ext cx="2212260" cy="2057403"/>
          </a:xfrm>
          <a:prstGeom prst="rect">
            <a:avLst/>
          </a:prstGeom>
          <a:noFill/>
        </p:spPr>
      </p:pic>
      <p:sp>
        <p:nvSpPr>
          <p:cNvPr id="6" name="5 Dikdörtgen"/>
          <p:cNvSpPr/>
          <p:nvPr/>
        </p:nvSpPr>
        <p:spPr>
          <a:xfrm>
            <a:off x="3286116" y="4143380"/>
            <a:ext cx="5500726" cy="2160591"/>
          </a:xfrm>
          <a:prstGeom prst="rect">
            <a:avLst/>
          </a:prstGeom>
        </p:spPr>
        <p:txBody>
          <a:bodyPr wrap="square">
            <a:spAutoFit/>
          </a:bodyPr>
          <a:lstStyle/>
          <a:p>
            <a:pPr marL="342900" lvl="0" indent="-342900">
              <a:spcBef>
                <a:spcPct val="20000"/>
              </a:spcBef>
              <a:buFont typeface="Arial" pitchFamily="34" charset="0"/>
              <a:buChar char="•"/>
            </a:pPr>
            <a:r>
              <a:rPr lang="tr-TR" sz="3200" dirty="0" smtClean="0">
                <a:solidFill>
                  <a:prstClr val="black"/>
                </a:solidFill>
              </a:rPr>
              <a:t>1-</a:t>
            </a:r>
            <a:r>
              <a:rPr lang="en-US" sz="3200" dirty="0" smtClean="0">
                <a:solidFill>
                  <a:prstClr val="black"/>
                </a:solidFill>
              </a:rPr>
              <a:t>Downward pulled by gravity; </a:t>
            </a:r>
            <a:endParaRPr lang="tr-TR" sz="3200" dirty="0" smtClean="0">
              <a:solidFill>
                <a:prstClr val="black"/>
              </a:solidFill>
            </a:endParaRPr>
          </a:p>
          <a:p>
            <a:pPr marL="342900" lvl="0" indent="-342900">
              <a:spcBef>
                <a:spcPct val="20000"/>
              </a:spcBef>
              <a:buFont typeface="Arial" pitchFamily="34" charset="0"/>
              <a:buChar char="•"/>
            </a:pPr>
            <a:r>
              <a:rPr lang="en-US" sz="3200" dirty="0" smtClean="0">
                <a:solidFill>
                  <a:prstClr val="black"/>
                </a:solidFill>
              </a:rPr>
              <a:t>2) Outward and upward, pulled by a capillary action.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28575">
            <a:solidFill>
              <a:schemeClr val="tx1"/>
            </a:solidFill>
          </a:ln>
        </p:spPr>
        <p:txBody>
          <a:bodyPr/>
          <a:lstStyle/>
          <a:p>
            <a:r>
              <a:rPr lang="tr-TR" dirty="0"/>
              <a:t> denklemiyle gösterilir. Burada kalsiyum ve magnezyum iyonları, sodyum zararını perdeleyici etkileri dolayısıyla önemlidir. Bikarbonat zararının önemli olduğu sularda düzeltilmiş SAR değeri (</a:t>
            </a:r>
            <a:r>
              <a:rPr lang="tr-TR" dirty="0" err="1"/>
              <a:t>SAR</a:t>
            </a:r>
            <a:r>
              <a:rPr lang="tr-TR" baseline="-25000" dirty="0" err="1"/>
              <a:t>adj</a:t>
            </a:r>
            <a:r>
              <a:rPr lang="tr-TR" dirty="0"/>
              <a:t>) de kullanılabilir. </a:t>
            </a:r>
          </a:p>
          <a:p>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83567" y="1772818"/>
          <a:ext cx="6836738" cy="2639003"/>
        </p:xfrm>
        <a:graphic>
          <a:graphicData uri="http://schemas.openxmlformats.org/drawingml/2006/table">
            <a:tbl>
              <a:tblPr/>
              <a:tblGrid>
                <a:gridCol w="1645500"/>
                <a:gridCol w="1043254"/>
                <a:gridCol w="4147984"/>
              </a:tblGrid>
              <a:tr h="879667">
                <a:tc>
                  <a:txBody>
                    <a:bodyPr/>
                    <a:lstStyle/>
                    <a:p>
                      <a:pPr>
                        <a:spcAft>
                          <a:spcPts val="600"/>
                        </a:spcAft>
                      </a:pPr>
                      <a:r>
                        <a:rPr lang="tr-TR" sz="1200" dirty="0">
                          <a:solidFill>
                            <a:srgbClr val="000000"/>
                          </a:solidFill>
                          <a:latin typeface="Times New Roman"/>
                          <a:ea typeface="Times New Roman"/>
                        </a:rPr>
                        <a:t>Sodyum </a:t>
                      </a:r>
                      <a:r>
                        <a:rPr lang="tr-TR" sz="1200" dirty="0" err="1">
                          <a:solidFill>
                            <a:srgbClr val="000000"/>
                          </a:solidFill>
                          <a:latin typeface="Times New Roman"/>
                          <a:ea typeface="Times New Roman"/>
                        </a:rPr>
                        <a:t>Adsorpsiyon</a:t>
                      </a:r>
                      <a:r>
                        <a:rPr lang="tr-TR" sz="1200" dirty="0">
                          <a:solidFill>
                            <a:srgbClr val="000000"/>
                          </a:solidFill>
                          <a:latin typeface="Times New Roman"/>
                          <a:ea typeface="Times New Roman"/>
                        </a:rPr>
                        <a:t> Oranı</a:t>
                      </a:r>
                      <a:endParaRPr lang="tr-TR"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Sınıfı</a:t>
                      </a:r>
                      <a:endParaRPr lang="tr-T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Genel Özelliği</a:t>
                      </a:r>
                      <a:endParaRPr lang="tr-T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34">
                <a:tc>
                  <a:txBody>
                    <a:bodyPr/>
                    <a:lstStyle/>
                    <a:p>
                      <a:pPr>
                        <a:spcAft>
                          <a:spcPts val="600"/>
                        </a:spcAft>
                      </a:pPr>
                      <a:r>
                        <a:rPr lang="tr-TR" sz="1200">
                          <a:solidFill>
                            <a:srgbClr val="000000"/>
                          </a:solidFill>
                          <a:latin typeface="Times New Roman"/>
                          <a:ea typeface="Times New Roman"/>
                        </a:rPr>
                        <a:t>1-10</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Düşük</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Avokado gibi sodyuma duyarlı bitkiler için dikkat gerek</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34">
                <a:tc>
                  <a:txBody>
                    <a:bodyPr/>
                    <a:lstStyle/>
                    <a:p>
                      <a:pPr>
                        <a:spcAft>
                          <a:spcPts val="600"/>
                        </a:spcAft>
                      </a:pPr>
                      <a:r>
                        <a:rPr lang="tr-TR" sz="1200">
                          <a:solidFill>
                            <a:srgbClr val="000000"/>
                          </a:solidFill>
                          <a:latin typeface="Times New Roman"/>
                          <a:ea typeface="Times New Roman"/>
                        </a:rPr>
                        <a:t>10-18</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Orta</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Jips gibi bir iyileştirici ve yıkama gerekli</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34">
                <a:tc>
                  <a:txBody>
                    <a:bodyPr/>
                    <a:lstStyle/>
                    <a:p>
                      <a:pPr>
                        <a:spcAft>
                          <a:spcPts val="600"/>
                        </a:spcAft>
                      </a:pPr>
                      <a:r>
                        <a:rPr lang="tr-TR" sz="1200" dirty="0">
                          <a:solidFill>
                            <a:srgbClr val="000000"/>
                          </a:solidFill>
                          <a:latin typeface="Times New Roman"/>
                          <a:ea typeface="Times New Roman"/>
                        </a:rPr>
                        <a:t>18-26</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Yüksek</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Genellikle sürekli kullanıma uygun değil</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34">
                <a:tc>
                  <a:txBody>
                    <a:bodyPr/>
                    <a:lstStyle/>
                    <a:p>
                      <a:pPr>
                        <a:spcAft>
                          <a:spcPts val="600"/>
                        </a:spcAft>
                      </a:pPr>
                      <a:r>
                        <a:rPr lang="tr-TR" sz="1200">
                          <a:solidFill>
                            <a:srgbClr val="000000"/>
                          </a:solidFill>
                          <a:latin typeface="Times New Roman"/>
                          <a:ea typeface="Times New Roman"/>
                        </a:rPr>
                        <a:t>&gt; 26</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a:solidFill>
                            <a:srgbClr val="000000"/>
                          </a:solidFill>
                          <a:latin typeface="Times New Roman"/>
                          <a:ea typeface="Times New Roman"/>
                        </a:rPr>
                        <a:t>Çok yüksek</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tr-TR" sz="1200" dirty="0">
                          <a:solidFill>
                            <a:srgbClr val="000000"/>
                          </a:solidFill>
                          <a:latin typeface="Times New Roman"/>
                          <a:ea typeface="Times New Roman"/>
                        </a:rPr>
                        <a:t>Genelde kullanıma elverişsiz</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642910" y="1357298"/>
            <a:ext cx="7143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SAR Değerlerine Bağlı Sodyum Zararı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57150">
            <a:solidFill>
              <a:schemeClr val="tx1"/>
            </a:solidFill>
          </a:ln>
        </p:spPr>
        <p:txBody>
          <a:bodyPr>
            <a:normAutofit fontScale="70000" lnSpcReduction="20000"/>
          </a:bodyPr>
          <a:lstStyle/>
          <a:p>
            <a:r>
              <a:rPr lang="tr-TR" dirty="0"/>
              <a:t>Yüksek </a:t>
            </a:r>
            <a:r>
              <a:rPr lang="tr-TR" dirty="0" err="1" smtClean="0"/>
              <a:t>Na</a:t>
            </a:r>
            <a:r>
              <a:rPr lang="tr-TR" dirty="0" smtClean="0"/>
              <a:t> </a:t>
            </a:r>
            <a:r>
              <a:rPr lang="tr-TR" dirty="0"/>
              <a:t>içeren suların sürekli kullanımı, toprak </a:t>
            </a:r>
            <a:r>
              <a:rPr lang="tr-TR" dirty="0" err="1"/>
              <a:t>kolloidlerinin</a:t>
            </a:r>
            <a:r>
              <a:rPr lang="tr-TR" dirty="0"/>
              <a:t> yüzeyinde tutulan </a:t>
            </a:r>
            <a:r>
              <a:rPr lang="tr-TR" dirty="0" err="1" smtClean="0"/>
              <a:t>Na</a:t>
            </a:r>
            <a:r>
              <a:rPr lang="tr-TR" dirty="0" smtClean="0"/>
              <a:t> </a:t>
            </a:r>
            <a:r>
              <a:rPr lang="tr-TR" dirty="0"/>
              <a:t>oranını zaman içinde artırarak, toprağın fiziksel özelliklerini bozar. </a:t>
            </a:r>
            <a:endParaRPr lang="tr-TR" dirty="0" smtClean="0"/>
          </a:p>
          <a:p>
            <a:r>
              <a:rPr lang="tr-TR" dirty="0" smtClean="0"/>
              <a:t>Yapısı </a:t>
            </a:r>
            <a:r>
              <a:rPr lang="tr-TR" dirty="0"/>
              <a:t>bozulan ve teksel yapıya dönüşen toprak kuruduğunda sert, ıslakken de geçirimsiz özellikler kazanır</a:t>
            </a:r>
            <a:r>
              <a:rPr lang="tr-TR" dirty="0" smtClean="0"/>
              <a:t>.</a:t>
            </a:r>
          </a:p>
          <a:p>
            <a:r>
              <a:rPr lang="tr-TR" dirty="0" smtClean="0"/>
              <a:t> Bu </a:t>
            </a:r>
            <a:r>
              <a:rPr lang="tr-TR" dirty="0"/>
              <a:t>olay özellikle kil kapsamı yüksek olan topraklarda çok etkilidir. Ancak toprakların kalsiyum ve magnezyum kapsamları yüksekse, bu etki karşılanacağı için, çok geç gözlenebilir, ya da görülmeyebilir. </a:t>
            </a:r>
          </a:p>
          <a:p>
            <a:r>
              <a:rPr lang="tr-TR" dirty="0"/>
              <a:t>Sodyum zararının belirlenmesinde, çözeltideki </a:t>
            </a:r>
            <a:r>
              <a:rPr lang="tr-TR" dirty="0" err="1" smtClean="0"/>
              <a:t>Na</a:t>
            </a:r>
            <a:r>
              <a:rPr lang="tr-TR" dirty="0" smtClean="0"/>
              <a:t> </a:t>
            </a:r>
            <a:r>
              <a:rPr lang="tr-TR" dirty="0"/>
              <a:t>yüzdesinden (ÇSY)de yararlanılabilir. </a:t>
            </a:r>
            <a:endParaRPr lang="tr-TR" dirty="0" smtClean="0"/>
          </a:p>
          <a:p>
            <a:r>
              <a:rPr lang="tr-TR" dirty="0" smtClean="0"/>
              <a:t>Bu </a:t>
            </a:r>
            <a:r>
              <a:rPr lang="tr-TR" dirty="0"/>
              <a:t>değer, sudaki </a:t>
            </a:r>
            <a:r>
              <a:rPr lang="tr-TR" dirty="0" err="1" smtClean="0"/>
              <a:t>Na</a:t>
            </a:r>
            <a:r>
              <a:rPr lang="tr-TR" dirty="0" smtClean="0"/>
              <a:t> </a:t>
            </a:r>
            <a:r>
              <a:rPr lang="tr-TR" dirty="0"/>
              <a:t>iyonlarının (</a:t>
            </a:r>
            <a:r>
              <a:rPr lang="tr-TR" dirty="0" err="1"/>
              <a:t>meg</a:t>
            </a:r>
            <a:r>
              <a:rPr lang="tr-TR" dirty="0"/>
              <a:t>/L), diğer iyonların toplamına (</a:t>
            </a:r>
            <a:r>
              <a:rPr lang="tr-TR" dirty="0" err="1"/>
              <a:t>meg</a:t>
            </a:r>
            <a:r>
              <a:rPr lang="tr-TR" dirty="0"/>
              <a:t>/L) oranlanıp 100 ile çarpılması sonucu elde olunur. Bir suyun ÇSY değeri 60 ve üzeri ise, zamanla toprakta </a:t>
            </a:r>
            <a:r>
              <a:rPr lang="tr-TR" dirty="0" err="1" smtClean="0"/>
              <a:t>Na</a:t>
            </a:r>
            <a:r>
              <a:rPr lang="tr-TR" dirty="0" smtClean="0"/>
              <a:t> </a:t>
            </a:r>
            <a:r>
              <a:rPr lang="tr-TR" dirty="0"/>
              <a:t>zararına yol açması beklenir. </a:t>
            </a:r>
          </a:p>
          <a:p>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rgbClr val="0070C0"/>
            </a:solidFill>
          </a:ln>
        </p:spPr>
        <p:txBody>
          <a:bodyPr>
            <a:normAutofit lnSpcReduction="10000"/>
          </a:bodyPr>
          <a:lstStyle/>
          <a:p>
            <a:r>
              <a:rPr lang="tr-TR" dirty="0" smtClean="0"/>
              <a:t>Çok yaygın olmasa da, </a:t>
            </a:r>
            <a:r>
              <a:rPr lang="tr-TR" dirty="0" err="1" smtClean="0"/>
              <a:t>Ca</a:t>
            </a:r>
            <a:r>
              <a:rPr lang="tr-TR" dirty="0" smtClean="0"/>
              <a:t> ve Mg dengeleri kötü olan suların kullanımı da bitkileri olumsuz etkileyebilmektedir. </a:t>
            </a:r>
          </a:p>
          <a:p>
            <a:r>
              <a:rPr lang="tr-TR" dirty="0" smtClean="0"/>
              <a:t>Sülfatlı tuzlar </a:t>
            </a:r>
            <a:r>
              <a:rPr lang="tr-TR" dirty="0" err="1" smtClean="0"/>
              <a:t>Ca</a:t>
            </a:r>
            <a:r>
              <a:rPr lang="tr-TR" dirty="0" smtClean="0"/>
              <a:t> alımını sınırlayıp, </a:t>
            </a:r>
            <a:r>
              <a:rPr lang="tr-TR" dirty="0" err="1" smtClean="0"/>
              <a:t>Na</a:t>
            </a:r>
            <a:r>
              <a:rPr lang="tr-TR" dirty="0" smtClean="0"/>
              <a:t> ve K alımını artırarak, bitki bünyesinde katyon dengesini bozabilir.</a:t>
            </a:r>
          </a:p>
          <a:p>
            <a:r>
              <a:rPr lang="tr-TR" dirty="0" smtClean="0"/>
              <a:t> Toprak çözeltisindeki HCO</a:t>
            </a:r>
            <a:r>
              <a:rPr lang="tr-TR" baseline="30000" dirty="0" smtClean="0"/>
              <a:t>-</a:t>
            </a:r>
            <a:r>
              <a:rPr lang="tr-TR" baseline="-25000" dirty="0" smtClean="0"/>
              <a:t>3</a:t>
            </a:r>
            <a:r>
              <a:rPr lang="tr-TR" dirty="0" smtClean="0"/>
              <a:t> iyonları, besin maddeleri alımını ve kullanımını olumsuz etkileyerek bitkinin beslenme düzenini bozar.</a:t>
            </a:r>
          </a:p>
          <a:p>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rgbClr val="00B0F0"/>
            </a:solidFill>
          </a:ln>
        </p:spPr>
        <p:txBody>
          <a:bodyPr/>
          <a:lstStyle/>
          <a:p>
            <a:r>
              <a:rPr lang="tr-TR" dirty="0" smtClean="0"/>
              <a:t>“Alkali su” kavramı, yalnızca </a:t>
            </a:r>
            <a:r>
              <a:rPr lang="tr-TR" dirty="0" err="1" smtClean="0"/>
              <a:t>Na</a:t>
            </a:r>
            <a:r>
              <a:rPr lang="tr-TR" dirty="0" smtClean="0"/>
              <a:t> miktarının fazlalığı ile değil, aynı zamanda yüksek </a:t>
            </a:r>
            <a:r>
              <a:rPr lang="tr-TR" dirty="0" err="1" smtClean="0"/>
              <a:t>pH</a:t>
            </a:r>
            <a:r>
              <a:rPr lang="tr-TR" dirty="0" smtClean="0"/>
              <a:t> ve CO</a:t>
            </a:r>
            <a:r>
              <a:rPr lang="tr-TR" baseline="30000" dirty="0" smtClean="0"/>
              <a:t>-2</a:t>
            </a:r>
            <a:r>
              <a:rPr lang="tr-TR" baseline="-25000" dirty="0" smtClean="0"/>
              <a:t>3</a:t>
            </a:r>
            <a:r>
              <a:rPr lang="tr-TR" dirty="0" smtClean="0"/>
              <a:t> içeriği ile de kendini gösterebilir. Özellikle 8,3 </a:t>
            </a:r>
            <a:r>
              <a:rPr lang="tr-TR" dirty="0" err="1" smtClean="0"/>
              <a:t>pH’nın</a:t>
            </a:r>
            <a:r>
              <a:rPr lang="tr-TR" dirty="0" smtClean="0"/>
              <a:t> üzerinde alkaliliğe sahip sular, alkali su olarak adlandırılır.</a:t>
            </a:r>
          </a:p>
          <a:p>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b="1" dirty="0" err="1" smtClean="0"/>
              <a:t>pH</a:t>
            </a:r>
            <a:r>
              <a:rPr lang="tr-TR" sz="2000" b="1" dirty="0" smtClean="0"/>
              <a:t> ve Alkalilik </a:t>
            </a:r>
            <a:br>
              <a:rPr lang="tr-TR" sz="2000" b="1" dirty="0" smtClean="0"/>
            </a:br>
            <a:endParaRPr lang="tr-TR" sz="2000" dirty="0"/>
          </a:p>
        </p:txBody>
      </p:sp>
      <p:sp>
        <p:nvSpPr>
          <p:cNvPr id="3" name="2 İçerik Yer Tutucusu"/>
          <p:cNvSpPr>
            <a:spLocks noGrp="1"/>
          </p:cNvSpPr>
          <p:nvPr>
            <p:ph idx="1"/>
          </p:nvPr>
        </p:nvSpPr>
        <p:spPr>
          <a:ln w="28575">
            <a:solidFill>
              <a:srgbClr val="92D050"/>
            </a:solidFill>
          </a:ln>
        </p:spPr>
        <p:txBody>
          <a:bodyPr>
            <a:normAutofit/>
          </a:bodyPr>
          <a:lstStyle/>
          <a:p>
            <a:r>
              <a:rPr lang="tr-TR" sz="2400" dirty="0" smtClean="0"/>
              <a:t>Sulama </a:t>
            </a:r>
            <a:r>
              <a:rPr lang="tr-TR" sz="2400" dirty="0"/>
              <a:t>suyunun normal </a:t>
            </a:r>
            <a:r>
              <a:rPr lang="tr-TR" sz="2400" dirty="0" err="1"/>
              <a:t>pH</a:t>
            </a:r>
            <a:r>
              <a:rPr lang="tr-TR" sz="2400" dirty="0"/>
              <a:t> aralığı 6,5-8,4 sınırları içindedir. Özel kirli yerlerde görülebilen aşırı asit sular, sulama sistemlerinin kısa sürede elden çıkmasına yol açar</a:t>
            </a:r>
            <a:r>
              <a:rPr lang="tr-TR" sz="2400" dirty="0" smtClean="0"/>
              <a:t>.</a:t>
            </a:r>
          </a:p>
          <a:p>
            <a:endParaRPr lang="tr-TR" sz="2400" dirty="0" smtClean="0"/>
          </a:p>
          <a:p>
            <a:r>
              <a:rPr lang="tr-TR" sz="2400" dirty="0" smtClean="0"/>
              <a:t> </a:t>
            </a:r>
            <a:r>
              <a:rPr lang="tr-TR" sz="2400" dirty="0"/>
              <a:t>Değeri 8,5 ve üzeri olan yüksek </a:t>
            </a:r>
            <a:r>
              <a:rPr lang="tr-TR" sz="2400" dirty="0" err="1"/>
              <a:t>pH’lara</a:t>
            </a:r>
            <a:r>
              <a:rPr lang="tr-TR" sz="2400" dirty="0"/>
              <a:t>, genellikle bikarbonat (HCO</a:t>
            </a:r>
            <a:r>
              <a:rPr lang="tr-TR" sz="2400" baseline="-25000" dirty="0"/>
              <a:t>3</a:t>
            </a:r>
            <a:r>
              <a:rPr lang="tr-TR" sz="2400" baseline="30000" dirty="0"/>
              <a:t>-</a:t>
            </a:r>
            <a:r>
              <a:rPr lang="tr-TR" sz="2400" dirty="0"/>
              <a:t>) ve karbonat (CO</a:t>
            </a:r>
            <a:r>
              <a:rPr lang="tr-TR" sz="2400" baseline="-25000" dirty="0"/>
              <a:t>3</a:t>
            </a:r>
            <a:r>
              <a:rPr lang="tr-TR" sz="2400" baseline="30000" dirty="0"/>
              <a:t>-2</a:t>
            </a:r>
            <a:r>
              <a:rPr lang="tr-TR" sz="2400" dirty="0"/>
              <a:t>) iyonları neden olur.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rgbClr val="0070C0"/>
            </a:solidFill>
          </a:ln>
        </p:spPr>
        <p:txBody>
          <a:bodyPr/>
          <a:lstStyle/>
          <a:p>
            <a:r>
              <a:rPr lang="tr-TR" dirty="0" smtClean="0"/>
              <a:t>Bu iyonların fazlalığı, </a:t>
            </a:r>
            <a:r>
              <a:rPr lang="tr-TR" dirty="0" err="1" smtClean="0"/>
              <a:t>Ca</a:t>
            </a:r>
            <a:r>
              <a:rPr lang="tr-TR" dirty="0" smtClean="0"/>
              <a:t> ve Mg iyonlarının çözünürlüğü düşük mineraller oluşarak ortamdan uzaklaşmasına ve toprak çözeltisinde </a:t>
            </a:r>
            <a:r>
              <a:rPr lang="tr-TR" dirty="0" err="1" smtClean="0"/>
              <a:t>Na</a:t>
            </a:r>
            <a:r>
              <a:rPr lang="tr-TR" dirty="0" smtClean="0"/>
              <a:t> iyonunun egemen olmasına ortam hazırlar. </a:t>
            </a:r>
          </a:p>
          <a:p>
            <a:r>
              <a:rPr lang="tr-TR" dirty="0" smtClean="0"/>
              <a:t>Bu durum toprakta </a:t>
            </a:r>
            <a:r>
              <a:rPr lang="tr-TR" dirty="0" err="1" smtClean="0"/>
              <a:t>Na</a:t>
            </a:r>
            <a:r>
              <a:rPr lang="tr-TR" dirty="0" smtClean="0"/>
              <a:t> alkaliliğini hızlandırır. </a:t>
            </a:r>
          </a:p>
          <a:p>
            <a:r>
              <a:rPr lang="tr-TR" dirty="0" smtClean="0"/>
              <a:t>Bu koşullarda uyarlanmış (</a:t>
            </a:r>
            <a:r>
              <a:rPr lang="tr-TR" dirty="0" err="1" smtClean="0"/>
              <a:t>adjusted</a:t>
            </a:r>
            <a:r>
              <a:rPr lang="tr-TR" dirty="0" smtClean="0"/>
              <a:t>) SAR değeri hesaplanır.</a:t>
            </a:r>
          </a:p>
          <a:p>
            <a:endParaRPr lang="tr-T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071538" y="2143115"/>
          <a:ext cx="7643866" cy="2205841"/>
        </p:xfrm>
        <a:graphic>
          <a:graphicData uri="http://schemas.openxmlformats.org/drawingml/2006/table">
            <a:tbl>
              <a:tblPr/>
              <a:tblGrid>
                <a:gridCol w="1155970"/>
                <a:gridCol w="2335027"/>
                <a:gridCol w="2335027"/>
                <a:gridCol w="1817842"/>
              </a:tblGrid>
              <a:tr h="458469">
                <a:tc rowSpan="2">
                  <a:txBody>
                    <a:bodyPr/>
                    <a:lstStyle/>
                    <a:p>
                      <a:pPr>
                        <a:spcAft>
                          <a:spcPts val="600"/>
                        </a:spcAft>
                      </a:pPr>
                      <a:r>
                        <a:rPr lang="tr-TR" sz="2400" dirty="0">
                          <a:latin typeface="Times New Roman"/>
                          <a:ea typeface="Times New Roman"/>
                        </a:rPr>
                        <a:t> Artık Sodyum Karbonat</a:t>
                      </a:r>
                    </a:p>
                  </a:txBody>
                  <a:tcPr marL="9525" marR="9525" marT="9525" marB="9525" anchor="ctr">
                    <a:lnL>
                      <a:noFill/>
                    </a:lnL>
                    <a:lnR>
                      <a:noFill/>
                    </a:lnR>
                    <a:lnT>
                      <a:noFill/>
                    </a:lnT>
                    <a:lnB>
                      <a:noFill/>
                    </a:lnB>
                  </a:tcPr>
                </a:tc>
                <a:tc gridSpan="3">
                  <a:txBody>
                    <a:bodyPr/>
                    <a:lstStyle/>
                    <a:p>
                      <a:pPr algn="ctr">
                        <a:spcAft>
                          <a:spcPts val="600"/>
                        </a:spcAft>
                      </a:pPr>
                      <a:r>
                        <a:rPr lang="tr-TR" sz="2400" dirty="0">
                          <a:latin typeface="Times New Roman"/>
                          <a:ea typeface="Times New Roman"/>
                        </a:rPr>
                        <a:t>Sulama suyunda bikarbonat riski </a:t>
                      </a:r>
                    </a:p>
                  </a:txBody>
                  <a:tcPr marL="9525" marR="9525" marT="9525" marB="9525" anchor="ctr">
                    <a:lnL>
                      <a:noFill/>
                    </a:lnL>
                    <a:lnR>
                      <a:noFill/>
                    </a:lnR>
                    <a:lnT>
                      <a:noFill/>
                    </a:lnT>
                    <a:lnB>
                      <a:noFill/>
                    </a:lnB>
                  </a:tcPr>
                </a:tc>
                <a:tc hMerge="1">
                  <a:txBody>
                    <a:bodyPr/>
                    <a:lstStyle/>
                    <a:p>
                      <a:endParaRPr lang="tr-TR"/>
                    </a:p>
                  </a:txBody>
                  <a:tcPr/>
                </a:tc>
                <a:tc hMerge="1">
                  <a:txBody>
                    <a:bodyPr/>
                    <a:lstStyle/>
                    <a:p>
                      <a:endParaRPr lang="tr-TR"/>
                    </a:p>
                  </a:txBody>
                  <a:tcPr/>
                </a:tc>
              </a:tr>
              <a:tr h="830434">
                <a:tc vMerge="1">
                  <a:txBody>
                    <a:bodyPr/>
                    <a:lstStyle/>
                    <a:p>
                      <a:endParaRPr lang="tr-TR"/>
                    </a:p>
                  </a:txBody>
                  <a:tcPr/>
                </a:tc>
                <a:tc>
                  <a:txBody>
                    <a:bodyPr/>
                    <a:lstStyle/>
                    <a:p>
                      <a:pPr algn="ctr">
                        <a:spcAft>
                          <a:spcPts val="600"/>
                        </a:spcAft>
                      </a:pPr>
                      <a:r>
                        <a:rPr lang="tr-TR" sz="2400" dirty="0">
                          <a:latin typeface="Times New Roman"/>
                          <a:ea typeface="Times New Roman"/>
                        </a:rPr>
                        <a:t>Yok</a:t>
                      </a:r>
                    </a:p>
                  </a:txBody>
                  <a:tcPr marL="9525" marR="9525" marT="9525" marB="9525" anchor="ctr">
                    <a:lnL>
                      <a:noFill/>
                    </a:lnL>
                    <a:lnR>
                      <a:noFill/>
                    </a:lnR>
                    <a:lnT>
                      <a:noFill/>
                    </a:lnT>
                    <a:lnB>
                      <a:noFill/>
                    </a:lnB>
                  </a:tcPr>
                </a:tc>
                <a:tc>
                  <a:txBody>
                    <a:bodyPr/>
                    <a:lstStyle/>
                    <a:p>
                      <a:pPr algn="ctr">
                        <a:spcAft>
                          <a:spcPts val="600"/>
                        </a:spcAft>
                      </a:pPr>
                      <a:r>
                        <a:rPr lang="tr-TR" sz="2400" dirty="0">
                          <a:latin typeface="Times New Roman"/>
                          <a:ea typeface="Times New Roman"/>
                        </a:rPr>
                        <a:t>Hafif-orta</a:t>
                      </a:r>
                    </a:p>
                  </a:txBody>
                  <a:tcPr marL="9525" marR="9525" marT="9525" marB="9525" anchor="ctr">
                    <a:lnL>
                      <a:noFill/>
                    </a:lnL>
                    <a:lnR>
                      <a:noFill/>
                    </a:lnR>
                    <a:lnT>
                      <a:noFill/>
                    </a:lnT>
                    <a:lnB>
                      <a:noFill/>
                    </a:lnB>
                  </a:tcPr>
                </a:tc>
                <a:tc>
                  <a:txBody>
                    <a:bodyPr/>
                    <a:lstStyle/>
                    <a:p>
                      <a:pPr algn="ctr">
                        <a:spcAft>
                          <a:spcPts val="600"/>
                        </a:spcAft>
                      </a:pPr>
                      <a:r>
                        <a:rPr lang="tr-TR" sz="2400">
                          <a:latin typeface="Times New Roman"/>
                          <a:ea typeface="Times New Roman"/>
                        </a:rPr>
                        <a:t>Şiddetli</a:t>
                      </a:r>
                    </a:p>
                  </a:txBody>
                  <a:tcPr marL="9525" marR="9525" marT="9525" marB="9525" anchor="ctr">
                    <a:lnL>
                      <a:noFill/>
                    </a:lnL>
                    <a:lnR>
                      <a:noFill/>
                    </a:lnR>
                    <a:lnT>
                      <a:noFill/>
                    </a:lnT>
                    <a:lnB>
                      <a:noFill/>
                    </a:lnB>
                  </a:tcPr>
                </a:tc>
              </a:tr>
              <a:tr h="458469">
                <a:tc>
                  <a:txBody>
                    <a:bodyPr/>
                    <a:lstStyle/>
                    <a:p>
                      <a:pPr>
                        <a:spcAft>
                          <a:spcPts val="600"/>
                        </a:spcAft>
                      </a:pPr>
                      <a:r>
                        <a:rPr lang="tr-TR" sz="2400">
                          <a:latin typeface="Times New Roman"/>
                          <a:ea typeface="Times New Roman"/>
                        </a:rPr>
                        <a:t>(meg/L)</a:t>
                      </a:r>
                    </a:p>
                  </a:txBody>
                  <a:tcPr marL="9525" marR="9525" marT="9525" marB="9525" anchor="ctr">
                    <a:lnL>
                      <a:noFill/>
                    </a:lnL>
                    <a:lnR>
                      <a:noFill/>
                    </a:lnR>
                    <a:lnT>
                      <a:noFill/>
                    </a:lnT>
                    <a:lnB>
                      <a:noFill/>
                    </a:lnB>
                  </a:tcPr>
                </a:tc>
                <a:tc>
                  <a:txBody>
                    <a:bodyPr/>
                    <a:lstStyle/>
                    <a:p>
                      <a:pPr algn="ctr">
                        <a:spcAft>
                          <a:spcPts val="600"/>
                        </a:spcAft>
                      </a:pPr>
                      <a:r>
                        <a:rPr lang="tr-TR" sz="2400" dirty="0">
                          <a:latin typeface="Times New Roman"/>
                          <a:ea typeface="Times New Roman"/>
                        </a:rPr>
                        <a:t>&lt;1,5</a:t>
                      </a:r>
                    </a:p>
                  </a:txBody>
                  <a:tcPr marL="9525" marR="9525" marT="9525" marB="9525" anchor="ctr">
                    <a:lnL>
                      <a:noFill/>
                    </a:lnL>
                    <a:lnR>
                      <a:noFill/>
                    </a:lnR>
                    <a:lnT>
                      <a:noFill/>
                    </a:lnT>
                    <a:lnB>
                      <a:noFill/>
                    </a:lnB>
                  </a:tcPr>
                </a:tc>
                <a:tc>
                  <a:txBody>
                    <a:bodyPr/>
                    <a:lstStyle/>
                    <a:p>
                      <a:pPr algn="ctr">
                        <a:spcAft>
                          <a:spcPts val="600"/>
                        </a:spcAft>
                      </a:pPr>
                      <a:r>
                        <a:rPr lang="tr-TR" sz="2400" dirty="0">
                          <a:latin typeface="Times New Roman"/>
                          <a:ea typeface="Times New Roman"/>
                        </a:rPr>
                        <a:t>1,5-7,5</a:t>
                      </a:r>
                    </a:p>
                  </a:txBody>
                  <a:tcPr marL="9525" marR="9525" marT="9525" marB="9525" anchor="ctr">
                    <a:lnL>
                      <a:noFill/>
                    </a:lnL>
                    <a:lnR>
                      <a:noFill/>
                    </a:lnR>
                    <a:lnT>
                      <a:noFill/>
                    </a:lnT>
                    <a:lnB>
                      <a:noFill/>
                    </a:lnB>
                  </a:tcPr>
                </a:tc>
                <a:tc>
                  <a:txBody>
                    <a:bodyPr/>
                    <a:lstStyle/>
                    <a:p>
                      <a:pPr algn="ctr">
                        <a:spcAft>
                          <a:spcPts val="600"/>
                        </a:spcAft>
                      </a:pPr>
                      <a:r>
                        <a:rPr lang="tr-TR" sz="2400">
                          <a:latin typeface="Times New Roman"/>
                          <a:ea typeface="Times New Roman"/>
                        </a:rPr>
                        <a:t>&gt;7,5</a:t>
                      </a:r>
                    </a:p>
                  </a:txBody>
                  <a:tcPr marL="9525" marR="9525" marT="9525" marB="9525" anchor="ctr">
                    <a:lnL>
                      <a:noFill/>
                    </a:lnL>
                    <a:lnR>
                      <a:noFill/>
                    </a:lnR>
                    <a:lnT>
                      <a:noFill/>
                    </a:lnT>
                    <a:lnB>
                      <a:noFill/>
                    </a:lnB>
                  </a:tcPr>
                </a:tc>
              </a:tr>
              <a:tr h="458469">
                <a:tc>
                  <a:txBody>
                    <a:bodyPr/>
                    <a:lstStyle/>
                    <a:p>
                      <a:r>
                        <a:rPr lang="tr-TR" sz="2400">
                          <a:latin typeface="Times New Roman"/>
                          <a:ea typeface="Times New Roman"/>
                        </a:rPr>
                        <a:t>RSC</a:t>
                      </a:r>
                      <a:endParaRPr lang="tr-TR" sz="2400">
                        <a:latin typeface="Times New Roman"/>
                      </a:endParaRPr>
                    </a:p>
                  </a:txBody>
                  <a:tcPr marL="9525" marR="9525" marT="9525" marB="9525" anchor="ctr">
                    <a:lnL>
                      <a:noFill/>
                    </a:lnL>
                    <a:lnR>
                      <a:noFill/>
                    </a:lnR>
                    <a:lnT>
                      <a:noFill/>
                    </a:lnT>
                    <a:lnB>
                      <a:noFill/>
                    </a:lnB>
                  </a:tcPr>
                </a:tc>
                <a:tc>
                  <a:txBody>
                    <a:bodyPr/>
                    <a:lstStyle/>
                    <a:p>
                      <a:pPr algn="ctr">
                        <a:spcAft>
                          <a:spcPts val="600"/>
                        </a:spcAft>
                      </a:pPr>
                      <a:r>
                        <a:rPr lang="tr-TR" sz="2400">
                          <a:latin typeface="Times New Roman"/>
                          <a:ea typeface="Times New Roman"/>
                        </a:rPr>
                        <a:t>&lt;1,25</a:t>
                      </a:r>
                    </a:p>
                  </a:txBody>
                  <a:tcPr marL="9525" marR="9525" marT="9525" marB="9525" anchor="ctr">
                    <a:lnL>
                      <a:noFill/>
                    </a:lnL>
                    <a:lnR>
                      <a:noFill/>
                    </a:lnR>
                    <a:lnT>
                      <a:noFill/>
                    </a:lnT>
                    <a:lnB>
                      <a:noFill/>
                    </a:lnB>
                  </a:tcPr>
                </a:tc>
                <a:tc>
                  <a:txBody>
                    <a:bodyPr/>
                    <a:lstStyle/>
                    <a:p>
                      <a:pPr algn="ctr">
                        <a:spcAft>
                          <a:spcPts val="600"/>
                        </a:spcAft>
                      </a:pPr>
                      <a:r>
                        <a:rPr lang="tr-TR" sz="2400" dirty="0">
                          <a:latin typeface="Times New Roman"/>
                          <a:ea typeface="Times New Roman"/>
                        </a:rPr>
                        <a:t>1,25-2,5</a:t>
                      </a:r>
                    </a:p>
                  </a:txBody>
                  <a:tcPr marL="9525" marR="9525" marT="9525" marB="9525" anchor="ctr">
                    <a:lnL>
                      <a:noFill/>
                    </a:lnL>
                    <a:lnR>
                      <a:noFill/>
                    </a:lnR>
                    <a:lnT>
                      <a:noFill/>
                    </a:lnT>
                    <a:lnB>
                      <a:noFill/>
                    </a:lnB>
                  </a:tcPr>
                </a:tc>
                <a:tc>
                  <a:txBody>
                    <a:bodyPr/>
                    <a:lstStyle/>
                    <a:p>
                      <a:pPr algn="ctr">
                        <a:spcAft>
                          <a:spcPts val="600"/>
                        </a:spcAft>
                      </a:pPr>
                      <a:r>
                        <a:rPr lang="tr-TR" sz="2400" dirty="0">
                          <a:latin typeface="Times New Roman"/>
                          <a:ea typeface="Times New Roman"/>
                        </a:rPr>
                        <a:t>&gt;2,5</a:t>
                      </a:r>
                    </a:p>
                  </a:txBody>
                  <a:tcPr marL="9525" marR="9525" marT="9525" marB="9525" anchor="ctr">
                    <a:lnL>
                      <a:noFill/>
                    </a:lnL>
                    <a:lnR>
                      <a:noFill/>
                    </a:lnR>
                    <a:lnT>
                      <a:noFill/>
                    </a:lnT>
                    <a:lnB>
                      <a:noFill/>
                    </a:lnB>
                  </a:tcPr>
                </a:tc>
              </a:tr>
            </a:tbl>
          </a:graphicData>
        </a:graphic>
      </p:graphicFrame>
      <p:sp>
        <p:nvSpPr>
          <p:cNvPr id="11266" name="Rectangle 2"/>
          <p:cNvSpPr>
            <a:spLocks noChangeArrowheads="1"/>
          </p:cNvSpPr>
          <p:nvPr/>
        </p:nvSpPr>
        <p:spPr bwMode="auto">
          <a:xfrm>
            <a:off x="0" y="714356"/>
            <a:ext cx="9244710" cy="1402904"/>
          </a:xfrm>
          <a:prstGeom prst="rect">
            <a:avLst/>
          </a:prstGeom>
          <a:noFill/>
          <a:ln w="9525">
            <a:noFill/>
            <a:miter lim="800000"/>
            <a:headEnd/>
            <a:tailEnd/>
          </a:ln>
          <a:effectLst/>
        </p:spPr>
        <p:txBody>
          <a:bodyPr vert="horz" wrap="none" lIns="91440" tIns="6348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Uyarlanmış SAR değeri,  SAR x [1+(8,4-</a:t>
            </a:r>
            <a:r>
              <a:rPr kumimoji="0" lang="tr-TR" sz="1600" b="0" i="0" u="none" strike="noStrike" cap="none" normalizeH="0" baseline="0" dirty="0" err="1" smtClean="0">
                <a:ln>
                  <a:noFill/>
                </a:ln>
                <a:solidFill>
                  <a:schemeClr val="tx1"/>
                </a:solidFill>
                <a:effectLst/>
                <a:latin typeface="Times New Roman" pitchFamily="18" charset="0"/>
                <a:cs typeface="Times New Roman" pitchFamily="18" charset="0"/>
              </a:rPr>
              <a:t>pHc</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eşitliğinden bulunur. Burada </a:t>
            </a:r>
            <a:r>
              <a:rPr kumimoji="0" lang="tr-TR" sz="1600" b="0" i="0" u="none" strike="noStrike" cap="none" normalizeH="0" baseline="0" dirty="0" err="1" smtClean="0">
                <a:ln>
                  <a:noFill/>
                </a:ln>
                <a:solidFill>
                  <a:schemeClr val="tx1"/>
                </a:solidFill>
                <a:effectLst/>
                <a:latin typeface="Times New Roman" pitchFamily="18" charset="0"/>
                <a:cs typeface="Times New Roman" pitchFamily="18" charset="0"/>
              </a:rPr>
              <a:t>pHc</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hesaplanmış </a:t>
            </a:r>
            <a:r>
              <a:rPr kumimoji="0" lang="tr-TR" sz="1600" b="0" i="0" u="none" strike="noStrike" cap="none" normalizeH="0" baseline="0" dirty="0" err="1" smtClean="0">
                <a:ln>
                  <a:noFill/>
                </a:ln>
                <a:solidFill>
                  <a:schemeClr val="tx1"/>
                </a:solidFill>
                <a:effectLst/>
                <a:latin typeface="Times New Roman" pitchFamily="18" charset="0"/>
                <a:cs typeface="Times New Roman" pitchFamily="18" charset="0"/>
              </a:rPr>
              <a:t>pH</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değeri olup,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bikarbonat/kalsiyum oranına bağlı çizelgeden elde edilir.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Uyarlanmış SAR değeri 3’ten küçükse sodyum zararı beklenmez.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Bu değer 9’un üzerindeyse, şiddetli sorunlar beklenmelidir. </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CO</a:t>
            </a:r>
            <a:r>
              <a:rPr lang="tr-TR" baseline="-25000" dirty="0" smtClean="0"/>
              <a:t>2</a:t>
            </a:r>
            <a:r>
              <a:rPr lang="tr-TR" dirty="0" smtClean="0"/>
              <a:t> ‘in su içinde erimesi ile meydana gelen bikarbonatlar farklı kaynaklardan gelebilir.Su kalitesi açısından bikarbonat ve karbonat dengesi çok önemlidir. Düşük </a:t>
            </a:r>
            <a:r>
              <a:rPr lang="tr-TR" dirty="0" err="1" smtClean="0"/>
              <a:t>pH</a:t>
            </a:r>
            <a:r>
              <a:rPr lang="tr-TR" dirty="0" smtClean="0"/>
              <a:t> da bikarbonatlar H ile birleşerek karbonik asidi oluşturur ve daha sonra CO2 açığa çıkar. </a:t>
            </a:r>
          </a:p>
          <a:p>
            <a:r>
              <a:rPr lang="tr-TR" dirty="0" smtClean="0"/>
              <a:t>HCO</a:t>
            </a:r>
            <a:r>
              <a:rPr lang="tr-TR" baseline="30000" dirty="0" smtClean="0"/>
              <a:t>-</a:t>
            </a:r>
            <a:r>
              <a:rPr lang="tr-TR" baseline="-25000" dirty="0" smtClean="0"/>
              <a:t>3</a:t>
            </a:r>
            <a:r>
              <a:rPr lang="tr-TR" dirty="0" smtClean="0"/>
              <a:t>+ H</a:t>
            </a:r>
            <a:r>
              <a:rPr lang="tr-TR" baseline="30000" dirty="0" smtClean="0"/>
              <a:t>+</a:t>
            </a:r>
            <a:r>
              <a:rPr lang="tr-TR" dirty="0" smtClean="0"/>
              <a:t>        H</a:t>
            </a:r>
            <a:r>
              <a:rPr lang="tr-TR" baseline="-25000" dirty="0" smtClean="0"/>
              <a:t>2</a:t>
            </a:r>
            <a:r>
              <a:rPr lang="tr-TR" dirty="0" smtClean="0"/>
              <a:t>CO</a:t>
            </a:r>
            <a:r>
              <a:rPr lang="tr-TR" baseline="-25000" dirty="0" smtClean="0"/>
              <a:t>3</a:t>
            </a:r>
            <a:r>
              <a:rPr lang="tr-TR" dirty="0" smtClean="0"/>
              <a:t>            CO</a:t>
            </a:r>
            <a:r>
              <a:rPr lang="tr-TR" baseline="-25000" dirty="0" smtClean="0"/>
              <a:t>2</a:t>
            </a:r>
            <a:r>
              <a:rPr lang="tr-TR" dirty="0" smtClean="0"/>
              <a:t>+ H</a:t>
            </a:r>
            <a:r>
              <a:rPr lang="tr-TR" baseline="-25000" dirty="0" smtClean="0"/>
              <a:t>2</a:t>
            </a:r>
            <a:r>
              <a:rPr lang="tr-TR" dirty="0" smtClean="0"/>
              <a:t>O</a:t>
            </a:r>
          </a:p>
          <a:p>
            <a:pPr>
              <a:buNone/>
            </a:pPr>
            <a:r>
              <a:rPr lang="tr-TR" dirty="0" smtClean="0"/>
              <a:t> </a:t>
            </a:r>
          </a:p>
          <a:p>
            <a:endParaRPr lang="tr-TR" dirty="0"/>
          </a:p>
        </p:txBody>
      </p:sp>
      <p:cxnSp>
        <p:nvCxnSpPr>
          <p:cNvPr id="5" name="4 Düz Ok Bağlayıcısı"/>
          <p:cNvCxnSpPr/>
          <p:nvPr/>
        </p:nvCxnSpPr>
        <p:spPr>
          <a:xfrm>
            <a:off x="2555776" y="494116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4427984" y="494116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r>
              <a:rPr lang="tr-TR" dirty="0" smtClean="0"/>
              <a:t>Normal </a:t>
            </a:r>
            <a:r>
              <a:rPr lang="tr-TR" dirty="0" err="1" smtClean="0"/>
              <a:t>pH</a:t>
            </a:r>
            <a:r>
              <a:rPr lang="tr-TR" dirty="0" smtClean="0"/>
              <a:t> derecelerinde karbonat miktarı bikarbonata göre çok düşük olup genellikle 0 olarak belirlenir. </a:t>
            </a:r>
          </a:p>
          <a:p>
            <a:r>
              <a:rPr lang="tr-TR" dirty="0" err="1" smtClean="0"/>
              <a:t>pH</a:t>
            </a:r>
            <a:r>
              <a:rPr lang="tr-TR" dirty="0" smtClean="0"/>
              <a:t> 8.2&gt; ise karbonat iyonu konsantrasyonu artmaya başlar, 9.5 </a:t>
            </a:r>
            <a:r>
              <a:rPr lang="tr-TR" dirty="0" err="1" smtClean="0"/>
              <a:t>pH</a:t>
            </a:r>
            <a:r>
              <a:rPr lang="tr-TR" dirty="0" smtClean="0"/>
              <a:t> da yüksek değerlerde bulunur. 10 </a:t>
            </a:r>
            <a:r>
              <a:rPr lang="tr-TR" dirty="0" err="1" smtClean="0"/>
              <a:t>pH</a:t>
            </a:r>
            <a:r>
              <a:rPr lang="tr-TR" dirty="0" smtClean="0"/>
              <a:t> değerinde ise karbonat </a:t>
            </a:r>
            <a:r>
              <a:rPr lang="tr-TR" dirty="0" err="1" smtClean="0"/>
              <a:t>kons</a:t>
            </a:r>
            <a:r>
              <a:rPr lang="tr-TR" dirty="0" smtClean="0"/>
              <a:t>. bikarbonat </a:t>
            </a:r>
            <a:r>
              <a:rPr lang="tr-TR" dirty="0" err="1" smtClean="0"/>
              <a:t>kons</a:t>
            </a:r>
            <a:r>
              <a:rPr lang="tr-TR" dirty="0" smtClean="0"/>
              <a:t>. geçer.</a:t>
            </a:r>
          </a:p>
          <a:p>
            <a:r>
              <a:rPr lang="tr-TR" dirty="0" smtClean="0"/>
              <a:t>CaCO3 ve MgCO3 </a:t>
            </a:r>
            <a:r>
              <a:rPr lang="tr-TR" dirty="0" err="1" smtClean="0"/>
              <a:t>ların</a:t>
            </a:r>
            <a:r>
              <a:rPr lang="tr-TR" dirty="0" smtClean="0"/>
              <a:t> suda çözünürlüğü çok düşüktür (yani erimez)</a:t>
            </a:r>
          </a:p>
          <a:p>
            <a:r>
              <a:rPr lang="tr-TR" dirty="0" smtClean="0"/>
              <a:t>CaHCO3 ve MgHCO3 </a:t>
            </a:r>
            <a:r>
              <a:rPr lang="tr-TR" dirty="0" err="1" smtClean="0"/>
              <a:t>lar</a:t>
            </a:r>
            <a:r>
              <a:rPr lang="tr-TR" dirty="0" smtClean="0"/>
              <a:t> ise suda kolayca erir, sularda geçici sertliği meydana getirirler. Yalnız </a:t>
            </a:r>
            <a:r>
              <a:rPr lang="tr-TR" dirty="0" err="1" smtClean="0"/>
              <a:t>Ca</a:t>
            </a:r>
            <a:r>
              <a:rPr lang="tr-TR" dirty="0" smtClean="0"/>
              <a:t> ve Mg ortamda yüksek </a:t>
            </a:r>
            <a:r>
              <a:rPr lang="tr-TR" dirty="0" err="1" smtClean="0"/>
              <a:t>kons</a:t>
            </a:r>
            <a:r>
              <a:rPr lang="tr-TR" dirty="0" smtClean="0"/>
              <a:t>. da bulunduğunda  bu iyonların bikarbonatları karbonatlar halinde çöker. Oransal olarak değişebilir </a:t>
            </a:r>
            <a:r>
              <a:rPr lang="tr-TR" dirty="0" err="1" smtClean="0"/>
              <a:t>Na’un</a:t>
            </a:r>
            <a:r>
              <a:rPr lang="tr-TR" dirty="0" smtClean="0"/>
              <a:t> (ESP)artmasına neden olur. </a:t>
            </a:r>
            <a:r>
              <a:rPr lang="tr-TR" u="sng" dirty="0" smtClean="0"/>
              <a:t>Bakiye sodyum karbonat olarak değerlendirilir.</a:t>
            </a:r>
          </a:p>
          <a:p>
            <a:r>
              <a:rPr lang="tr-TR" dirty="0" smtClean="0"/>
              <a:t>Bakiye Na</a:t>
            </a:r>
            <a:r>
              <a:rPr lang="tr-TR" baseline="-25000" dirty="0" smtClean="0"/>
              <a:t>2</a:t>
            </a:r>
            <a:r>
              <a:rPr lang="tr-TR" dirty="0" smtClean="0"/>
              <a:t>CO</a:t>
            </a:r>
            <a:r>
              <a:rPr lang="tr-TR" baseline="-25000" dirty="0" smtClean="0"/>
              <a:t>3</a:t>
            </a:r>
            <a:r>
              <a:rPr lang="tr-TR" dirty="0" smtClean="0"/>
              <a:t>me/l= (CO</a:t>
            </a:r>
            <a:r>
              <a:rPr lang="tr-TR" baseline="-25000" dirty="0" smtClean="0"/>
              <a:t>3</a:t>
            </a:r>
            <a:r>
              <a:rPr lang="tr-TR" baseline="30000" dirty="0" smtClean="0"/>
              <a:t>-2</a:t>
            </a:r>
            <a:r>
              <a:rPr lang="tr-TR" dirty="0" smtClean="0"/>
              <a:t> +  HCO</a:t>
            </a:r>
            <a:r>
              <a:rPr lang="tr-TR" baseline="30000" dirty="0" smtClean="0"/>
              <a:t>-</a:t>
            </a:r>
            <a:r>
              <a:rPr lang="tr-TR" baseline="-25000" dirty="0" smtClean="0"/>
              <a:t>3</a:t>
            </a:r>
            <a:r>
              <a:rPr lang="tr-TR" dirty="0" smtClean="0"/>
              <a:t>)</a:t>
            </a:r>
            <a:r>
              <a:rPr lang="tr-TR" dirty="0" err="1" smtClean="0"/>
              <a:t>me</a:t>
            </a:r>
            <a:r>
              <a:rPr lang="tr-TR" dirty="0" smtClean="0"/>
              <a:t>/l    -    (</a:t>
            </a:r>
            <a:r>
              <a:rPr lang="tr-TR" dirty="0" err="1" smtClean="0"/>
              <a:t>Ca</a:t>
            </a:r>
            <a:r>
              <a:rPr lang="tr-TR" baseline="30000" dirty="0" smtClean="0"/>
              <a:t>+2</a:t>
            </a:r>
            <a:r>
              <a:rPr lang="tr-TR" dirty="0" smtClean="0"/>
              <a:t>+Mg</a:t>
            </a:r>
            <a:r>
              <a:rPr lang="tr-TR" baseline="30000" dirty="0" smtClean="0"/>
              <a:t>+2</a:t>
            </a:r>
            <a:r>
              <a:rPr lang="tr-TR" dirty="0" smtClean="0"/>
              <a:t>)</a:t>
            </a:r>
            <a:r>
              <a:rPr lang="tr-TR" dirty="0" err="1" smtClean="0"/>
              <a:t>me</a:t>
            </a:r>
            <a:r>
              <a:rPr lang="tr-TR" dirty="0" smtClean="0"/>
              <a:t>/l</a:t>
            </a:r>
          </a:p>
          <a:p>
            <a:r>
              <a:rPr lang="tr-TR" dirty="0" smtClean="0"/>
              <a:t>NaHCO</a:t>
            </a:r>
            <a:r>
              <a:rPr lang="tr-TR" baseline="-25000" dirty="0" smtClean="0"/>
              <a:t>3 ve </a:t>
            </a:r>
            <a:r>
              <a:rPr lang="tr-TR" dirty="0" smtClean="0"/>
              <a:t>Na</a:t>
            </a:r>
            <a:r>
              <a:rPr lang="tr-TR" baseline="-25000" dirty="0" smtClean="0"/>
              <a:t>2</a:t>
            </a:r>
            <a:r>
              <a:rPr lang="tr-TR" dirty="0" smtClean="0"/>
              <a:t>CO</a:t>
            </a:r>
            <a:r>
              <a:rPr lang="tr-TR" baseline="-25000" dirty="0" smtClean="0"/>
              <a:t>3      tuzları kolayca</a:t>
            </a:r>
            <a:r>
              <a:rPr lang="tr-TR" dirty="0" smtClean="0"/>
              <a:t> eriyebilir</a:t>
            </a:r>
            <a:r>
              <a:rPr lang="tr-TR" baseline="-25000" dirty="0" smtClean="0"/>
              <a:t> .</a:t>
            </a:r>
            <a:r>
              <a:rPr lang="tr-TR" dirty="0" smtClean="0"/>
              <a:t> Bu iyonlara hakim sular </a:t>
            </a:r>
            <a:r>
              <a:rPr lang="tr-TR" dirty="0" err="1" smtClean="0"/>
              <a:t>NaCl</a:t>
            </a:r>
            <a:r>
              <a:rPr lang="tr-TR" dirty="0" smtClean="0"/>
              <a:t> ve NaSO4 içeren sulara göre daha fazla </a:t>
            </a:r>
            <a:r>
              <a:rPr lang="tr-TR" dirty="0" err="1" smtClean="0"/>
              <a:t>toksik</a:t>
            </a:r>
            <a:r>
              <a:rPr lang="tr-TR" dirty="0" smtClean="0"/>
              <a:t> etki yapabilir.</a:t>
            </a:r>
            <a:r>
              <a:rPr lang="tr-TR" dirty="0" err="1" smtClean="0"/>
              <a:t>pH</a:t>
            </a:r>
            <a:r>
              <a:rPr lang="tr-TR" dirty="0" smtClean="0"/>
              <a:t> </a:t>
            </a:r>
            <a:r>
              <a:rPr lang="tr-TR" dirty="0" err="1" smtClean="0"/>
              <a:t>yı</a:t>
            </a:r>
            <a:r>
              <a:rPr lang="tr-TR" dirty="0" smtClean="0"/>
              <a:t> yükseltir, besin maddelerinin alımını engeller.</a:t>
            </a:r>
            <a:r>
              <a:rPr lang="tr-TR" baseline="-25000" dirty="0" smtClean="0"/>
              <a:t> </a:t>
            </a:r>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2882" name="Picture 2" descr="http://dripsproject.com/wp-content/uploads/2011/06/2011-06-04-Row-of-Funnels-on-Background-02-800x600.jpg"/>
          <p:cNvPicPr>
            <a:picLocks noChangeAspect="1" noChangeArrowheads="1"/>
          </p:cNvPicPr>
          <p:nvPr/>
        </p:nvPicPr>
        <p:blipFill>
          <a:blip r:embed="rId2" cstate="print"/>
          <a:srcRect/>
          <a:stretch>
            <a:fillRect/>
          </a:stretch>
        </p:blipFill>
        <p:spPr bwMode="auto">
          <a:xfrm>
            <a:off x="1000100" y="785794"/>
            <a:ext cx="6619868" cy="496490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Sulama Suyunun Sodyum Zararını Etkileyen Etmenler</a:t>
            </a:r>
            <a:br>
              <a:rPr lang="tr-TR" sz="2800" b="1" dirty="0" smtClean="0"/>
            </a:br>
            <a:endParaRPr lang="tr-TR" sz="2800" dirty="0"/>
          </a:p>
        </p:txBody>
      </p:sp>
      <p:sp>
        <p:nvSpPr>
          <p:cNvPr id="3" name="2 İçerik Yer Tutucusu"/>
          <p:cNvSpPr>
            <a:spLocks noGrp="1"/>
          </p:cNvSpPr>
          <p:nvPr>
            <p:ph idx="1"/>
          </p:nvPr>
        </p:nvSpPr>
        <p:spPr/>
        <p:txBody>
          <a:bodyPr>
            <a:normAutofit fontScale="70000" lnSpcReduction="20000"/>
          </a:bodyPr>
          <a:lstStyle/>
          <a:p>
            <a:r>
              <a:rPr lang="tr-TR" dirty="0" smtClean="0"/>
              <a:t>Sulama </a:t>
            </a:r>
            <a:r>
              <a:rPr lang="tr-TR" dirty="0"/>
              <a:t>suyunun </a:t>
            </a:r>
            <a:r>
              <a:rPr lang="tr-TR" dirty="0" err="1"/>
              <a:t>Na</a:t>
            </a:r>
            <a:r>
              <a:rPr lang="tr-TR" dirty="0"/>
              <a:t> zararı üzerinde, suyun </a:t>
            </a:r>
            <a:r>
              <a:rPr lang="tr-TR" dirty="0" err="1"/>
              <a:t>Na</a:t>
            </a:r>
            <a:r>
              <a:rPr lang="tr-TR" dirty="0"/>
              <a:t> içeriğinin yanı sıra toprağın bünyesi, OM içeriği, ürün türü, iklim koşulları, sulama sistemi, işletim sistemi gibi etmenler rol oynar. </a:t>
            </a:r>
            <a:endParaRPr lang="tr-TR" b="1" dirty="0"/>
          </a:p>
          <a:p>
            <a:r>
              <a:rPr lang="tr-TR" b="1" dirty="0"/>
              <a:t>Alkali Suyun Topraklarda Neden Olduğu Sorunlar</a:t>
            </a:r>
            <a:endParaRPr lang="tr-TR" dirty="0"/>
          </a:p>
          <a:p>
            <a:pPr lvl="0"/>
            <a:r>
              <a:rPr lang="tr-TR" dirty="0"/>
              <a:t>Karbonatlar ve yüksek </a:t>
            </a:r>
            <a:r>
              <a:rPr lang="tr-TR" dirty="0" err="1"/>
              <a:t>pH</a:t>
            </a:r>
            <a:r>
              <a:rPr lang="tr-TR" dirty="0"/>
              <a:t>, topraktaki kireci çöktürür, devre dışı bırakır.</a:t>
            </a:r>
          </a:p>
          <a:p>
            <a:pPr lvl="0"/>
            <a:r>
              <a:rPr lang="tr-TR" dirty="0"/>
              <a:t>Toprakta </a:t>
            </a:r>
            <a:r>
              <a:rPr lang="tr-TR" dirty="0" err="1" smtClean="0"/>
              <a:t>Na</a:t>
            </a:r>
            <a:r>
              <a:rPr lang="tr-TR" dirty="0" smtClean="0"/>
              <a:t> </a:t>
            </a:r>
            <a:r>
              <a:rPr lang="tr-TR" dirty="0"/>
              <a:t>egemen duruma geçer, </a:t>
            </a:r>
            <a:r>
              <a:rPr lang="tr-TR" dirty="0" err="1"/>
              <a:t>agregatlar</a:t>
            </a:r>
            <a:r>
              <a:rPr lang="tr-TR" dirty="0"/>
              <a:t> dağılır, toprak yapısı bozulur. Sonuçta su iletimi ve havalanma sorunları baş gösterir.</a:t>
            </a:r>
          </a:p>
          <a:p>
            <a:pPr lvl="0"/>
            <a:r>
              <a:rPr lang="tr-TR" dirty="0" err="1"/>
              <a:t>pH</a:t>
            </a:r>
            <a:r>
              <a:rPr lang="tr-TR" dirty="0"/>
              <a:t> yükselir.</a:t>
            </a:r>
          </a:p>
          <a:p>
            <a:pPr lvl="0"/>
            <a:r>
              <a:rPr lang="tr-TR" dirty="0"/>
              <a:t>İz elementlerin alınabilirliği azalır. </a:t>
            </a:r>
          </a:p>
          <a:p>
            <a:pPr lvl="0"/>
            <a:r>
              <a:rPr lang="tr-TR" dirty="0"/>
              <a:t>Yüksek </a:t>
            </a:r>
            <a:r>
              <a:rPr lang="tr-TR" dirty="0" err="1"/>
              <a:t>pH’da</a:t>
            </a:r>
            <a:r>
              <a:rPr lang="tr-TR" dirty="0"/>
              <a:t> </a:t>
            </a:r>
            <a:r>
              <a:rPr lang="tr-TR" dirty="0" err="1"/>
              <a:t>mikrobiyel</a:t>
            </a:r>
            <a:r>
              <a:rPr lang="tr-TR" dirty="0"/>
              <a:t> etkinlikler yavaşlayacağından, organik maddeler parçalanamaz. Bitki kalıntıları birikmeye başlar.</a:t>
            </a:r>
          </a:p>
          <a:p>
            <a:endParaRPr lang="tr-T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a:t>Alkali Suyun Zararlarını Azaltma Yolları</a:t>
            </a:r>
            <a:endParaRPr lang="tr-TR" dirty="0"/>
          </a:p>
          <a:p>
            <a:r>
              <a:rPr lang="tr-TR" dirty="0"/>
              <a:t>Normal koşullarda alkali suların tarımsal sulamalarda kullanılması önerilmez. Ancak zorunluluk varsa: </a:t>
            </a:r>
          </a:p>
          <a:p>
            <a:pPr lvl="0"/>
            <a:r>
              <a:rPr lang="tr-TR" dirty="0"/>
              <a:t>Aşırı sulamadan kaçınılmalıdır.</a:t>
            </a:r>
          </a:p>
          <a:p>
            <a:pPr lvl="0"/>
            <a:r>
              <a:rPr lang="tr-TR" dirty="0"/>
              <a:t>Asit gübreler ve iyileştiriciler kullanılmalıdır.</a:t>
            </a:r>
          </a:p>
          <a:p>
            <a:pPr lvl="0"/>
            <a:r>
              <a:rPr lang="tr-TR" dirty="0"/>
              <a:t>Sulama suyuna asit eklenmelidir.</a:t>
            </a:r>
          </a:p>
          <a:p>
            <a:pPr lvl="0"/>
            <a:r>
              <a:rPr lang="tr-TR" dirty="0"/>
              <a:t>Sulamalar akşamları yapılmalıdır.</a:t>
            </a:r>
          </a:p>
          <a:p>
            <a:pPr lvl="0"/>
            <a:r>
              <a:rPr lang="tr-TR" dirty="0"/>
              <a:t>İlaç ve gübre tanklarına tampon maddeler eklenebilir.</a:t>
            </a:r>
          </a:p>
          <a:p>
            <a:r>
              <a:rPr lang="tr-TR" dirty="0"/>
              <a:t>Artık sodyum karbonat (ASK-RSC) eşitliği:</a:t>
            </a:r>
            <a:br>
              <a:rPr lang="tr-TR" dirty="0"/>
            </a:br>
            <a:r>
              <a:rPr lang="tr-TR" dirty="0"/>
              <a:t/>
            </a:r>
            <a:br>
              <a:rPr lang="tr-TR" dirty="0"/>
            </a:br>
            <a:r>
              <a:rPr lang="tr-TR" dirty="0"/>
              <a:t>ASK (RSC) = (CO</a:t>
            </a:r>
            <a:r>
              <a:rPr lang="tr-TR" baseline="-25000" dirty="0"/>
              <a:t>3</a:t>
            </a:r>
            <a:r>
              <a:rPr lang="tr-TR" baseline="30000" dirty="0"/>
              <a:t>=</a:t>
            </a:r>
            <a:r>
              <a:rPr lang="tr-TR" dirty="0"/>
              <a:t> + HCO</a:t>
            </a:r>
            <a:r>
              <a:rPr lang="tr-TR" baseline="-25000" dirty="0"/>
              <a:t>3</a:t>
            </a:r>
            <a:r>
              <a:rPr lang="tr-TR" baseline="30000" dirty="0"/>
              <a:t>-</a:t>
            </a:r>
            <a:r>
              <a:rPr lang="tr-TR" dirty="0"/>
              <a:t>) – (</a:t>
            </a:r>
            <a:r>
              <a:rPr lang="tr-TR" dirty="0" err="1"/>
              <a:t>Ca</a:t>
            </a:r>
            <a:r>
              <a:rPr lang="tr-TR" baseline="30000" dirty="0"/>
              <a:t>+2</a:t>
            </a:r>
            <a:r>
              <a:rPr lang="tr-TR" dirty="0"/>
              <a:t> + Mg</a:t>
            </a:r>
            <a:r>
              <a:rPr lang="tr-TR" baseline="30000" dirty="0"/>
              <a:t>+2</a:t>
            </a:r>
            <a:r>
              <a:rPr lang="tr-TR" dirty="0"/>
              <a:t>) </a:t>
            </a:r>
            <a:r>
              <a:rPr lang="tr-TR" dirty="0" err="1"/>
              <a:t>meg</a:t>
            </a:r>
            <a:r>
              <a:rPr lang="tr-TR" dirty="0"/>
              <a:t>/L olarak</a:t>
            </a:r>
            <a:br>
              <a:rPr lang="tr-TR" dirty="0"/>
            </a:br>
            <a:r>
              <a:rPr lang="tr-TR" dirty="0"/>
              <a:t/>
            </a:r>
            <a:br>
              <a:rPr lang="tr-TR" dirty="0"/>
            </a:br>
            <a:r>
              <a:rPr lang="tr-TR" dirty="0"/>
              <a:t>Bu değer 1,25’i aştığında, alkalilik sorunu baş gösterecek demektir. Artık karbonat olumsuzluğu için aşağıdaki iki değer sınır olarak alınabilir: Karbonatlar 2 </a:t>
            </a:r>
            <a:r>
              <a:rPr lang="tr-TR" dirty="0" err="1"/>
              <a:t>meg</a:t>
            </a:r>
            <a:r>
              <a:rPr lang="tr-TR" dirty="0"/>
              <a:t>/L veya 200 mg/L den fazla veya artık sodyum karbonat 1,25 </a:t>
            </a:r>
            <a:r>
              <a:rPr lang="tr-TR" dirty="0" err="1"/>
              <a:t>meg</a:t>
            </a:r>
            <a:r>
              <a:rPr lang="tr-TR" dirty="0"/>
              <a:t>/L den yüksek ise, suyun toprakta alkalilik oluşturma riski yüksektir.</a:t>
            </a:r>
          </a:p>
          <a:p>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Alkali Suyun Yönetiminde Asitleştirme İşlemi</a:t>
            </a:r>
            <a:r>
              <a:rPr lang="tr-TR" sz="2400" dirty="0" smtClean="0"/>
              <a:t/>
            </a:r>
            <a:br>
              <a:rPr lang="tr-TR" sz="2400" dirty="0" smtClean="0"/>
            </a:br>
            <a:endParaRPr lang="tr-TR" sz="2400" dirty="0"/>
          </a:p>
        </p:txBody>
      </p:sp>
      <p:sp>
        <p:nvSpPr>
          <p:cNvPr id="3" name="2 İçerik Yer Tutucusu"/>
          <p:cNvSpPr>
            <a:spLocks noGrp="1"/>
          </p:cNvSpPr>
          <p:nvPr>
            <p:ph idx="1"/>
          </p:nvPr>
        </p:nvSpPr>
        <p:spPr/>
        <p:txBody>
          <a:bodyPr>
            <a:normAutofit fontScale="92500" lnSpcReduction="20000"/>
          </a:bodyPr>
          <a:lstStyle/>
          <a:p>
            <a:r>
              <a:rPr lang="tr-TR" dirty="0" smtClean="0"/>
              <a:t>Gerek SAR, </a:t>
            </a:r>
            <a:r>
              <a:rPr lang="tr-TR" dirty="0"/>
              <a:t>gerekse artık sodyum karbonatın yüksek olması, suda alkalilik sorunu olduğunu gösterir. Bu durumda aşağıdaki önlemlerden birinin alınması, olası zararları azaltabilir.</a:t>
            </a:r>
          </a:p>
          <a:p>
            <a:pPr lvl="0"/>
            <a:r>
              <a:rPr lang="tr-TR" dirty="0"/>
              <a:t>Asidik gübrelerin kullanımı </a:t>
            </a:r>
          </a:p>
          <a:p>
            <a:pPr lvl="0"/>
            <a:r>
              <a:rPr lang="tr-TR" dirty="0"/>
              <a:t>Toprağa </a:t>
            </a:r>
            <a:r>
              <a:rPr lang="tr-TR" dirty="0" err="1"/>
              <a:t>elementer</a:t>
            </a:r>
            <a:r>
              <a:rPr lang="tr-TR" dirty="0"/>
              <a:t> kükürt karıştırılması</a:t>
            </a:r>
          </a:p>
          <a:p>
            <a:pPr lvl="0"/>
            <a:r>
              <a:rPr lang="tr-TR" dirty="0"/>
              <a:t>Suya kükürt dioksit karıştırılması</a:t>
            </a:r>
          </a:p>
          <a:p>
            <a:pPr lvl="0"/>
            <a:r>
              <a:rPr lang="tr-TR" dirty="0"/>
              <a:t>Suya sülfürik asit eklenmesi</a:t>
            </a:r>
          </a:p>
          <a:p>
            <a:r>
              <a:rPr lang="tr-TR" dirty="0"/>
              <a:t>Sodyum </a:t>
            </a:r>
            <a:r>
              <a:rPr lang="tr-TR" dirty="0" err="1"/>
              <a:t>adsorpsiyon</a:t>
            </a:r>
            <a:r>
              <a:rPr lang="tr-TR" dirty="0"/>
              <a:t> oranı (SAR) değeri 10’un üzerinde olduğunda toprakta sorun başlar.</a:t>
            </a:r>
          </a:p>
          <a:p>
            <a:endParaRPr lang="tr-T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a:t>Sudaki </a:t>
            </a:r>
            <a:r>
              <a:rPr lang="tr-TR" dirty="0" err="1" smtClean="0"/>
              <a:t>Na</a:t>
            </a:r>
            <a:r>
              <a:rPr lang="tr-TR" dirty="0" smtClean="0"/>
              <a:t> iyonu </a:t>
            </a:r>
            <a:r>
              <a:rPr lang="tr-TR" dirty="0"/>
              <a:t>miktarı 70 </a:t>
            </a:r>
            <a:r>
              <a:rPr lang="tr-TR" dirty="0" err="1"/>
              <a:t>ppm’in</a:t>
            </a:r>
            <a:r>
              <a:rPr lang="tr-TR" dirty="0"/>
              <a:t> üzerinde ise, toprak yapısı bozulmaya ve </a:t>
            </a:r>
            <a:r>
              <a:rPr lang="tr-TR" dirty="0" err="1" smtClean="0"/>
              <a:t>Na</a:t>
            </a:r>
            <a:r>
              <a:rPr lang="tr-TR" dirty="0" smtClean="0"/>
              <a:t>, </a:t>
            </a:r>
            <a:r>
              <a:rPr lang="tr-TR" dirty="0"/>
              <a:t>bitkileri doğrudan zehirlemeye başlar. Düşük tuzlulukta sodyum zararı, yüksek tuz kapsamına göre daha belirgin olur.</a:t>
            </a:r>
          </a:p>
          <a:p>
            <a:r>
              <a:rPr lang="tr-TR" b="1" i="1" dirty="0"/>
              <a:t>Tuzluluk toprağın geçirgenliğini artırırken, sodyumluluk azaltır.</a:t>
            </a:r>
            <a:endParaRPr lang="tr-TR" dirty="0"/>
          </a:p>
          <a:p>
            <a:r>
              <a:rPr lang="tr-TR" b="1" i="1" dirty="0"/>
              <a:t>Sert su toprağı yumuşak, yumuşak su sert yapar.</a:t>
            </a:r>
            <a:endParaRPr lang="tr-TR" dirty="0"/>
          </a:p>
          <a:p>
            <a:r>
              <a:rPr lang="tr-TR" dirty="0"/>
              <a:t>Yüksek SAR Değerine Karşı</a:t>
            </a:r>
          </a:p>
          <a:p>
            <a:pPr lvl="0"/>
            <a:r>
              <a:rPr lang="tr-TR" dirty="0"/>
              <a:t>Olanaklar ölçüsünde toprak yıkanır.</a:t>
            </a:r>
          </a:p>
          <a:p>
            <a:pPr lvl="0"/>
            <a:r>
              <a:rPr lang="tr-TR" dirty="0"/>
              <a:t>Çözünebilir kalsiyum kaynakları eklenir.</a:t>
            </a:r>
          </a:p>
          <a:p>
            <a:pPr lvl="0"/>
            <a:r>
              <a:rPr lang="tr-TR" dirty="0"/>
              <a:t>Alkalilik azaltılır.</a:t>
            </a:r>
          </a:p>
          <a:p>
            <a:endParaRPr lang="tr-T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BOR</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Mutlak </a:t>
            </a:r>
            <a:r>
              <a:rPr lang="tr-TR" dirty="0"/>
              <a:t>gerekli bitki besin elementi olmakla birlikte, düşük dozlarda bile zehirli konuma geçtiği için sulama sularında katı sınırlarla izlenir. </a:t>
            </a:r>
            <a:endParaRPr lang="tr-TR" dirty="0" smtClean="0"/>
          </a:p>
          <a:p>
            <a:r>
              <a:rPr lang="tr-TR" dirty="0" smtClean="0"/>
              <a:t>Tuzlarının </a:t>
            </a:r>
            <a:r>
              <a:rPr lang="tr-TR" dirty="0"/>
              <a:t>genellikle çözünürlüğü yüksektir. Bitkiler tarafından daha çok borat (BO</a:t>
            </a:r>
            <a:r>
              <a:rPr lang="tr-TR" baseline="-25000" dirty="0"/>
              <a:t>3</a:t>
            </a:r>
            <a:r>
              <a:rPr lang="tr-TR" baseline="30000" dirty="0"/>
              <a:t>-3</a:t>
            </a:r>
            <a:r>
              <a:rPr lang="tr-TR" dirty="0"/>
              <a:t>) iyonu olarak alınır. </a:t>
            </a:r>
            <a:endParaRPr lang="tr-TR" dirty="0" smtClean="0"/>
          </a:p>
          <a:p>
            <a:r>
              <a:rPr lang="tr-TR" dirty="0" smtClean="0"/>
              <a:t>Bitkilerin </a:t>
            </a:r>
            <a:r>
              <a:rPr lang="tr-TR" dirty="0"/>
              <a:t>bora dayanım sınırları çok değişken olduğundan sınıflama sistemi, aşağıdaki çizelgede gösterildiği gibi her grup için ayrı sınır değerlerini gerektirir.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Ülkemiz sularında ve topraklarında sık rastlanan bor zehirliliği, tuz etkisinde kalmış toprakların kazanımında ayrı bir grup olarak değerlendirilir. </a:t>
            </a:r>
          </a:p>
          <a:p>
            <a:r>
              <a:rPr lang="tr-TR" dirty="0" smtClean="0"/>
              <a:t>Özellikle nötr ve alkali topraklarda çözünürlüğü azaldığı için, borun topraktan yıkanması (toprağın kazanımı) zorlaşır.</a:t>
            </a:r>
          </a:p>
          <a:p>
            <a:r>
              <a:rPr lang="tr-TR" dirty="0" smtClean="0"/>
              <a:t> Duyarlı bitkilerde zehirlilik, 1 </a:t>
            </a:r>
            <a:r>
              <a:rPr lang="tr-TR" dirty="0" err="1" smtClean="0"/>
              <a:t>ppm</a:t>
            </a:r>
            <a:r>
              <a:rPr lang="tr-TR" dirty="0" smtClean="0"/>
              <a:t> düzeyinin altında başlayabilir. Özellikle yeraltı suları, bor analizi yapılmadan sulamada kullanılmamalıdır. </a:t>
            </a:r>
          </a:p>
          <a:p>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1844824"/>
          <a:ext cx="8460432" cy="3222120"/>
        </p:xfrm>
        <a:graphic>
          <a:graphicData uri="http://schemas.openxmlformats.org/drawingml/2006/table">
            <a:tbl>
              <a:tblPr/>
              <a:tblGrid>
                <a:gridCol w="1324904"/>
                <a:gridCol w="1989894"/>
                <a:gridCol w="2323235"/>
                <a:gridCol w="2323235"/>
                <a:gridCol w="499164"/>
              </a:tblGrid>
              <a:tr h="291919">
                <a:tc gridSpan="2">
                  <a:txBody>
                    <a:bodyPr/>
                    <a:lstStyle/>
                    <a:p>
                      <a:pPr algn="ctr">
                        <a:spcAft>
                          <a:spcPts val="600"/>
                        </a:spcAft>
                      </a:pPr>
                      <a:r>
                        <a:rPr lang="tr-TR" sz="1200" u="sng" dirty="0">
                          <a:latin typeface="Times New Roman"/>
                          <a:ea typeface="Times New Roman"/>
                        </a:rPr>
                        <a:t>Duyarlı</a:t>
                      </a:r>
                    </a:p>
                  </a:txBody>
                  <a:tcPr marL="9525" marR="9525" marT="9525" marB="9525" anchor="ctr">
                    <a:lnL>
                      <a:noFill/>
                    </a:lnL>
                    <a:lnR>
                      <a:noFill/>
                    </a:lnR>
                    <a:lnT>
                      <a:noFill/>
                    </a:lnT>
                    <a:lnB>
                      <a:noFill/>
                    </a:lnB>
                    <a:solidFill>
                      <a:schemeClr val="bg2">
                        <a:lumMod val="90000"/>
                      </a:schemeClr>
                    </a:solidFill>
                  </a:tcPr>
                </a:tc>
                <a:tc hMerge="1">
                  <a:txBody>
                    <a:bodyPr/>
                    <a:lstStyle/>
                    <a:p>
                      <a:endParaRPr lang="tr-TR"/>
                    </a:p>
                  </a:txBody>
                  <a:tcPr/>
                </a:tc>
                <a:tc rowSpan="2">
                  <a:txBody>
                    <a:bodyPr/>
                    <a:lstStyle/>
                    <a:p>
                      <a:pPr algn="ctr">
                        <a:spcAft>
                          <a:spcPts val="600"/>
                        </a:spcAft>
                      </a:pPr>
                      <a:r>
                        <a:rPr lang="tr-TR" sz="1200" dirty="0">
                          <a:latin typeface="Times New Roman"/>
                          <a:ea typeface="Times New Roman"/>
                        </a:rPr>
                        <a:t>Orta duyarlı</a:t>
                      </a:r>
                    </a:p>
                    <a:p>
                      <a:pPr algn="ctr">
                        <a:spcAft>
                          <a:spcPts val="600"/>
                        </a:spcAft>
                      </a:pPr>
                      <a:r>
                        <a:rPr lang="tr-TR" sz="1200" dirty="0">
                          <a:latin typeface="Times New Roman"/>
                          <a:ea typeface="Times New Roman"/>
                        </a:rPr>
                        <a:t>1,1-2,0</a:t>
                      </a:r>
                    </a:p>
                  </a:txBody>
                  <a:tcPr marL="9525" marR="9525" marT="9525" marB="9525" anchor="ctr">
                    <a:lnL>
                      <a:noFill/>
                    </a:lnL>
                    <a:lnR>
                      <a:noFill/>
                    </a:lnR>
                    <a:lnT>
                      <a:noFill/>
                    </a:lnT>
                    <a:lnB>
                      <a:noFill/>
                    </a:lnB>
                    <a:solidFill>
                      <a:schemeClr val="bg2">
                        <a:lumMod val="90000"/>
                      </a:schemeClr>
                    </a:solidFill>
                  </a:tcPr>
                </a:tc>
                <a:tc rowSpan="2">
                  <a:txBody>
                    <a:bodyPr/>
                    <a:lstStyle/>
                    <a:p>
                      <a:pPr algn="ctr">
                        <a:spcAft>
                          <a:spcPts val="600"/>
                        </a:spcAft>
                      </a:pPr>
                      <a:r>
                        <a:rPr lang="tr-TR" sz="1200" dirty="0">
                          <a:latin typeface="Times New Roman"/>
                          <a:ea typeface="Times New Roman"/>
                        </a:rPr>
                        <a:t>Orta dirençli</a:t>
                      </a:r>
                    </a:p>
                    <a:p>
                      <a:pPr algn="ctr">
                        <a:spcAft>
                          <a:spcPts val="600"/>
                        </a:spcAft>
                      </a:pPr>
                      <a:r>
                        <a:rPr lang="tr-TR" sz="1200" dirty="0">
                          <a:latin typeface="Times New Roman"/>
                          <a:ea typeface="Times New Roman"/>
                        </a:rPr>
                        <a:t>2,1-4,0</a:t>
                      </a:r>
                    </a:p>
                  </a:txBody>
                  <a:tcPr marL="9525" marR="9525" marT="9525" marB="9525" anchor="ctr">
                    <a:lnL>
                      <a:noFill/>
                    </a:lnL>
                    <a:lnR>
                      <a:noFill/>
                    </a:lnR>
                    <a:lnT>
                      <a:noFill/>
                    </a:lnT>
                    <a:lnB>
                      <a:noFill/>
                    </a:lnB>
                    <a:solidFill>
                      <a:schemeClr val="bg2">
                        <a:lumMod val="90000"/>
                      </a:schemeClr>
                    </a:solidFill>
                  </a:tcPr>
                </a:tc>
                <a:tc rowSpan="2">
                  <a:txBody>
                    <a:bodyPr/>
                    <a:lstStyle/>
                    <a:p>
                      <a:pPr algn="ctr">
                        <a:spcAft>
                          <a:spcPts val="600"/>
                        </a:spcAft>
                      </a:pPr>
                      <a:r>
                        <a:rPr lang="tr-TR" sz="1200" dirty="0">
                          <a:latin typeface="Times New Roman"/>
                          <a:ea typeface="Times New Roman"/>
                        </a:rPr>
                        <a:t>Dirençli</a:t>
                      </a:r>
                    </a:p>
                    <a:p>
                      <a:pPr algn="ctr">
                        <a:spcAft>
                          <a:spcPts val="600"/>
                        </a:spcAft>
                      </a:pPr>
                      <a:r>
                        <a:rPr lang="tr-TR" sz="1200" dirty="0">
                          <a:latin typeface="Times New Roman"/>
                          <a:ea typeface="Times New Roman"/>
                        </a:rPr>
                        <a:t>4,1-6,0</a:t>
                      </a:r>
                    </a:p>
                  </a:txBody>
                  <a:tcPr marL="9525" marR="9525" marT="9525" marB="9525" anchor="ctr">
                    <a:lnL>
                      <a:noFill/>
                    </a:lnL>
                    <a:lnR>
                      <a:noFill/>
                    </a:lnR>
                    <a:lnT>
                      <a:noFill/>
                    </a:lnT>
                    <a:lnB>
                      <a:noFill/>
                    </a:lnB>
                    <a:solidFill>
                      <a:schemeClr val="bg2">
                        <a:lumMod val="90000"/>
                      </a:schemeClr>
                    </a:solidFill>
                  </a:tcPr>
                </a:tc>
              </a:tr>
              <a:tr h="903295">
                <a:tc>
                  <a:txBody>
                    <a:bodyPr/>
                    <a:lstStyle/>
                    <a:p>
                      <a:pPr algn="ctr">
                        <a:spcAft>
                          <a:spcPts val="600"/>
                        </a:spcAft>
                      </a:pPr>
                      <a:r>
                        <a:rPr lang="tr-TR" sz="1200" dirty="0">
                          <a:latin typeface="Times New Roman"/>
                          <a:ea typeface="Times New Roman"/>
                        </a:rPr>
                        <a:t>0,5-0,75</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0,76-1,0</a:t>
                      </a:r>
                    </a:p>
                  </a:txBody>
                  <a:tcPr marL="9525" marR="9525" marT="9525" marB="9525" anchor="ctr">
                    <a:lnL>
                      <a:noFill/>
                    </a:lnL>
                    <a:lnR>
                      <a:noFill/>
                    </a:lnR>
                    <a:lnT>
                      <a:noFill/>
                    </a:lnT>
                    <a:lnB>
                      <a:noFill/>
                    </a:lnB>
                    <a:solidFill>
                      <a:schemeClr val="bg2">
                        <a:lumMod val="9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358013">
                <a:tc>
                  <a:txBody>
                    <a:bodyPr/>
                    <a:lstStyle/>
                    <a:p>
                      <a:pPr algn="ctr">
                        <a:spcAft>
                          <a:spcPts val="600"/>
                        </a:spcAft>
                      </a:pPr>
                      <a:r>
                        <a:rPr lang="tr-TR" sz="1200">
                          <a:latin typeface="Times New Roman"/>
                          <a:ea typeface="Times New Roman"/>
                        </a:rPr>
                        <a:t>Şeftali</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Buğday</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Havuç</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Marul</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Yonca</a:t>
                      </a:r>
                    </a:p>
                  </a:txBody>
                  <a:tcPr marL="9525" marR="9525" marT="9525" marB="9525" anchor="ctr">
                    <a:lnL>
                      <a:noFill/>
                    </a:lnL>
                    <a:lnR>
                      <a:noFill/>
                    </a:lnR>
                    <a:lnT>
                      <a:noFill/>
                    </a:lnT>
                    <a:lnB>
                      <a:noFill/>
                    </a:lnB>
                    <a:solidFill>
                      <a:schemeClr val="bg2">
                        <a:lumMod val="90000"/>
                      </a:schemeClr>
                    </a:solidFill>
                  </a:tcPr>
                </a:tc>
              </a:tr>
              <a:tr h="820676">
                <a:tc>
                  <a:txBody>
                    <a:bodyPr/>
                    <a:lstStyle/>
                    <a:p>
                      <a:pPr algn="ctr">
                        <a:spcAft>
                          <a:spcPts val="600"/>
                        </a:spcAft>
                      </a:pPr>
                      <a:r>
                        <a:rPr lang="tr-TR" sz="1200">
                          <a:latin typeface="Times New Roman"/>
                          <a:ea typeface="Times New Roman"/>
                        </a:rPr>
                        <a:t>Soğan</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dirty="0">
                          <a:latin typeface="Times New Roman"/>
                          <a:ea typeface="Times New Roman"/>
                        </a:rPr>
                        <a:t>Arpa</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dirty="0">
                          <a:latin typeface="Times New Roman"/>
                          <a:ea typeface="Times New Roman"/>
                        </a:rPr>
                        <a:t>Patates</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dirty="0">
                          <a:latin typeface="Times New Roman"/>
                          <a:ea typeface="Times New Roman"/>
                        </a:rPr>
                        <a:t>Lahana</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Şeker pancarı</a:t>
                      </a:r>
                    </a:p>
                  </a:txBody>
                  <a:tcPr marL="9525" marR="9525" marT="9525" marB="9525" anchor="ctr">
                    <a:lnL>
                      <a:noFill/>
                    </a:lnL>
                    <a:lnR>
                      <a:noFill/>
                    </a:lnR>
                    <a:lnT>
                      <a:noFill/>
                    </a:lnT>
                    <a:lnB>
                      <a:noFill/>
                    </a:lnB>
                    <a:solidFill>
                      <a:schemeClr val="bg2">
                        <a:lumMod val="90000"/>
                      </a:schemeClr>
                    </a:solidFill>
                  </a:tcPr>
                </a:tc>
              </a:tr>
              <a:tr h="556298">
                <a:tc rowSpan="2">
                  <a:txBody>
                    <a:bodyPr/>
                    <a:lstStyle/>
                    <a:p>
                      <a:pPr>
                        <a:spcAft>
                          <a:spcPts val="600"/>
                        </a:spcAft>
                      </a:pPr>
                      <a:endParaRPr lang="tr-TR" sz="1200">
                        <a:latin typeface="Times New Roman"/>
                        <a:ea typeface="Times New Roman"/>
                      </a:endParaRP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Ayçiçeği</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Hıyar</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dirty="0">
                          <a:latin typeface="Times New Roman"/>
                          <a:ea typeface="Times New Roman"/>
                        </a:rPr>
                        <a:t>Mısır</a:t>
                      </a: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Domates</a:t>
                      </a:r>
                    </a:p>
                  </a:txBody>
                  <a:tcPr marL="9525" marR="9525" marT="9525" marB="9525" anchor="ctr">
                    <a:lnL>
                      <a:noFill/>
                    </a:lnL>
                    <a:lnR>
                      <a:noFill/>
                    </a:lnR>
                    <a:lnT>
                      <a:noFill/>
                    </a:lnT>
                    <a:lnB>
                      <a:noFill/>
                    </a:lnB>
                    <a:solidFill>
                      <a:schemeClr val="bg2">
                        <a:lumMod val="90000"/>
                      </a:schemeClr>
                    </a:solidFill>
                  </a:tcPr>
                </a:tc>
              </a:tr>
              <a:tr h="291919">
                <a:tc vMerge="1">
                  <a:txBody>
                    <a:bodyPr/>
                    <a:lstStyle/>
                    <a:p>
                      <a:endParaRPr lang="tr-TR"/>
                    </a:p>
                  </a:txBody>
                  <a:tcPr/>
                </a:tc>
                <a:tc>
                  <a:txBody>
                    <a:bodyPr/>
                    <a:lstStyle/>
                    <a:p>
                      <a:pPr algn="ctr">
                        <a:spcAft>
                          <a:spcPts val="600"/>
                        </a:spcAft>
                      </a:pPr>
                      <a:r>
                        <a:rPr lang="tr-TR" sz="1200">
                          <a:latin typeface="Times New Roman"/>
                          <a:ea typeface="Times New Roman"/>
                        </a:rPr>
                        <a:t>Kuru fasulye</a:t>
                      </a:r>
                    </a:p>
                  </a:txBody>
                  <a:tcPr marL="9525" marR="9525" marT="9525" marB="9525" anchor="ctr">
                    <a:lnL>
                      <a:noFill/>
                    </a:lnL>
                    <a:lnR>
                      <a:noFill/>
                    </a:lnR>
                    <a:lnT>
                      <a:noFill/>
                    </a:lnT>
                    <a:lnB>
                      <a:noFill/>
                    </a:lnB>
                    <a:solidFill>
                      <a:schemeClr val="bg2">
                        <a:lumMod val="90000"/>
                      </a:schemeClr>
                    </a:solidFill>
                  </a:tcPr>
                </a:tc>
                <a:tc>
                  <a:txBody>
                    <a:bodyPr/>
                    <a:lstStyle/>
                    <a:p>
                      <a:pPr>
                        <a:spcAft>
                          <a:spcPts val="600"/>
                        </a:spcAft>
                      </a:pPr>
                      <a:endParaRPr lang="tr-TR" sz="1200">
                        <a:latin typeface="Times New Roman"/>
                        <a:ea typeface="Times New Roman"/>
                      </a:endParaRPr>
                    </a:p>
                  </a:txBody>
                  <a:tcPr marL="9525" marR="9525" marT="9525" marB="9525" anchor="ctr">
                    <a:lnL>
                      <a:noFill/>
                    </a:lnL>
                    <a:lnR>
                      <a:noFill/>
                    </a:lnR>
                    <a:lnT>
                      <a:noFill/>
                    </a:lnT>
                    <a:lnB>
                      <a:noFill/>
                    </a:lnB>
                    <a:solidFill>
                      <a:schemeClr val="bg2">
                        <a:lumMod val="90000"/>
                      </a:schemeClr>
                    </a:solidFill>
                  </a:tcPr>
                </a:tc>
                <a:tc>
                  <a:txBody>
                    <a:bodyPr/>
                    <a:lstStyle/>
                    <a:p>
                      <a:pPr algn="ctr">
                        <a:spcAft>
                          <a:spcPts val="600"/>
                        </a:spcAft>
                      </a:pPr>
                      <a:r>
                        <a:rPr lang="tr-TR" sz="1200">
                          <a:latin typeface="Times New Roman"/>
                          <a:ea typeface="Times New Roman"/>
                        </a:rPr>
                        <a:t>Yulaf</a:t>
                      </a:r>
                    </a:p>
                  </a:txBody>
                  <a:tcPr marL="9525" marR="9525" marT="9525" marB="9525" anchor="ctr">
                    <a:lnL>
                      <a:noFill/>
                    </a:lnL>
                    <a:lnR>
                      <a:noFill/>
                    </a:lnR>
                    <a:lnT>
                      <a:noFill/>
                    </a:lnT>
                    <a:lnB>
                      <a:noFill/>
                    </a:lnB>
                    <a:solidFill>
                      <a:schemeClr val="bg2">
                        <a:lumMod val="90000"/>
                      </a:schemeClr>
                    </a:solidFill>
                  </a:tcPr>
                </a:tc>
                <a:tc>
                  <a:txBody>
                    <a:bodyPr/>
                    <a:lstStyle/>
                    <a:p>
                      <a:pPr>
                        <a:spcAft>
                          <a:spcPts val="600"/>
                        </a:spcAft>
                      </a:pPr>
                      <a:endParaRPr lang="tr-TR" sz="1200" dirty="0">
                        <a:latin typeface="Times New Roman"/>
                        <a:ea typeface="Times New Roman"/>
                      </a:endParaRPr>
                    </a:p>
                  </a:txBody>
                  <a:tcPr marL="9525" marR="9525" marT="9525" marB="9525" anchor="ctr">
                    <a:lnL>
                      <a:noFill/>
                    </a:lnL>
                    <a:lnR>
                      <a:noFill/>
                    </a:lnR>
                    <a:lnT>
                      <a:noFill/>
                    </a:lnT>
                    <a:lnB>
                      <a:noFill/>
                    </a:lnB>
                    <a:solidFill>
                      <a:schemeClr val="bg2">
                        <a:lumMod val="90000"/>
                      </a:schemeClr>
                    </a:solidFill>
                  </a:tcPr>
                </a:tc>
              </a:tr>
            </a:tbl>
          </a:graphicData>
        </a:graphic>
      </p:graphicFrame>
      <p:sp>
        <p:nvSpPr>
          <p:cNvPr id="5121" name="Rectangle 1"/>
          <p:cNvSpPr>
            <a:spLocks noChangeArrowheads="1"/>
          </p:cNvSpPr>
          <p:nvPr/>
        </p:nvSpPr>
        <p:spPr bwMode="auto">
          <a:xfrm>
            <a:off x="142844" y="1000108"/>
            <a:ext cx="83343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Bazı bitkilerin bor duyarlığı (B derişimi, mg/ L*)</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Verimde ve bitkisel gelişimde herhangi bir gerilemeye neden olmayan, toprak çözeltisi veya doygunluk </a:t>
            </a:r>
            <a:r>
              <a:rPr kumimoji="0" lang="tr-TR"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ekstraktındaki</a:t>
            </a: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yüksek </a:t>
            </a:r>
            <a:r>
              <a:rPr kumimoji="0" lang="tr-TR"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derişimlerdir</a:t>
            </a: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Sulama suyundaki en yüksek derişimler de buna yakın ve biraz daha düşük değerlerdir.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285852" y="2000243"/>
          <a:ext cx="6334148" cy="2503018"/>
        </p:xfrm>
        <a:graphic>
          <a:graphicData uri="http://schemas.openxmlformats.org/drawingml/2006/table">
            <a:tbl>
              <a:tblPr/>
              <a:tblGrid>
                <a:gridCol w="1583537"/>
                <a:gridCol w="1583537"/>
                <a:gridCol w="1583537"/>
                <a:gridCol w="1583537"/>
              </a:tblGrid>
              <a:tr h="357574">
                <a:tc rowSpan="2">
                  <a:txBody>
                    <a:bodyPr/>
                    <a:lstStyle/>
                    <a:p>
                      <a:pPr>
                        <a:spcAft>
                          <a:spcPts val="600"/>
                        </a:spcAft>
                      </a:pPr>
                      <a:r>
                        <a:rPr lang="tr-TR" sz="1800" spc="-5" dirty="0">
                          <a:solidFill>
                            <a:srgbClr val="000000"/>
                          </a:solidFill>
                          <a:latin typeface="Times New Roman"/>
                          <a:ea typeface="Times New Roman"/>
                        </a:rPr>
                        <a:t>Su sınıfı</a:t>
                      </a:r>
                      <a:endParaRPr lang="tr-TR" sz="18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pPr>
                      <a:r>
                        <a:rPr lang="tr-TR" sz="1800" spc="-5">
                          <a:solidFill>
                            <a:srgbClr val="000000"/>
                          </a:solidFill>
                          <a:latin typeface="Times New Roman"/>
                          <a:ea typeface="Times New Roman"/>
                        </a:rPr>
                        <a:t>Ürün grubu</a:t>
                      </a:r>
                      <a:endParaRPr lang="tr-TR" sz="18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57574">
                <a:tc vMerge="1">
                  <a:txBody>
                    <a:bodyPr/>
                    <a:lstStyle/>
                    <a:p>
                      <a:endParaRPr lang="tr-TR"/>
                    </a:p>
                  </a:txBody>
                  <a:tcPr/>
                </a:tc>
                <a:tc>
                  <a:txBody>
                    <a:bodyPr/>
                    <a:lstStyle/>
                    <a:p>
                      <a:pPr algn="ctr">
                        <a:spcAft>
                          <a:spcPts val="600"/>
                        </a:spcAft>
                      </a:pPr>
                      <a:r>
                        <a:rPr lang="tr-TR" sz="1800" spc="-25" dirty="0">
                          <a:solidFill>
                            <a:srgbClr val="000000"/>
                          </a:solidFill>
                          <a:latin typeface="Times New Roman"/>
                          <a:ea typeface="Times New Roman"/>
                        </a:rPr>
                        <a:t>Duyarlı</a:t>
                      </a:r>
                      <a:endParaRPr lang="tr-TR" sz="18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spc="-5">
                          <a:solidFill>
                            <a:srgbClr val="000000"/>
                          </a:solidFill>
                          <a:latin typeface="Times New Roman"/>
                          <a:ea typeface="Times New Roman"/>
                        </a:rPr>
                        <a:t>Yarı dirençli</a:t>
                      </a:r>
                      <a:endParaRPr lang="tr-TR" sz="18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spc="-15">
                          <a:solidFill>
                            <a:srgbClr val="000000"/>
                          </a:solidFill>
                          <a:latin typeface="Times New Roman"/>
                          <a:ea typeface="Times New Roman"/>
                        </a:rPr>
                        <a:t>Dirençli</a:t>
                      </a:r>
                      <a:endParaRPr lang="tr-TR" sz="18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574">
                <a:tc>
                  <a:txBody>
                    <a:bodyPr/>
                    <a:lstStyle/>
                    <a:p>
                      <a:pPr>
                        <a:spcAft>
                          <a:spcPts val="600"/>
                        </a:spcAft>
                      </a:pPr>
                      <a:r>
                        <a:rPr lang="tr-TR" sz="1800" spc="-70">
                          <a:solidFill>
                            <a:srgbClr val="000000"/>
                          </a:solidFill>
                          <a:latin typeface="Times New Roman"/>
                          <a:ea typeface="Times New Roman"/>
                        </a:rPr>
                        <a:t>Çok iyi</a:t>
                      </a:r>
                      <a:endParaRPr lang="tr-TR" sz="18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tr-TR" sz="1800" spc="-55" dirty="0">
                          <a:solidFill>
                            <a:srgbClr val="000000"/>
                          </a:solidFill>
                          <a:latin typeface="Times New Roman"/>
                          <a:ea typeface="Times New Roman"/>
                        </a:rPr>
                        <a:t>&lt; 0,33</a:t>
                      </a:r>
                      <a:endParaRPr lang="tr-TR" sz="18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tr-TR" sz="1800" spc="-10">
                          <a:solidFill>
                            <a:srgbClr val="000000"/>
                          </a:solidFill>
                          <a:latin typeface="Times New Roman"/>
                          <a:ea typeface="Times New Roman"/>
                        </a:rPr>
                        <a:t>&lt; 0,67</a:t>
                      </a:r>
                      <a:endParaRPr lang="tr-TR" sz="18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tr-TR" sz="1800" spc="-10">
                          <a:solidFill>
                            <a:srgbClr val="000000"/>
                          </a:solidFill>
                          <a:latin typeface="Times New Roman"/>
                          <a:ea typeface="Times New Roman"/>
                        </a:rPr>
                        <a:t>&lt; 1,00</a:t>
                      </a:r>
                      <a:endParaRPr lang="tr-TR" sz="18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57574">
                <a:tc>
                  <a:txBody>
                    <a:bodyPr/>
                    <a:lstStyle/>
                    <a:p>
                      <a:pPr>
                        <a:spcAft>
                          <a:spcPts val="600"/>
                        </a:spcAft>
                      </a:pPr>
                      <a:r>
                        <a:rPr lang="tr-TR" sz="1800" spc="-75">
                          <a:solidFill>
                            <a:srgbClr val="000000"/>
                          </a:solidFill>
                          <a:latin typeface="Times New Roman"/>
                          <a:ea typeface="Times New Roman"/>
                        </a:rPr>
                        <a:t>İyi</a:t>
                      </a:r>
                      <a:endParaRPr lang="tr-TR" sz="1800">
                        <a:latin typeface="Times New Roman"/>
                        <a:ea typeface="Times New Roman"/>
                      </a:endParaRPr>
                    </a:p>
                  </a:txBody>
                  <a:tcPr marL="68580" marR="68580" marT="0" marB="0">
                    <a:lnL>
                      <a:noFill/>
                    </a:lnL>
                    <a:lnR>
                      <a:noFill/>
                    </a:lnR>
                    <a:lnT>
                      <a:noFill/>
                    </a:lnT>
                    <a:lnB>
                      <a:noFill/>
                    </a:lnB>
                  </a:tcPr>
                </a:tc>
                <a:tc>
                  <a:txBody>
                    <a:bodyPr/>
                    <a:lstStyle/>
                    <a:p>
                      <a:pPr algn="ctr">
                        <a:spcAft>
                          <a:spcPts val="600"/>
                        </a:spcAft>
                      </a:pPr>
                      <a:r>
                        <a:rPr lang="tr-TR" sz="1800" spc="-10" dirty="0">
                          <a:solidFill>
                            <a:srgbClr val="000000"/>
                          </a:solidFill>
                          <a:latin typeface="Times New Roman"/>
                          <a:ea typeface="Times New Roman"/>
                        </a:rPr>
                        <a:t>0,33 – 0,67</a:t>
                      </a:r>
                      <a:endParaRPr lang="tr-TR" sz="1800" dirty="0">
                        <a:latin typeface="Times New Roman"/>
                        <a:ea typeface="Times New Roman"/>
                      </a:endParaRPr>
                    </a:p>
                  </a:txBody>
                  <a:tcPr marL="68580" marR="68580" marT="0" marB="0">
                    <a:lnL>
                      <a:noFill/>
                    </a:lnL>
                    <a:lnR>
                      <a:noFill/>
                    </a:lnR>
                    <a:lnT>
                      <a:noFill/>
                    </a:lnT>
                    <a:lnB>
                      <a:noFill/>
                    </a:lnB>
                  </a:tcPr>
                </a:tc>
                <a:tc>
                  <a:txBody>
                    <a:bodyPr/>
                    <a:lstStyle/>
                    <a:p>
                      <a:pPr algn="ctr">
                        <a:spcAft>
                          <a:spcPts val="600"/>
                        </a:spcAft>
                      </a:pPr>
                      <a:r>
                        <a:rPr lang="tr-TR" sz="1800" spc="-10" dirty="0">
                          <a:solidFill>
                            <a:srgbClr val="000000"/>
                          </a:solidFill>
                          <a:latin typeface="Times New Roman"/>
                          <a:ea typeface="Times New Roman"/>
                        </a:rPr>
                        <a:t>0,67 – 1,33</a:t>
                      </a:r>
                      <a:endParaRPr lang="tr-TR" sz="1800" dirty="0">
                        <a:latin typeface="Times New Roman"/>
                        <a:ea typeface="Times New Roman"/>
                      </a:endParaRPr>
                    </a:p>
                  </a:txBody>
                  <a:tcPr marL="68580" marR="68580" marT="0" marB="0">
                    <a:lnL>
                      <a:noFill/>
                    </a:lnL>
                    <a:lnR>
                      <a:noFill/>
                    </a:lnR>
                    <a:lnT>
                      <a:noFill/>
                    </a:lnT>
                    <a:lnB>
                      <a:noFill/>
                    </a:lnB>
                  </a:tcPr>
                </a:tc>
                <a:tc>
                  <a:txBody>
                    <a:bodyPr/>
                    <a:lstStyle/>
                    <a:p>
                      <a:pPr algn="ctr">
                        <a:spcAft>
                          <a:spcPts val="600"/>
                        </a:spcAft>
                      </a:pPr>
                      <a:r>
                        <a:rPr lang="tr-TR" sz="1800" spc="-5">
                          <a:solidFill>
                            <a:srgbClr val="000000"/>
                          </a:solidFill>
                          <a:latin typeface="Times New Roman"/>
                          <a:ea typeface="Times New Roman"/>
                        </a:rPr>
                        <a:t>1,00 – 2,00</a:t>
                      </a:r>
                      <a:endParaRPr lang="tr-TR" sz="1800">
                        <a:latin typeface="Times New Roman"/>
                        <a:ea typeface="Times New Roman"/>
                      </a:endParaRPr>
                    </a:p>
                  </a:txBody>
                  <a:tcPr marL="68580" marR="68580" marT="0" marB="0">
                    <a:lnL>
                      <a:noFill/>
                    </a:lnL>
                    <a:lnR>
                      <a:noFill/>
                    </a:lnR>
                    <a:lnT>
                      <a:noFill/>
                    </a:lnT>
                    <a:lnB>
                      <a:noFill/>
                    </a:lnB>
                  </a:tcPr>
                </a:tc>
              </a:tr>
              <a:tr h="357574">
                <a:tc>
                  <a:txBody>
                    <a:bodyPr/>
                    <a:lstStyle/>
                    <a:p>
                      <a:pPr>
                        <a:spcAft>
                          <a:spcPts val="600"/>
                        </a:spcAft>
                      </a:pPr>
                      <a:r>
                        <a:rPr lang="tr-TR" sz="1800" spc="-75">
                          <a:solidFill>
                            <a:srgbClr val="000000"/>
                          </a:solidFill>
                          <a:latin typeface="Times New Roman"/>
                          <a:ea typeface="Times New Roman"/>
                        </a:rPr>
                        <a:t>İzin verilebilir</a:t>
                      </a:r>
                      <a:endParaRPr lang="tr-TR" sz="1800">
                        <a:latin typeface="Times New Roman"/>
                        <a:ea typeface="Times New Roman"/>
                      </a:endParaRPr>
                    </a:p>
                  </a:txBody>
                  <a:tcPr marL="68580" marR="68580" marT="0" marB="0">
                    <a:lnL>
                      <a:noFill/>
                    </a:lnL>
                    <a:lnR>
                      <a:noFill/>
                    </a:lnR>
                    <a:lnT>
                      <a:noFill/>
                    </a:lnT>
                    <a:lnB>
                      <a:noFill/>
                    </a:lnB>
                  </a:tcPr>
                </a:tc>
                <a:tc>
                  <a:txBody>
                    <a:bodyPr/>
                    <a:lstStyle/>
                    <a:p>
                      <a:pPr algn="ctr">
                        <a:spcAft>
                          <a:spcPts val="600"/>
                        </a:spcAft>
                      </a:pPr>
                      <a:r>
                        <a:rPr lang="tr-TR" sz="1800">
                          <a:latin typeface="Times New Roman"/>
                          <a:ea typeface="Times New Roman"/>
                        </a:rPr>
                        <a:t>0,67 – 1,00</a:t>
                      </a:r>
                    </a:p>
                  </a:txBody>
                  <a:tcPr marL="68580" marR="68580" marT="0" marB="0">
                    <a:lnL>
                      <a:noFill/>
                    </a:lnL>
                    <a:lnR>
                      <a:noFill/>
                    </a:lnR>
                    <a:lnT>
                      <a:noFill/>
                    </a:lnT>
                    <a:lnB>
                      <a:noFill/>
                    </a:lnB>
                  </a:tcPr>
                </a:tc>
                <a:tc>
                  <a:txBody>
                    <a:bodyPr/>
                    <a:lstStyle/>
                    <a:p>
                      <a:pPr algn="ctr">
                        <a:spcAft>
                          <a:spcPts val="600"/>
                        </a:spcAft>
                      </a:pPr>
                      <a:r>
                        <a:rPr lang="tr-TR" sz="1800" dirty="0">
                          <a:latin typeface="Times New Roman"/>
                          <a:ea typeface="Times New Roman"/>
                        </a:rPr>
                        <a:t>1,33 – 2,00</a:t>
                      </a:r>
                    </a:p>
                  </a:txBody>
                  <a:tcPr marL="68580" marR="68580" marT="0" marB="0">
                    <a:lnL>
                      <a:noFill/>
                    </a:lnL>
                    <a:lnR>
                      <a:noFill/>
                    </a:lnR>
                    <a:lnT>
                      <a:noFill/>
                    </a:lnT>
                    <a:lnB>
                      <a:noFill/>
                    </a:lnB>
                  </a:tcPr>
                </a:tc>
                <a:tc>
                  <a:txBody>
                    <a:bodyPr/>
                    <a:lstStyle/>
                    <a:p>
                      <a:pPr algn="ctr">
                        <a:spcAft>
                          <a:spcPts val="600"/>
                        </a:spcAft>
                      </a:pPr>
                      <a:r>
                        <a:rPr lang="tr-TR" sz="1800">
                          <a:latin typeface="Times New Roman"/>
                          <a:ea typeface="Times New Roman"/>
                        </a:rPr>
                        <a:t>2,00 – 3,00</a:t>
                      </a:r>
                    </a:p>
                  </a:txBody>
                  <a:tcPr marL="68580" marR="68580" marT="0" marB="0">
                    <a:lnL>
                      <a:noFill/>
                    </a:lnL>
                    <a:lnR>
                      <a:noFill/>
                    </a:lnR>
                    <a:lnT>
                      <a:noFill/>
                    </a:lnT>
                    <a:lnB>
                      <a:noFill/>
                    </a:lnB>
                  </a:tcPr>
                </a:tc>
              </a:tr>
              <a:tr h="357574">
                <a:tc>
                  <a:txBody>
                    <a:bodyPr/>
                    <a:lstStyle/>
                    <a:p>
                      <a:pPr>
                        <a:spcAft>
                          <a:spcPts val="600"/>
                        </a:spcAft>
                      </a:pPr>
                      <a:r>
                        <a:rPr lang="tr-TR" sz="1800" spc="-30">
                          <a:solidFill>
                            <a:srgbClr val="000000"/>
                          </a:solidFill>
                          <a:latin typeface="Times New Roman"/>
                          <a:ea typeface="Times New Roman"/>
                        </a:rPr>
                        <a:t>Kuşkulu</a:t>
                      </a:r>
                      <a:endParaRPr lang="tr-TR" sz="1800">
                        <a:latin typeface="Times New Roman"/>
                        <a:ea typeface="Times New Roman"/>
                      </a:endParaRPr>
                    </a:p>
                  </a:txBody>
                  <a:tcPr marL="68580" marR="68580" marT="0" marB="0">
                    <a:lnL>
                      <a:noFill/>
                    </a:lnL>
                    <a:lnR>
                      <a:noFill/>
                    </a:lnR>
                    <a:lnT>
                      <a:noFill/>
                    </a:lnT>
                    <a:lnB>
                      <a:noFill/>
                    </a:lnB>
                  </a:tcPr>
                </a:tc>
                <a:tc>
                  <a:txBody>
                    <a:bodyPr/>
                    <a:lstStyle/>
                    <a:p>
                      <a:pPr algn="ctr">
                        <a:spcAft>
                          <a:spcPts val="600"/>
                        </a:spcAft>
                      </a:pPr>
                      <a:r>
                        <a:rPr lang="tr-TR" sz="1800">
                          <a:latin typeface="Times New Roman"/>
                          <a:ea typeface="Times New Roman"/>
                        </a:rPr>
                        <a:t>1,00 –1,25</a:t>
                      </a:r>
                    </a:p>
                  </a:txBody>
                  <a:tcPr marL="68580" marR="68580" marT="0" marB="0">
                    <a:lnL>
                      <a:noFill/>
                    </a:lnL>
                    <a:lnR>
                      <a:noFill/>
                    </a:lnR>
                    <a:lnT>
                      <a:noFill/>
                    </a:lnT>
                    <a:lnB>
                      <a:noFill/>
                    </a:lnB>
                  </a:tcPr>
                </a:tc>
                <a:tc>
                  <a:txBody>
                    <a:bodyPr/>
                    <a:lstStyle/>
                    <a:p>
                      <a:pPr algn="ctr">
                        <a:spcAft>
                          <a:spcPts val="600"/>
                        </a:spcAft>
                      </a:pPr>
                      <a:r>
                        <a:rPr lang="tr-TR" sz="1800" dirty="0">
                          <a:latin typeface="Times New Roman"/>
                          <a:ea typeface="Times New Roman"/>
                        </a:rPr>
                        <a:t>2,00 – 2,50</a:t>
                      </a:r>
                    </a:p>
                  </a:txBody>
                  <a:tcPr marL="68580" marR="68580" marT="0" marB="0">
                    <a:lnL>
                      <a:noFill/>
                    </a:lnL>
                    <a:lnR>
                      <a:noFill/>
                    </a:lnR>
                    <a:lnT>
                      <a:noFill/>
                    </a:lnT>
                    <a:lnB>
                      <a:noFill/>
                    </a:lnB>
                  </a:tcPr>
                </a:tc>
                <a:tc>
                  <a:txBody>
                    <a:bodyPr/>
                    <a:lstStyle/>
                    <a:p>
                      <a:pPr algn="ctr">
                        <a:spcAft>
                          <a:spcPts val="600"/>
                        </a:spcAft>
                      </a:pPr>
                      <a:r>
                        <a:rPr lang="tr-TR" sz="1800">
                          <a:latin typeface="Times New Roman"/>
                          <a:ea typeface="Times New Roman"/>
                        </a:rPr>
                        <a:t>3,00 – 3,75</a:t>
                      </a:r>
                    </a:p>
                  </a:txBody>
                  <a:tcPr marL="68580" marR="68580" marT="0" marB="0">
                    <a:lnL>
                      <a:noFill/>
                    </a:lnL>
                    <a:lnR>
                      <a:noFill/>
                    </a:lnR>
                    <a:lnT>
                      <a:noFill/>
                    </a:lnT>
                    <a:lnB>
                      <a:noFill/>
                    </a:lnB>
                  </a:tcPr>
                </a:tc>
              </a:tr>
              <a:tr h="357574">
                <a:tc>
                  <a:txBody>
                    <a:bodyPr/>
                    <a:lstStyle/>
                    <a:p>
                      <a:pPr>
                        <a:spcAft>
                          <a:spcPts val="600"/>
                        </a:spcAft>
                      </a:pPr>
                      <a:r>
                        <a:rPr lang="tr-TR" sz="1800">
                          <a:latin typeface="Times New Roman"/>
                          <a:ea typeface="Times New Roman"/>
                        </a:rPr>
                        <a:t>Elverişsiz</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a:latin typeface="Times New Roman"/>
                          <a:ea typeface="Times New Roman"/>
                        </a:rPr>
                        <a:t>&gt; 1,25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latin typeface="Times New Roman"/>
                          <a:ea typeface="Times New Roman"/>
                        </a:rPr>
                        <a:t>&gt; 2,5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800" dirty="0">
                          <a:latin typeface="Times New Roman"/>
                          <a:ea typeface="Times New Roman"/>
                        </a:rPr>
                        <a:t>&gt; 3,75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214282" y="1214422"/>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Sulama suyunda bor sınıflaması (</a:t>
            </a:r>
            <a:r>
              <a:rPr kumimoji="0" lang="tr-T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ppm</a:t>
            </a: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 olarak)</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857224" y="1500175"/>
          <a:ext cx="6762776" cy="3510134"/>
        </p:xfrm>
        <a:graphic>
          <a:graphicData uri="http://schemas.openxmlformats.org/drawingml/2006/table">
            <a:tbl>
              <a:tblPr/>
              <a:tblGrid>
                <a:gridCol w="2203978"/>
                <a:gridCol w="2279399"/>
                <a:gridCol w="2279399"/>
              </a:tblGrid>
              <a:tr h="316719">
                <a:tc>
                  <a:txBody>
                    <a:bodyPr/>
                    <a:lstStyle/>
                    <a:p>
                      <a:pPr>
                        <a:spcAft>
                          <a:spcPts val="600"/>
                        </a:spcAft>
                      </a:pPr>
                      <a:r>
                        <a:rPr lang="tr-TR" sz="1800" spc="-30" dirty="0">
                          <a:solidFill>
                            <a:srgbClr val="000000"/>
                          </a:solidFill>
                          <a:latin typeface="Times New Roman"/>
                          <a:ea typeface="Times New Roman"/>
                        </a:rPr>
                        <a:t>Duyarlı</a:t>
                      </a:r>
                      <a:endParaRPr lang="tr-TR" sz="1800" dirty="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tr-TR" sz="1800" spc="-10">
                          <a:solidFill>
                            <a:srgbClr val="000000"/>
                          </a:solidFill>
                          <a:latin typeface="Times New Roman"/>
                          <a:ea typeface="Times New Roman"/>
                        </a:rPr>
                        <a:t>Yarı dayanıklı</a:t>
                      </a:r>
                      <a:endParaRPr lang="tr-TR" sz="180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tr-TR" sz="1800" spc="-10">
                          <a:solidFill>
                            <a:srgbClr val="000000"/>
                          </a:solidFill>
                          <a:latin typeface="Times New Roman"/>
                          <a:ea typeface="Times New Roman"/>
                        </a:rPr>
                        <a:t>Dayanıklı</a:t>
                      </a:r>
                      <a:endParaRPr lang="tr-TR" sz="180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6719">
                <a:tc>
                  <a:txBody>
                    <a:bodyPr/>
                    <a:lstStyle/>
                    <a:p>
                      <a:pPr>
                        <a:spcAft>
                          <a:spcPts val="600"/>
                        </a:spcAft>
                      </a:pPr>
                      <a:r>
                        <a:rPr lang="tr-TR" sz="1800" spc="-30" dirty="0" err="1">
                          <a:solidFill>
                            <a:srgbClr val="000000"/>
                          </a:solidFill>
                          <a:latin typeface="Times New Roman"/>
                          <a:ea typeface="Times New Roman"/>
                        </a:rPr>
                        <a:t>Pekan</a:t>
                      </a:r>
                      <a:r>
                        <a:rPr lang="tr-TR" sz="1800" dirty="0">
                          <a:latin typeface="Times New Roman"/>
                          <a:ea typeface="Times New Roman"/>
                        </a:rPr>
                        <a:t> </a:t>
                      </a:r>
                      <a:r>
                        <a:rPr lang="tr-TR" sz="1100" dirty="0" smtClean="0">
                          <a:latin typeface="Times New Roman"/>
                          <a:ea typeface="Times New Roman"/>
                        </a:rPr>
                        <a:t>(Amerikan cevizi)</a:t>
                      </a:r>
                      <a:endParaRPr lang="tr-TR" sz="1100" dirty="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600"/>
                        </a:spcAft>
                      </a:pPr>
                      <a:r>
                        <a:rPr lang="tr-TR" sz="1800" spc="-10">
                          <a:solidFill>
                            <a:srgbClr val="000000"/>
                          </a:solidFill>
                          <a:latin typeface="Times New Roman"/>
                          <a:ea typeface="Times New Roman"/>
                        </a:rPr>
                        <a:t>Ayçiçeği</a:t>
                      </a:r>
                      <a:endParaRPr lang="tr-TR" sz="180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600"/>
                        </a:spcAft>
                      </a:pPr>
                      <a:r>
                        <a:rPr lang="tr-TR" sz="1800" spc="-10">
                          <a:solidFill>
                            <a:srgbClr val="000000"/>
                          </a:solidFill>
                          <a:latin typeface="Times New Roman"/>
                          <a:ea typeface="Times New Roman"/>
                        </a:rPr>
                        <a:t>Şeker pancarı</a:t>
                      </a:r>
                      <a:r>
                        <a:rPr lang="tr-TR" sz="1800">
                          <a:latin typeface="Times New Roman"/>
                          <a:ea typeface="Times New Roman"/>
                        </a:rPr>
                        <a:t> </a:t>
                      </a:r>
                    </a:p>
                  </a:txBody>
                  <a:tcPr marL="25400" marR="254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97288">
                <a:tc>
                  <a:txBody>
                    <a:bodyPr/>
                    <a:lstStyle/>
                    <a:p>
                      <a:pPr>
                        <a:spcAft>
                          <a:spcPts val="600"/>
                        </a:spcAft>
                      </a:pPr>
                      <a:r>
                        <a:rPr lang="tr-TR" sz="1800" spc="-10" dirty="0">
                          <a:solidFill>
                            <a:srgbClr val="000000"/>
                          </a:solidFill>
                          <a:latin typeface="Times New Roman"/>
                          <a:ea typeface="Times New Roman"/>
                        </a:rPr>
                        <a:t>Karaceviz</a:t>
                      </a:r>
                      <a:r>
                        <a:rPr lang="tr-TR" sz="1800" dirty="0">
                          <a:latin typeface="Times New Roman"/>
                          <a:ea typeface="Times New Roman"/>
                        </a:rPr>
                        <a:t> </a:t>
                      </a:r>
                    </a:p>
                  </a:txBody>
                  <a:tcPr marL="25400" marR="25400" marT="0" marB="0">
                    <a:lnL>
                      <a:noFill/>
                    </a:lnL>
                    <a:lnR>
                      <a:noFill/>
                    </a:lnR>
                    <a:lnT>
                      <a:noFill/>
                    </a:lnT>
                    <a:lnB>
                      <a:noFill/>
                    </a:lnB>
                    <a:solidFill>
                      <a:srgbClr val="FFFFFF"/>
                    </a:solidFill>
                  </a:tcPr>
                </a:tc>
                <a:tc>
                  <a:txBody>
                    <a:bodyPr/>
                    <a:lstStyle/>
                    <a:p>
                      <a:pPr>
                        <a:spcAft>
                          <a:spcPts val="600"/>
                        </a:spcAft>
                      </a:pPr>
                      <a:r>
                        <a:rPr lang="tr-TR" sz="1800" spc="-20" dirty="0">
                          <a:solidFill>
                            <a:srgbClr val="000000"/>
                          </a:solidFill>
                          <a:latin typeface="Times New Roman"/>
                          <a:ea typeface="Times New Roman"/>
                        </a:rPr>
                        <a:t>Pamuk</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10">
                          <a:solidFill>
                            <a:srgbClr val="000000"/>
                          </a:solidFill>
                          <a:latin typeface="Times New Roman"/>
                          <a:ea typeface="Times New Roman"/>
                        </a:rPr>
                        <a:t>Bahçe pancarı</a:t>
                      </a:r>
                      <a:endParaRPr lang="tr-TR" sz="1800">
                        <a:latin typeface="Times New Roman"/>
                        <a:ea typeface="Times New Roman"/>
                      </a:endParaRPr>
                    </a:p>
                  </a:txBody>
                  <a:tcPr marL="25400" marR="25400" marT="0" marB="0">
                    <a:lnL>
                      <a:noFill/>
                    </a:lnL>
                    <a:lnR>
                      <a:noFill/>
                    </a:lnR>
                    <a:lnT>
                      <a:noFill/>
                    </a:lnT>
                    <a:lnB>
                      <a:noFill/>
                    </a:lnB>
                    <a:solidFill>
                      <a:srgbClr val="FFFFFF"/>
                    </a:solidFill>
                  </a:tcPr>
                </a:tc>
              </a:tr>
              <a:tr h="279800">
                <a:tc>
                  <a:txBody>
                    <a:bodyPr/>
                    <a:lstStyle/>
                    <a:p>
                      <a:pPr>
                        <a:spcAft>
                          <a:spcPts val="600"/>
                        </a:spcAft>
                      </a:pPr>
                      <a:r>
                        <a:rPr lang="tr-TR" sz="1800" spc="-20">
                          <a:solidFill>
                            <a:srgbClr val="000000"/>
                          </a:solidFill>
                          <a:latin typeface="Times New Roman"/>
                          <a:ea typeface="Times New Roman"/>
                        </a:rPr>
                        <a:t>Fasulye</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30" dirty="0">
                          <a:solidFill>
                            <a:srgbClr val="000000"/>
                          </a:solidFill>
                          <a:latin typeface="Times New Roman"/>
                          <a:ea typeface="Times New Roman"/>
                        </a:rPr>
                        <a:t>Turp</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15">
                          <a:solidFill>
                            <a:srgbClr val="000000"/>
                          </a:solidFill>
                          <a:latin typeface="Times New Roman"/>
                          <a:ea typeface="Times New Roman"/>
                        </a:rPr>
                        <a:t>Yonca</a:t>
                      </a:r>
                      <a:endParaRPr lang="tr-TR" sz="1800">
                        <a:latin typeface="Times New Roman"/>
                        <a:ea typeface="Times New Roman"/>
                      </a:endParaRPr>
                    </a:p>
                  </a:txBody>
                  <a:tcPr marL="25400" marR="25400" marT="0" marB="0">
                    <a:lnL>
                      <a:noFill/>
                    </a:lnL>
                    <a:lnR>
                      <a:noFill/>
                    </a:lnR>
                    <a:lnT>
                      <a:noFill/>
                    </a:lnT>
                    <a:lnB>
                      <a:noFill/>
                    </a:lnB>
                    <a:solidFill>
                      <a:srgbClr val="FFFFFF"/>
                    </a:solidFill>
                  </a:tcPr>
                </a:tc>
              </a:tr>
              <a:tr h="279800">
                <a:tc>
                  <a:txBody>
                    <a:bodyPr/>
                    <a:lstStyle/>
                    <a:p>
                      <a:pPr>
                        <a:spcAft>
                          <a:spcPts val="600"/>
                        </a:spcAft>
                      </a:pPr>
                      <a:r>
                        <a:rPr lang="tr-TR" sz="1800" spc="-20">
                          <a:solidFill>
                            <a:srgbClr val="000000"/>
                          </a:solidFill>
                          <a:latin typeface="Times New Roman"/>
                          <a:ea typeface="Times New Roman"/>
                        </a:rPr>
                        <a:t>Armut</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15" dirty="0">
                          <a:solidFill>
                            <a:srgbClr val="000000"/>
                          </a:solidFill>
                          <a:latin typeface="Times New Roman"/>
                          <a:ea typeface="Times New Roman"/>
                        </a:rPr>
                        <a:t>Bezelye</a:t>
                      </a:r>
                      <a:r>
                        <a:rPr lang="tr-TR" sz="1800" dirty="0">
                          <a:latin typeface="Times New Roman"/>
                          <a:ea typeface="Times New Roman"/>
                        </a:rPr>
                        <a:t> </a:t>
                      </a:r>
                    </a:p>
                  </a:txBody>
                  <a:tcPr marL="25400" marR="25400" marT="0" marB="0">
                    <a:lnL>
                      <a:noFill/>
                    </a:lnL>
                    <a:lnR>
                      <a:noFill/>
                    </a:lnR>
                    <a:lnT>
                      <a:noFill/>
                    </a:lnT>
                    <a:lnB>
                      <a:noFill/>
                    </a:lnB>
                    <a:solidFill>
                      <a:srgbClr val="FFFFFF"/>
                    </a:solidFill>
                  </a:tcPr>
                </a:tc>
                <a:tc>
                  <a:txBody>
                    <a:bodyPr/>
                    <a:lstStyle/>
                    <a:p>
                      <a:pPr>
                        <a:spcAft>
                          <a:spcPts val="600"/>
                        </a:spcAft>
                      </a:pPr>
                      <a:r>
                        <a:rPr lang="tr-TR" sz="1800" spc="-25">
                          <a:solidFill>
                            <a:srgbClr val="000000"/>
                          </a:solidFill>
                          <a:latin typeface="Times New Roman"/>
                          <a:ea typeface="Times New Roman"/>
                        </a:rPr>
                        <a:t>Soğan</a:t>
                      </a:r>
                      <a:r>
                        <a:rPr lang="tr-TR" sz="1800">
                          <a:latin typeface="Times New Roman"/>
                          <a:ea typeface="Times New Roman"/>
                        </a:rPr>
                        <a:t> </a:t>
                      </a:r>
                    </a:p>
                  </a:txBody>
                  <a:tcPr marL="25400" marR="25400" marT="0" marB="0">
                    <a:lnL>
                      <a:noFill/>
                    </a:lnL>
                    <a:lnR>
                      <a:noFill/>
                    </a:lnR>
                    <a:lnT>
                      <a:noFill/>
                    </a:lnT>
                    <a:lnB>
                      <a:noFill/>
                    </a:lnB>
                    <a:solidFill>
                      <a:srgbClr val="FFFFFF"/>
                    </a:solidFill>
                  </a:tcPr>
                </a:tc>
              </a:tr>
              <a:tr h="279800">
                <a:tc>
                  <a:txBody>
                    <a:bodyPr/>
                    <a:lstStyle/>
                    <a:p>
                      <a:pPr>
                        <a:spcAft>
                          <a:spcPts val="600"/>
                        </a:spcAft>
                      </a:pPr>
                      <a:r>
                        <a:rPr lang="tr-TR" sz="1800">
                          <a:latin typeface="Times New Roman"/>
                          <a:ea typeface="Times New Roman"/>
                        </a:rPr>
                        <a:t>Elma</a:t>
                      </a:r>
                    </a:p>
                  </a:txBody>
                  <a:tcPr marL="25400" marR="25400" marT="0" marB="0">
                    <a:lnL>
                      <a:noFill/>
                    </a:lnL>
                    <a:lnR>
                      <a:noFill/>
                    </a:lnR>
                    <a:lnT>
                      <a:noFill/>
                    </a:lnT>
                    <a:lnB>
                      <a:noFill/>
                    </a:lnB>
                    <a:solidFill>
                      <a:srgbClr val="FFFFFF"/>
                    </a:solidFill>
                  </a:tcPr>
                </a:tc>
                <a:tc>
                  <a:txBody>
                    <a:bodyPr/>
                    <a:lstStyle/>
                    <a:p>
                      <a:pPr>
                        <a:spcAft>
                          <a:spcPts val="600"/>
                        </a:spcAft>
                      </a:pPr>
                      <a:r>
                        <a:rPr lang="tr-TR" sz="1800" spc="-20" dirty="0">
                          <a:solidFill>
                            <a:srgbClr val="000000"/>
                          </a:solidFill>
                          <a:latin typeface="Times New Roman"/>
                          <a:ea typeface="Times New Roman"/>
                        </a:rPr>
                        <a:t>Arpa</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15">
                          <a:solidFill>
                            <a:srgbClr val="000000"/>
                          </a:solidFill>
                          <a:latin typeface="Times New Roman"/>
                          <a:ea typeface="Times New Roman"/>
                        </a:rPr>
                        <a:t>Şalgam</a:t>
                      </a:r>
                      <a:r>
                        <a:rPr lang="tr-TR" sz="1800">
                          <a:latin typeface="Times New Roman"/>
                          <a:ea typeface="Times New Roman"/>
                        </a:rPr>
                        <a:t> </a:t>
                      </a:r>
                    </a:p>
                  </a:txBody>
                  <a:tcPr marL="25400" marR="25400" marT="0" marB="0">
                    <a:lnL>
                      <a:noFill/>
                    </a:lnL>
                    <a:lnR>
                      <a:noFill/>
                    </a:lnR>
                    <a:lnT>
                      <a:noFill/>
                    </a:lnT>
                    <a:lnB>
                      <a:noFill/>
                    </a:lnB>
                    <a:solidFill>
                      <a:srgbClr val="FFFFFF"/>
                    </a:solidFill>
                  </a:tcPr>
                </a:tc>
              </a:tr>
              <a:tr h="279800">
                <a:tc>
                  <a:txBody>
                    <a:bodyPr/>
                    <a:lstStyle/>
                    <a:p>
                      <a:pPr>
                        <a:spcAft>
                          <a:spcPts val="600"/>
                        </a:spcAft>
                      </a:pPr>
                      <a:r>
                        <a:rPr lang="tr-TR" sz="1800" spc="-25">
                          <a:solidFill>
                            <a:srgbClr val="000000"/>
                          </a:solidFill>
                          <a:latin typeface="Times New Roman"/>
                          <a:ea typeface="Times New Roman"/>
                        </a:rPr>
                        <a:t>Şeftali</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0" dirty="0">
                          <a:solidFill>
                            <a:srgbClr val="000000"/>
                          </a:solidFill>
                          <a:latin typeface="Times New Roman"/>
                          <a:ea typeface="Times New Roman"/>
                        </a:rPr>
                        <a:t>Buğday</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0">
                          <a:solidFill>
                            <a:srgbClr val="000000"/>
                          </a:solidFill>
                          <a:latin typeface="Times New Roman"/>
                          <a:ea typeface="Times New Roman"/>
                        </a:rPr>
                        <a:t>Lahana</a:t>
                      </a:r>
                      <a:r>
                        <a:rPr lang="tr-TR" sz="1800">
                          <a:latin typeface="Times New Roman"/>
                          <a:ea typeface="Times New Roman"/>
                        </a:rPr>
                        <a:t> </a:t>
                      </a:r>
                    </a:p>
                  </a:txBody>
                  <a:tcPr marL="25400" marR="25400" marT="0" marB="0">
                    <a:lnL>
                      <a:noFill/>
                    </a:lnL>
                    <a:lnR>
                      <a:noFill/>
                    </a:lnR>
                    <a:lnT>
                      <a:noFill/>
                    </a:lnT>
                    <a:lnB>
                      <a:noFill/>
                    </a:lnB>
                    <a:solidFill>
                      <a:srgbClr val="FFFFFF"/>
                    </a:solidFill>
                  </a:tcPr>
                </a:tc>
              </a:tr>
              <a:tr h="279800">
                <a:tc>
                  <a:txBody>
                    <a:bodyPr/>
                    <a:lstStyle/>
                    <a:p>
                      <a:pPr>
                        <a:spcAft>
                          <a:spcPts val="600"/>
                        </a:spcAft>
                      </a:pP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5" dirty="0">
                          <a:solidFill>
                            <a:srgbClr val="000000"/>
                          </a:solidFill>
                          <a:latin typeface="Times New Roman"/>
                          <a:ea typeface="Times New Roman"/>
                        </a:rPr>
                        <a:t>Mısır</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0">
                          <a:solidFill>
                            <a:srgbClr val="000000"/>
                          </a:solidFill>
                          <a:latin typeface="Times New Roman"/>
                          <a:ea typeface="Times New Roman"/>
                        </a:rPr>
                        <a:t>Marul</a:t>
                      </a:r>
                      <a:endParaRPr lang="tr-TR" sz="1800">
                        <a:latin typeface="Times New Roman"/>
                        <a:ea typeface="Times New Roman"/>
                      </a:endParaRPr>
                    </a:p>
                  </a:txBody>
                  <a:tcPr marL="25400" marR="25400" marT="0" marB="0">
                    <a:lnL>
                      <a:noFill/>
                    </a:lnL>
                    <a:lnR>
                      <a:noFill/>
                    </a:lnR>
                    <a:lnT>
                      <a:noFill/>
                    </a:lnT>
                    <a:lnB>
                      <a:noFill/>
                    </a:lnB>
                    <a:solidFill>
                      <a:srgbClr val="FFFFFF"/>
                    </a:solidFill>
                  </a:tcPr>
                </a:tc>
              </a:tr>
              <a:tr h="279800">
                <a:tc>
                  <a:txBody>
                    <a:bodyPr/>
                    <a:lstStyle/>
                    <a:p>
                      <a:pPr>
                        <a:spcAft>
                          <a:spcPts val="600"/>
                        </a:spcAft>
                      </a:pP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0" dirty="0">
                          <a:solidFill>
                            <a:srgbClr val="000000"/>
                          </a:solidFill>
                          <a:latin typeface="Times New Roman"/>
                          <a:ea typeface="Times New Roman"/>
                        </a:rPr>
                        <a:t>Darı</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10">
                          <a:solidFill>
                            <a:srgbClr val="000000"/>
                          </a:solidFill>
                          <a:latin typeface="Times New Roman"/>
                          <a:ea typeface="Times New Roman"/>
                        </a:rPr>
                        <a:t>Havuç</a:t>
                      </a:r>
                      <a:endParaRPr lang="tr-TR" sz="1800">
                        <a:latin typeface="Times New Roman"/>
                        <a:ea typeface="Times New Roman"/>
                      </a:endParaRPr>
                    </a:p>
                  </a:txBody>
                  <a:tcPr marL="25400" marR="25400" marT="0" marB="0">
                    <a:lnL>
                      <a:noFill/>
                    </a:lnL>
                    <a:lnR>
                      <a:noFill/>
                    </a:lnR>
                    <a:lnT>
                      <a:noFill/>
                    </a:lnT>
                    <a:lnB>
                      <a:noFill/>
                    </a:lnB>
                    <a:solidFill>
                      <a:srgbClr val="FFFFFF"/>
                    </a:solidFill>
                  </a:tcPr>
                </a:tc>
              </a:tr>
              <a:tr h="284658">
                <a:tc>
                  <a:txBody>
                    <a:bodyPr/>
                    <a:lstStyle/>
                    <a:p>
                      <a:pPr>
                        <a:spcAft>
                          <a:spcPts val="600"/>
                        </a:spcAft>
                      </a:pP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0" dirty="0">
                          <a:solidFill>
                            <a:srgbClr val="000000"/>
                          </a:solidFill>
                          <a:latin typeface="Times New Roman"/>
                          <a:ea typeface="Times New Roman"/>
                        </a:rPr>
                        <a:t>Yulaf</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r>
              <a:tr h="279800">
                <a:tc>
                  <a:txBody>
                    <a:bodyPr/>
                    <a:lstStyle/>
                    <a:p>
                      <a:pPr>
                        <a:spcAft>
                          <a:spcPts val="600"/>
                        </a:spcAft>
                      </a:pP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20">
                          <a:solidFill>
                            <a:srgbClr val="000000"/>
                          </a:solidFill>
                          <a:latin typeface="Times New Roman"/>
                          <a:ea typeface="Times New Roman"/>
                        </a:rPr>
                        <a:t>Balkabağı</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r>
              <a:tr h="336150">
                <a:tc>
                  <a:txBody>
                    <a:bodyPr/>
                    <a:lstStyle/>
                    <a:p>
                      <a:pPr>
                        <a:spcAft>
                          <a:spcPts val="600"/>
                        </a:spcAft>
                      </a:pPr>
                      <a:endParaRPr lang="tr-TR" sz="1800">
                        <a:latin typeface="Times New Roman"/>
                        <a:ea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tr-TR" sz="1800" spc="-10">
                          <a:solidFill>
                            <a:srgbClr val="000000"/>
                          </a:solidFill>
                          <a:latin typeface="Times New Roman"/>
                          <a:ea typeface="Times New Roman"/>
                        </a:rPr>
                        <a:t>Tatlı patates</a:t>
                      </a:r>
                      <a:r>
                        <a:rPr lang="tr-TR" sz="1800">
                          <a:latin typeface="Times New Roman"/>
                          <a:ea typeface="Times New Roman"/>
                        </a:rPr>
                        <a:t> </a:t>
                      </a:r>
                    </a:p>
                  </a:txBody>
                  <a:tcPr marL="25400" marR="2540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tr-TR" sz="1800" dirty="0">
                        <a:latin typeface="Times New Roman"/>
                        <a:ea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073" name="Rectangle 1"/>
          <p:cNvSpPr>
            <a:spLocks noChangeArrowheads="1"/>
          </p:cNvSpPr>
          <p:nvPr/>
        </p:nvSpPr>
        <p:spPr bwMode="auto">
          <a:xfrm>
            <a:off x="500034" y="928670"/>
            <a:ext cx="486126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Bitkilerin Bor Dayanımı Yönünden Sınıflaması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ÖZGÜL İYON ETKİSİ</a:t>
            </a:r>
            <a:br>
              <a:rPr lang="tr-TR" sz="2800" dirty="0" smtClean="0"/>
            </a:br>
            <a:endParaRPr lang="tr-TR" sz="2800" dirty="0"/>
          </a:p>
        </p:txBody>
      </p:sp>
      <p:sp>
        <p:nvSpPr>
          <p:cNvPr id="3" name="2 İçerik Yer Tutucusu"/>
          <p:cNvSpPr>
            <a:spLocks noGrp="1"/>
          </p:cNvSpPr>
          <p:nvPr>
            <p:ph idx="1"/>
          </p:nvPr>
        </p:nvSpPr>
        <p:spPr/>
        <p:txBody>
          <a:bodyPr>
            <a:normAutofit/>
          </a:bodyPr>
          <a:lstStyle/>
          <a:p>
            <a:r>
              <a:rPr lang="tr-TR" sz="2400" dirty="0" smtClean="0"/>
              <a:t>Özgül iyon zehirlenmesi: Suda </a:t>
            </a:r>
            <a:r>
              <a:rPr lang="tr-TR" sz="2400" dirty="0"/>
              <a:t>belirli bir iyonun aşırı miktarda </a:t>
            </a:r>
            <a:r>
              <a:rPr lang="tr-TR" sz="2400" dirty="0" smtClean="0"/>
              <a:t>bulunması </a:t>
            </a:r>
          </a:p>
          <a:p>
            <a:r>
              <a:rPr lang="tr-TR" sz="2400" dirty="0" smtClean="0"/>
              <a:t>Özgül </a:t>
            </a:r>
            <a:r>
              <a:rPr lang="tr-TR" sz="2400" dirty="0"/>
              <a:t>iyon zehirliliğine neden olan elementler arasında en sık rastlananlar bor, sodyum ve klordur. </a:t>
            </a:r>
            <a:endParaRPr lang="tr-TR" sz="2400" dirty="0" smtClean="0"/>
          </a:p>
          <a:p>
            <a:r>
              <a:rPr lang="tr-TR" sz="2400" dirty="0" smtClean="0"/>
              <a:t>Diğer </a:t>
            </a:r>
            <a:r>
              <a:rPr lang="tr-TR" sz="2400" dirty="0"/>
              <a:t>kalite etmenleri gibi özgül iyon etkisi de, bitki tür ve çeşidi başta olmak üzere, ortam koşullarına bağlı olarak etkilidir. Örneğin en fazla olumsuzluk, kışın yaprağını dökmeyen çok yıllık bitkilerde gözlenir. </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8258204" cy="5340369"/>
          </a:xfrm>
          <a:ln w="57150">
            <a:solidFill>
              <a:schemeClr val="tx1"/>
            </a:solidFill>
          </a:ln>
        </p:spPr>
        <p:txBody>
          <a:bodyPr>
            <a:normAutofit/>
          </a:bodyPr>
          <a:lstStyle/>
          <a:p>
            <a:pPr>
              <a:buNone/>
            </a:pPr>
            <a:r>
              <a:rPr lang="tr-TR" dirty="0" smtClean="0"/>
              <a:t>Tarımsal </a:t>
            </a:r>
            <a:r>
              <a:rPr lang="tr-TR" dirty="0"/>
              <a:t>amaçlı su kullanımı, </a:t>
            </a:r>
            <a:endParaRPr lang="tr-TR" dirty="0" smtClean="0"/>
          </a:p>
          <a:p>
            <a:pPr lvl="0"/>
            <a:r>
              <a:rPr lang="tr-TR" dirty="0" smtClean="0"/>
              <a:t>İçme-kullanma</a:t>
            </a:r>
            <a:endParaRPr lang="tr-TR" dirty="0"/>
          </a:p>
          <a:p>
            <a:pPr lvl="0"/>
            <a:r>
              <a:rPr lang="tr-TR" dirty="0"/>
              <a:t>Tarımsal işletmeler</a:t>
            </a:r>
          </a:p>
          <a:p>
            <a:pPr lvl="0"/>
            <a:r>
              <a:rPr lang="tr-TR" dirty="0"/>
              <a:t>Çiftlik hayvanları</a:t>
            </a:r>
          </a:p>
          <a:p>
            <a:pPr lvl="0"/>
            <a:r>
              <a:rPr lang="tr-TR" dirty="0"/>
              <a:t>Tarımsal sulamalar</a:t>
            </a:r>
          </a:p>
          <a:p>
            <a:r>
              <a:rPr lang="tr-TR" dirty="0"/>
              <a:t>İlk üç amaç için: Sağlığa elverişli, kokusuz, tadı iyi ve her zaman yeterli miktarda su zorunludur. </a:t>
            </a:r>
          </a:p>
          <a:p>
            <a:endParaRPr lang="tr-T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Sıcak mevsimlerde ve coğrafi bölgelerde, su tüketiminin artışıyla birlikte özgül iyon etkisi de hızlanır. </a:t>
            </a:r>
          </a:p>
          <a:p>
            <a:r>
              <a:rPr lang="tr-TR" dirty="0" smtClean="0"/>
              <a:t>Sık rastlanan zararlar, yaprak uçlarının yanması ve damar aralarındaki klorozdur. </a:t>
            </a:r>
          </a:p>
          <a:p>
            <a:r>
              <a:rPr lang="tr-TR" dirty="0" smtClean="0"/>
              <a:t>Etkinin derecesine bağlı olarak, verim düşer ve sonuçta gelişme tümüyle durabilir. </a:t>
            </a:r>
          </a:p>
          <a:p>
            <a:r>
              <a:rPr lang="tr-TR" dirty="0" smtClean="0"/>
              <a:t>Zararın yaprakların uçlarında başlamasının nedeni, kökler tarafından alınıp, üst organlara gönderilen aşırı miktardaki elementin, burada terleme (</a:t>
            </a:r>
            <a:r>
              <a:rPr lang="tr-TR" dirty="0" err="1" smtClean="0"/>
              <a:t>transpirasyon</a:t>
            </a:r>
            <a:r>
              <a:rPr lang="tr-TR" dirty="0" smtClean="0"/>
              <a:t>) sonucu yoğunlaşmasıdır.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Yağmurlama sulamada yaprakların </a:t>
            </a:r>
            <a:r>
              <a:rPr lang="tr-TR" dirty="0" err="1" smtClean="0"/>
              <a:t>Na</a:t>
            </a:r>
            <a:r>
              <a:rPr lang="tr-TR" dirty="0" smtClean="0"/>
              <a:t> ve klorür gibi iyonları doğrudan almaları sonucu, daha önce sorun olmayan su kalitelerinin, zararlı etkide bulunabildikleri gözlenmiştir. Örneğin turunçgiller, özgül iyon etkilerine çok açıktır.</a:t>
            </a:r>
          </a:p>
          <a:p>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500035" y="1643049"/>
          <a:ext cx="7119965" cy="2825922"/>
        </p:xfrm>
        <a:graphic>
          <a:graphicData uri="http://schemas.openxmlformats.org/drawingml/2006/table">
            <a:tbl>
              <a:tblPr/>
              <a:tblGrid>
                <a:gridCol w="1423993"/>
                <a:gridCol w="1423993"/>
                <a:gridCol w="1423993"/>
                <a:gridCol w="1423993"/>
                <a:gridCol w="1423993"/>
              </a:tblGrid>
              <a:tr h="470987">
                <a:tc>
                  <a:txBody>
                    <a:bodyPr/>
                    <a:lstStyle/>
                    <a:p>
                      <a:pPr>
                        <a:spcAft>
                          <a:spcPts val="600"/>
                        </a:spcAft>
                      </a:pPr>
                      <a:r>
                        <a:rPr lang="tr-TR" sz="1200">
                          <a:latin typeface="Times New Roman"/>
                          <a:ea typeface="Times New Roman"/>
                        </a:rPr>
                        <a:t> </a:t>
                      </a:r>
                    </a:p>
                  </a:txBody>
                  <a:tcPr marL="9525" marR="9525" marT="9525" marB="9525" anchor="ctr">
                    <a:lnL>
                      <a:noFill/>
                    </a:lnL>
                    <a:lnR>
                      <a:noFill/>
                    </a:lnR>
                    <a:lnT>
                      <a:noFill/>
                    </a:lnT>
                    <a:lnB>
                      <a:noFill/>
                    </a:lnB>
                  </a:tcPr>
                </a:tc>
                <a:tc gridSpan="4">
                  <a:txBody>
                    <a:bodyPr/>
                    <a:lstStyle/>
                    <a:p>
                      <a:pPr algn="ctr">
                        <a:spcAft>
                          <a:spcPts val="600"/>
                        </a:spcAft>
                      </a:pPr>
                      <a:r>
                        <a:rPr lang="tr-TR" sz="1800" dirty="0">
                          <a:latin typeface="Times New Roman"/>
                          <a:ea typeface="Times New Roman"/>
                        </a:rPr>
                        <a:t>Yapraklarda zarara yol açan </a:t>
                      </a:r>
                      <a:r>
                        <a:rPr lang="tr-TR" sz="1800" dirty="0" err="1">
                          <a:latin typeface="Times New Roman"/>
                          <a:ea typeface="Times New Roman"/>
                        </a:rPr>
                        <a:t>Na</a:t>
                      </a:r>
                      <a:r>
                        <a:rPr lang="tr-TR" sz="1800" dirty="0">
                          <a:latin typeface="Times New Roman"/>
                          <a:ea typeface="Times New Roman"/>
                        </a:rPr>
                        <a:t> veya </a:t>
                      </a:r>
                      <a:r>
                        <a:rPr lang="tr-TR" sz="1800" dirty="0" err="1">
                          <a:latin typeface="Times New Roman"/>
                          <a:ea typeface="Times New Roman"/>
                        </a:rPr>
                        <a:t>Cl</a:t>
                      </a:r>
                      <a:r>
                        <a:rPr lang="tr-TR" sz="1800" dirty="0">
                          <a:latin typeface="Times New Roman"/>
                          <a:ea typeface="Times New Roman"/>
                        </a:rPr>
                        <a:t> derişimi (mg/L)</a:t>
                      </a:r>
                    </a:p>
                  </a:txBody>
                  <a:tcPr marL="9525" marR="9525" marT="9525" marB="9525"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470987">
                <a:tc>
                  <a:txBody>
                    <a:bodyPr/>
                    <a:lstStyle/>
                    <a:p>
                      <a:pPr>
                        <a:spcAft>
                          <a:spcPts val="600"/>
                        </a:spcAft>
                      </a:pPr>
                      <a:r>
                        <a:rPr lang="tr-TR" sz="2000" dirty="0" err="1">
                          <a:latin typeface="Times New Roman"/>
                          <a:ea typeface="Times New Roman"/>
                        </a:rPr>
                        <a:t>Na</a:t>
                      </a:r>
                      <a:r>
                        <a:rPr lang="tr-TR" sz="2000" dirty="0">
                          <a:latin typeface="Times New Roman"/>
                          <a:ea typeface="Times New Roman"/>
                        </a:rPr>
                        <a:t> derişimi</a:t>
                      </a:r>
                    </a:p>
                  </a:txBody>
                  <a:tcPr marL="9525" marR="9525" marT="9525" marB="9525" anchor="ctr">
                    <a:lnL>
                      <a:noFill/>
                    </a:lnL>
                    <a:lnR>
                      <a:noFill/>
                    </a:lnR>
                    <a:lnT>
                      <a:noFill/>
                    </a:lnT>
                    <a:lnB>
                      <a:noFill/>
                    </a:lnB>
                  </a:tcPr>
                </a:tc>
                <a:tc>
                  <a:txBody>
                    <a:bodyPr/>
                    <a:lstStyle/>
                    <a:p>
                      <a:pPr algn="ctr">
                        <a:spcAft>
                          <a:spcPts val="600"/>
                        </a:spcAft>
                      </a:pPr>
                      <a:r>
                        <a:rPr lang="tr-TR" sz="1800" dirty="0">
                          <a:latin typeface="Times New Roman"/>
                          <a:ea typeface="Times New Roman"/>
                        </a:rPr>
                        <a:t>&lt;46</a:t>
                      </a:r>
                    </a:p>
                  </a:txBody>
                  <a:tcPr marL="9525" marR="9525" marT="9525" marB="9525" anchor="ctr">
                    <a:lnL>
                      <a:noFill/>
                    </a:lnL>
                    <a:lnR>
                      <a:noFill/>
                    </a:lnR>
                    <a:lnT>
                      <a:noFill/>
                    </a:lnT>
                    <a:lnB>
                      <a:noFill/>
                    </a:lnB>
                  </a:tcPr>
                </a:tc>
                <a:tc>
                  <a:txBody>
                    <a:bodyPr/>
                    <a:lstStyle/>
                    <a:p>
                      <a:pPr algn="ctr">
                        <a:spcAft>
                          <a:spcPts val="600"/>
                        </a:spcAft>
                      </a:pPr>
                      <a:r>
                        <a:rPr lang="tr-TR" sz="1800">
                          <a:latin typeface="Times New Roman"/>
                          <a:ea typeface="Times New Roman"/>
                        </a:rPr>
                        <a:t>46-230</a:t>
                      </a:r>
                    </a:p>
                  </a:txBody>
                  <a:tcPr marL="9525" marR="9525" marT="9525" marB="9525" anchor="ctr">
                    <a:lnL>
                      <a:noFill/>
                    </a:lnL>
                    <a:lnR>
                      <a:noFill/>
                    </a:lnR>
                    <a:lnT>
                      <a:noFill/>
                    </a:lnT>
                    <a:lnB>
                      <a:noFill/>
                    </a:lnB>
                  </a:tcPr>
                </a:tc>
                <a:tc>
                  <a:txBody>
                    <a:bodyPr/>
                    <a:lstStyle/>
                    <a:p>
                      <a:pPr algn="ctr">
                        <a:spcAft>
                          <a:spcPts val="600"/>
                        </a:spcAft>
                      </a:pPr>
                      <a:r>
                        <a:rPr lang="tr-TR" sz="1800">
                          <a:latin typeface="Times New Roman"/>
                          <a:ea typeface="Times New Roman"/>
                        </a:rPr>
                        <a:t>231-460</a:t>
                      </a:r>
                    </a:p>
                  </a:txBody>
                  <a:tcPr marL="9525" marR="9525" marT="9525" marB="9525" anchor="ctr">
                    <a:lnL>
                      <a:noFill/>
                    </a:lnL>
                    <a:lnR>
                      <a:noFill/>
                    </a:lnR>
                    <a:lnT>
                      <a:noFill/>
                    </a:lnT>
                    <a:lnB>
                      <a:noFill/>
                    </a:lnB>
                  </a:tcPr>
                </a:tc>
                <a:tc>
                  <a:txBody>
                    <a:bodyPr/>
                    <a:lstStyle/>
                    <a:p>
                      <a:pPr algn="ctr">
                        <a:spcAft>
                          <a:spcPts val="600"/>
                        </a:spcAft>
                      </a:pPr>
                      <a:r>
                        <a:rPr lang="tr-TR" sz="1800">
                          <a:latin typeface="Times New Roman"/>
                          <a:ea typeface="Times New Roman"/>
                        </a:rPr>
                        <a:t>&gt;460</a:t>
                      </a:r>
                    </a:p>
                  </a:txBody>
                  <a:tcPr marL="9525" marR="9525" marT="9525" marB="9525" anchor="ctr">
                    <a:lnL>
                      <a:noFill/>
                    </a:lnL>
                    <a:lnR>
                      <a:noFill/>
                    </a:lnR>
                    <a:lnT>
                      <a:noFill/>
                    </a:lnT>
                    <a:lnB>
                      <a:noFill/>
                    </a:lnB>
                  </a:tcPr>
                </a:tc>
              </a:tr>
              <a:tr h="470987">
                <a:tc>
                  <a:txBody>
                    <a:bodyPr/>
                    <a:lstStyle/>
                    <a:p>
                      <a:pPr>
                        <a:spcAft>
                          <a:spcPts val="600"/>
                        </a:spcAft>
                      </a:pPr>
                      <a:r>
                        <a:rPr lang="tr-TR" sz="2000" dirty="0" err="1">
                          <a:latin typeface="Times New Roman"/>
                          <a:ea typeface="Times New Roman"/>
                        </a:rPr>
                        <a:t>Cl</a:t>
                      </a:r>
                      <a:r>
                        <a:rPr lang="tr-TR" sz="2000" dirty="0">
                          <a:latin typeface="Times New Roman"/>
                          <a:ea typeface="Times New Roman"/>
                        </a:rPr>
                        <a:t> derişimi</a:t>
                      </a:r>
                    </a:p>
                  </a:txBody>
                  <a:tcPr marL="9525" marR="9525" marT="9525" marB="9525" anchor="ctr">
                    <a:lnL>
                      <a:noFill/>
                    </a:lnL>
                    <a:lnR>
                      <a:noFill/>
                    </a:lnR>
                    <a:lnT>
                      <a:noFill/>
                    </a:lnT>
                    <a:lnB>
                      <a:noFill/>
                    </a:lnB>
                  </a:tcPr>
                </a:tc>
                <a:tc>
                  <a:txBody>
                    <a:bodyPr/>
                    <a:lstStyle/>
                    <a:p>
                      <a:pPr algn="ctr">
                        <a:spcAft>
                          <a:spcPts val="600"/>
                        </a:spcAft>
                      </a:pPr>
                      <a:r>
                        <a:rPr lang="tr-TR" sz="1800">
                          <a:latin typeface="Times New Roman"/>
                          <a:ea typeface="Times New Roman"/>
                        </a:rPr>
                        <a:t>&lt;175</a:t>
                      </a:r>
                    </a:p>
                  </a:txBody>
                  <a:tcPr marL="9525" marR="9525" marT="9525" marB="9525" anchor="ctr">
                    <a:lnL>
                      <a:noFill/>
                    </a:lnL>
                    <a:lnR>
                      <a:noFill/>
                    </a:lnR>
                    <a:lnT>
                      <a:noFill/>
                    </a:lnT>
                    <a:lnB>
                      <a:noFill/>
                    </a:lnB>
                  </a:tcPr>
                </a:tc>
                <a:tc>
                  <a:txBody>
                    <a:bodyPr/>
                    <a:lstStyle/>
                    <a:p>
                      <a:pPr algn="ctr">
                        <a:spcAft>
                          <a:spcPts val="600"/>
                        </a:spcAft>
                      </a:pPr>
                      <a:r>
                        <a:rPr lang="tr-TR" sz="1800" dirty="0">
                          <a:latin typeface="Times New Roman"/>
                          <a:ea typeface="Times New Roman"/>
                        </a:rPr>
                        <a:t>175-350</a:t>
                      </a:r>
                    </a:p>
                  </a:txBody>
                  <a:tcPr marL="9525" marR="9525" marT="9525" marB="9525" anchor="ctr">
                    <a:lnL>
                      <a:noFill/>
                    </a:lnL>
                    <a:lnR>
                      <a:noFill/>
                    </a:lnR>
                    <a:lnT>
                      <a:noFill/>
                    </a:lnT>
                    <a:lnB>
                      <a:noFill/>
                    </a:lnB>
                  </a:tcPr>
                </a:tc>
                <a:tc>
                  <a:txBody>
                    <a:bodyPr/>
                    <a:lstStyle/>
                    <a:p>
                      <a:pPr algn="ctr">
                        <a:spcAft>
                          <a:spcPts val="600"/>
                        </a:spcAft>
                      </a:pPr>
                      <a:r>
                        <a:rPr lang="tr-TR" sz="1800">
                          <a:latin typeface="Times New Roman"/>
                          <a:ea typeface="Times New Roman"/>
                        </a:rPr>
                        <a:t>351-700</a:t>
                      </a:r>
                    </a:p>
                  </a:txBody>
                  <a:tcPr marL="9525" marR="9525" marT="9525" marB="9525" anchor="ctr">
                    <a:lnL>
                      <a:noFill/>
                    </a:lnL>
                    <a:lnR>
                      <a:noFill/>
                    </a:lnR>
                    <a:lnT>
                      <a:noFill/>
                    </a:lnT>
                    <a:lnB>
                      <a:noFill/>
                    </a:lnB>
                  </a:tcPr>
                </a:tc>
                <a:tc>
                  <a:txBody>
                    <a:bodyPr/>
                    <a:lstStyle/>
                    <a:p>
                      <a:pPr algn="ctr">
                        <a:spcAft>
                          <a:spcPts val="600"/>
                        </a:spcAft>
                      </a:pPr>
                      <a:r>
                        <a:rPr lang="tr-TR" sz="1800">
                          <a:latin typeface="Times New Roman"/>
                          <a:ea typeface="Times New Roman"/>
                        </a:rPr>
                        <a:t>&gt;700</a:t>
                      </a:r>
                    </a:p>
                  </a:txBody>
                  <a:tcPr marL="9525" marR="9525" marT="9525" marB="9525" anchor="ctr">
                    <a:lnL>
                      <a:noFill/>
                    </a:lnL>
                    <a:lnR>
                      <a:noFill/>
                    </a:lnR>
                    <a:lnT>
                      <a:noFill/>
                    </a:lnT>
                    <a:lnB>
                      <a:noFill/>
                    </a:lnB>
                  </a:tcPr>
                </a:tc>
              </a:tr>
              <a:tr h="470987">
                <a:tc rowSpan="3">
                  <a:txBody>
                    <a:bodyPr/>
                    <a:lstStyle/>
                    <a:p>
                      <a:pPr>
                        <a:spcAft>
                          <a:spcPts val="600"/>
                        </a:spcAft>
                      </a:pPr>
                      <a:r>
                        <a:rPr lang="tr-TR" sz="1200">
                          <a:latin typeface="Times New Roman"/>
                          <a:ea typeface="Times New Roman"/>
                        </a:rPr>
                        <a:t> </a:t>
                      </a:r>
                    </a:p>
                  </a:txBody>
                  <a:tcPr marL="9525" marR="9525" marT="9525" marB="9525" anchor="ctr">
                    <a:lnL>
                      <a:noFill/>
                    </a:lnL>
                    <a:lnR>
                      <a:noFill/>
                    </a:lnR>
                    <a:lnT>
                      <a:noFill/>
                    </a:lnT>
                    <a:lnB>
                      <a:noFill/>
                    </a:lnB>
                  </a:tcPr>
                </a:tc>
                <a:tc>
                  <a:txBody>
                    <a:bodyPr/>
                    <a:lstStyle/>
                    <a:p>
                      <a:pPr>
                        <a:spcAft>
                          <a:spcPts val="600"/>
                        </a:spcAft>
                      </a:pPr>
                      <a:r>
                        <a:rPr lang="tr-TR" sz="1800">
                          <a:latin typeface="Times New Roman"/>
                          <a:ea typeface="Times New Roman"/>
                        </a:rPr>
                        <a:t>Kayısı</a:t>
                      </a:r>
                    </a:p>
                  </a:txBody>
                  <a:tcPr marL="9525" marR="9525" marT="9525" marB="9525" anchor="ctr">
                    <a:lnL>
                      <a:noFill/>
                    </a:lnL>
                    <a:lnR>
                      <a:noFill/>
                    </a:lnR>
                    <a:lnT>
                      <a:noFill/>
                    </a:lnT>
                    <a:lnB>
                      <a:noFill/>
                    </a:lnB>
                  </a:tcPr>
                </a:tc>
                <a:tc>
                  <a:txBody>
                    <a:bodyPr/>
                    <a:lstStyle/>
                    <a:p>
                      <a:pPr>
                        <a:spcAft>
                          <a:spcPts val="600"/>
                        </a:spcAft>
                      </a:pPr>
                      <a:r>
                        <a:rPr lang="tr-TR" sz="1800" dirty="0">
                          <a:latin typeface="Times New Roman"/>
                          <a:ea typeface="Times New Roman"/>
                        </a:rPr>
                        <a:t>Biber</a:t>
                      </a:r>
                    </a:p>
                  </a:txBody>
                  <a:tcPr marL="9525" marR="9525" marT="9525" marB="9525" anchor="ctr">
                    <a:lnL>
                      <a:noFill/>
                    </a:lnL>
                    <a:lnR>
                      <a:noFill/>
                    </a:lnR>
                    <a:lnT>
                      <a:noFill/>
                    </a:lnT>
                    <a:lnB>
                      <a:noFill/>
                    </a:lnB>
                  </a:tcPr>
                </a:tc>
                <a:tc>
                  <a:txBody>
                    <a:bodyPr/>
                    <a:lstStyle/>
                    <a:p>
                      <a:pPr>
                        <a:spcAft>
                          <a:spcPts val="600"/>
                        </a:spcAft>
                      </a:pPr>
                      <a:r>
                        <a:rPr lang="tr-TR" sz="1800" dirty="0">
                          <a:latin typeface="Times New Roman"/>
                          <a:ea typeface="Times New Roman"/>
                        </a:rPr>
                        <a:t>Yonca</a:t>
                      </a:r>
                    </a:p>
                  </a:txBody>
                  <a:tcPr marL="9525" marR="9525" marT="9525" marB="9525" anchor="ctr">
                    <a:lnL>
                      <a:noFill/>
                    </a:lnL>
                    <a:lnR>
                      <a:noFill/>
                    </a:lnR>
                    <a:lnT>
                      <a:noFill/>
                    </a:lnT>
                    <a:lnB>
                      <a:noFill/>
                    </a:lnB>
                  </a:tcPr>
                </a:tc>
                <a:tc>
                  <a:txBody>
                    <a:bodyPr/>
                    <a:lstStyle/>
                    <a:p>
                      <a:pPr>
                        <a:spcAft>
                          <a:spcPts val="600"/>
                        </a:spcAft>
                      </a:pPr>
                      <a:r>
                        <a:rPr lang="tr-TR" sz="1800">
                          <a:latin typeface="Times New Roman"/>
                          <a:ea typeface="Times New Roman"/>
                        </a:rPr>
                        <a:t>Şeker pancarı</a:t>
                      </a:r>
                    </a:p>
                  </a:txBody>
                  <a:tcPr marL="9525" marR="9525" marT="9525" marB="9525" anchor="ctr">
                    <a:lnL>
                      <a:noFill/>
                    </a:lnL>
                    <a:lnR>
                      <a:noFill/>
                    </a:lnR>
                    <a:lnT>
                      <a:noFill/>
                    </a:lnT>
                    <a:lnB>
                      <a:noFill/>
                    </a:lnB>
                  </a:tcPr>
                </a:tc>
              </a:tr>
              <a:tr h="470987">
                <a:tc vMerge="1">
                  <a:txBody>
                    <a:bodyPr/>
                    <a:lstStyle/>
                    <a:p>
                      <a:endParaRPr lang="tr-TR"/>
                    </a:p>
                  </a:txBody>
                  <a:tcPr/>
                </a:tc>
                <a:tc>
                  <a:txBody>
                    <a:bodyPr/>
                    <a:lstStyle/>
                    <a:p>
                      <a:pPr>
                        <a:spcAft>
                          <a:spcPts val="600"/>
                        </a:spcAft>
                      </a:pPr>
                      <a:r>
                        <a:rPr lang="tr-TR" sz="1800">
                          <a:latin typeface="Times New Roman"/>
                          <a:ea typeface="Times New Roman"/>
                        </a:rPr>
                        <a:t>Erik</a:t>
                      </a:r>
                    </a:p>
                  </a:txBody>
                  <a:tcPr marL="9525" marR="9525" marT="9525" marB="9525" anchor="ctr">
                    <a:lnL>
                      <a:noFill/>
                    </a:lnL>
                    <a:lnR>
                      <a:noFill/>
                    </a:lnR>
                    <a:lnT>
                      <a:noFill/>
                    </a:lnT>
                    <a:lnB>
                      <a:noFill/>
                    </a:lnB>
                  </a:tcPr>
                </a:tc>
                <a:tc>
                  <a:txBody>
                    <a:bodyPr/>
                    <a:lstStyle/>
                    <a:p>
                      <a:pPr>
                        <a:spcAft>
                          <a:spcPts val="600"/>
                        </a:spcAft>
                      </a:pPr>
                      <a:r>
                        <a:rPr lang="tr-TR" sz="1800">
                          <a:latin typeface="Times New Roman"/>
                          <a:ea typeface="Times New Roman"/>
                        </a:rPr>
                        <a:t>Domates</a:t>
                      </a:r>
                    </a:p>
                  </a:txBody>
                  <a:tcPr marL="9525" marR="9525" marT="9525" marB="9525" anchor="ctr">
                    <a:lnL>
                      <a:noFill/>
                    </a:lnL>
                    <a:lnR>
                      <a:noFill/>
                    </a:lnR>
                    <a:lnT>
                      <a:noFill/>
                    </a:lnT>
                    <a:lnB>
                      <a:noFill/>
                    </a:lnB>
                  </a:tcPr>
                </a:tc>
                <a:tc>
                  <a:txBody>
                    <a:bodyPr/>
                    <a:lstStyle/>
                    <a:p>
                      <a:pPr>
                        <a:spcAft>
                          <a:spcPts val="600"/>
                        </a:spcAft>
                      </a:pPr>
                      <a:r>
                        <a:rPr lang="tr-TR" sz="1800" dirty="0">
                          <a:latin typeface="Times New Roman"/>
                          <a:ea typeface="Times New Roman"/>
                        </a:rPr>
                        <a:t>Arpa</a:t>
                      </a:r>
                    </a:p>
                  </a:txBody>
                  <a:tcPr marL="9525" marR="9525" marT="9525" marB="9525" anchor="ctr">
                    <a:lnL>
                      <a:noFill/>
                    </a:lnL>
                    <a:lnR>
                      <a:noFill/>
                    </a:lnR>
                    <a:lnT>
                      <a:noFill/>
                    </a:lnT>
                    <a:lnB>
                      <a:noFill/>
                    </a:lnB>
                  </a:tcPr>
                </a:tc>
                <a:tc>
                  <a:txBody>
                    <a:bodyPr/>
                    <a:lstStyle/>
                    <a:p>
                      <a:pPr>
                        <a:spcAft>
                          <a:spcPts val="600"/>
                        </a:spcAft>
                      </a:pPr>
                      <a:r>
                        <a:rPr lang="tr-TR" sz="1800">
                          <a:latin typeface="Times New Roman"/>
                          <a:ea typeface="Times New Roman"/>
                        </a:rPr>
                        <a:t>Ayçiçeği</a:t>
                      </a:r>
                    </a:p>
                  </a:txBody>
                  <a:tcPr marL="9525" marR="9525" marT="9525" marB="9525" anchor="ctr">
                    <a:lnL>
                      <a:noFill/>
                    </a:lnL>
                    <a:lnR>
                      <a:noFill/>
                    </a:lnR>
                    <a:lnT>
                      <a:noFill/>
                    </a:lnT>
                    <a:lnB>
                      <a:noFill/>
                    </a:lnB>
                  </a:tcPr>
                </a:tc>
              </a:tr>
              <a:tr h="470987">
                <a:tc vMerge="1">
                  <a:txBody>
                    <a:bodyPr/>
                    <a:lstStyle/>
                    <a:p>
                      <a:endParaRPr lang="tr-TR"/>
                    </a:p>
                  </a:txBody>
                  <a:tcPr/>
                </a:tc>
                <a:tc>
                  <a:txBody>
                    <a:bodyPr/>
                    <a:lstStyle/>
                    <a:p>
                      <a:pPr>
                        <a:spcAft>
                          <a:spcPts val="600"/>
                        </a:spcAft>
                      </a:pPr>
                      <a:r>
                        <a:rPr lang="tr-TR" sz="1800">
                          <a:latin typeface="Times New Roman"/>
                          <a:ea typeface="Times New Roman"/>
                        </a:rPr>
                        <a:t>Domates</a:t>
                      </a:r>
                    </a:p>
                  </a:txBody>
                  <a:tcPr marL="9525" marR="9525" marT="9525" marB="9525" anchor="ctr">
                    <a:lnL>
                      <a:noFill/>
                    </a:lnL>
                    <a:lnR>
                      <a:noFill/>
                    </a:lnR>
                    <a:lnT>
                      <a:noFill/>
                    </a:lnT>
                    <a:lnB>
                      <a:noFill/>
                    </a:lnB>
                  </a:tcPr>
                </a:tc>
                <a:tc>
                  <a:txBody>
                    <a:bodyPr/>
                    <a:lstStyle/>
                    <a:p>
                      <a:pPr>
                        <a:spcAft>
                          <a:spcPts val="600"/>
                        </a:spcAft>
                      </a:pPr>
                      <a:r>
                        <a:rPr lang="tr-TR" sz="1800">
                          <a:latin typeface="Times New Roman"/>
                          <a:ea typeface="Times New Roman"/>
                        </a:rPr>
                        <a:t>Mısır</a:t>
                      </a:r>
                    </a:p>
                  </a:txBody>
                  <a:tcPr marL="9525" marR="9525" marT="9525" marB="9525" anchor="ctr">
                    <a:lnL>
                      <a:noFill/>
                    </a:lnL>
                    <a:lnR>
                      <a:noFill/>
                    </a:lnR>
                    <a:lnT>
                      <a:noFill/>
                    </a:lnT>
                    <a:lnB>
                      <a:noFill/>
                    </a:lnB>
                  </a:tcPr>
                </a:tc>
                <a:tc>
                  <a:txBody>
                    <a:bodyPr/>
                    <a:lstStyle/>
                    <a:p>
                      <a:pPr>
                        <a:spcAft>
                          <a:spcPts val="600"/>
                        </a:spcAft>
                      </a:pPr>
                      <a:r>
                        <a:rPr lang="tr-TR" sz="1800" dirty="0">
                          <a:latin typeface="Times New Roman"/>
                          <a:ea typeface="Times New Roman"/>
                        </a:rPr>
                        <a:t>Sorgum</a:t>
                      </a:r>
                    </a:p>
                  </a:txBody>
                  <a:tcPr marL="9525" marR="9525" marT="9525" marB="9525" anchor="ctr">
                    <a:lnL>
                      <a:noFill/>
                    </a:lnL>
                    <a:lnR>
                      <a:noFill/>
                    </a:lnR>
                    <a:lnT>
                      <a:noFill/>
                    </a:lnT>
                    <a:lnB>
                      <a:noFill/>
                    </a:lnB>
                  </a:tcPr>
                </a:tc>
                <a:tc>
                  <a:txBody>
                    <a:bodyPr/>
                    <a:lstStyle/>
                    <a:p>
                      <a:pPr>
                        <a:spcAft>
                          <a:spcPts val="600"/>
                        </a:spcAft>
                      </a:pPr>
                      <a:r>
                        <a:rPr lang="tr-TR" sz="1800" dirty="0">
                          <a:latin typeface="Times New Roman"/>
                          <a:ea typeface="Times New Roman"/>
                        </a:rPr>
                        <a:t> </a:t>
                      </a:r>
                    </a:p>
                  </a:txBody>
                  <a:tcPr marL="9525" marR="9525" marT="9525" marB="9525" anchor="ctr">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Tuzlu yağmurlama sulama suyunun, bitkiler üzerindeki olumsuz etkisi</a:t>
            </a:r>
            <a:endParaRPr kumimoji="0" lang="tr-T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Buradaki değerler, gündüz sulamalarında, yalnızca yol gösterici niteliktedir.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Özellikle suyun boru sistemleriyle alındığı kuyu sularında aşınma veya kabuk bağlama gibi sorunlar görülebilir. </a:t>
            </a:r>
            <a:endParaRPr lang="tr-TR" dirty="0" smtClean="0"/>
          </a:p>
          <a:p>
            <a:r>
              <a:rPr lang="tr-TR" dirty="0" smtClean="0"/>
              <a:t>Yağmurlama </a:t>
            </a:r>
            <a:r>
              <a:rPr lang="tr-TR" dirty="0"/>
              <a:t>sulama başta olmak üzere, nitratlar aşırı bitkisel gelişme (üremeye yönelik gelişimlerin sınırlanması), geçici birikme, geciken olgunlaşma gibi sorunlara yol açabilir. Bikarbonatlı, demirli veya elverişsiz </a:t>
            </a:r>
            <a:r>
              <a:rPr lang="tr-TR" dirty="0" err="1"/>
              <a:t>pH’ya</a:t>
            </a:r>
            <a:r>
              <a:rPr lang="tr-TR" dirty="0"/>
              <a:t> sahip suların da çeşitli zararlara neden olduğuna rastlanmaktadır. </a:t>
            </a:r>
            <a:endParaRPr lang="tr-TR" dirty="0" smtClean="0"/>
          </a:p>
          <a:p>
            <a:endParaRPr lang="tr-T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Askıda organik madde taşıyan sular ile bulanık sular, gözenek sistemlerinde tıkanmaya yol açabilir. Özellikle organik madde kapsamı yüksek olan sular (örneğin kanalizasyon suları) uygulandıktan sonra, köklerde havalanma yetersizliği sorunuyla karşılaşılabilmektedir.</a:t>
            </a:r>
          </a:p>
          <a:p>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Klorür</a:t>
            </a:r>
            <a:br>
              <a:rPr lang="tr-TR" sz="2400" b="1" dirty="0" smtClean="0"/>
            </a:br>
            <a:endParaRPr lang="tr-TR" sz="2400" dirty="0"/>
          </a:p>
        </p:txBody>
      </p:sp>
      <p:sp>
        <p:nvSpPr>
          <p:cNvPr id="3" name="2 İçerik Yer Tutucusu"/>
          <p:cNvSpPr>
            <a:spLocks noGrp="1"/>
          </p:cNvSpPr>
          <p:nvPr>
            <p:ph idx="1"/>
          </p:nvPr>
        </p:nvSpPr>
        <p:spPr/>
        <p:txBody>
          <a:bodyPr>
            <a:normAutofit lnSpcReduction="10000"/>
          </a:bodyPr>
          <a:lstStyle/>
          <a:p>
            <a:r>
              <a:rPr lang="tr-TR" sz="2600" dirty="0" smtClean="0"/>
              <a:t>Düşük </a:t>
            </a:r>
            <a:r>
              <a:rPr lang="tr-TR" sz="2600" dirty="0"/>
              <a:t>miktarlarda mutlak gerekli bir element olmasına karşın klorür, duyarlı bitkiler için zehirli olabilmektedir. Bitkilerin </a:t>
            </a:r>
            <a:r>
              <a:rPr lang="tr-TR" sz="2600" dirty="0" err="1"/>
              <a:t>Ca</a:t>
            </a:r>
            <a:r>
              <a:rPr lang="tr-TR" sz="2600" dirty="0"/>
              <a:t> alımını olumsuz etkiler ve zehirli etkisini çok çabuk gösterir. </a:t>
            </a:r>
            <a:endParaRPr lang="tr-TR" sz="2600" dirty="0" smtClean="0"/>
          </a:p>
          <a:p>
            <a:r>
              <a:rPr lang="tr-TR" sz="2600" dirty="0" smtClean="0"/>
              <a:t>sodyum </a:t>
            </a:r>
            <a:r>
              <a:rPr lang="tr-TR" sz="2600" dirty="0"/>
              <a:t>gibi, özellikle yağmurlama sulamada daha </a:t>
            </a:r>
            <a:r>
              <a:rPr lang="tr-TR" sz="2600" dirty="0" err="1"/>
              <a:t>toksiktir</a:t>
            </a:r>
            <a:r>
              <a:rPr lang="tr-TR" sz="2600" dirty="0"/>
              <a:t>. Her iki iyonun yaprak yanması biçiminde gözlenen zararının azaltılmasında, gece karanlığı ile, serin, bulutlu zamanların seçimi önemli rol oynar. </a:t>
            </a:r>
            <a:endParaRPr lang="tr-TR" sz="2600" dirty="0" smtClean="0"/>
          </a:p>
          <a:p>
            <a:r>
              <a:rPr lang="tr-TR" sz="2600" dirty="0" smtClean="0"/>
              <a:t>Mutlaka </a:t>
            </a:r>
            <a:r>
              <a:rPr lang="tr-TR" sz="2600" dirty="0"/>
              <a:t>yağmurlama sulama yapılacaksa, yaprak yüzeylerine suyun doğrudan gelmemesi için damlalı meme başlıkları ve yerde kızaklı hortumlar seçilmelidir. </a:t>
            </a:r>
          </a:p>
          <a:p>
            <a:endParaRPr lang="tr-T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187624" y="1916831"/>
          <a:ext cx="6432376" cy="3145510"/>
        </p:xfrm>
        <a:graphic>
          <a:graphicData uri="http://schemas.openxmlformats.org/drawingml/2006/table">
            <a:tbl>
              <a:tblPr/>
              <a:tblGrid>
                <a:gridCol w="3216188"/>
                <a:gridCol w="3216188"/>
              </a:tblGrid>
              <a:tr h="347162">
                <a:tc gridSpan="2">
                  <a:txBody>
                    <a:bodyPr/>
                    <a:lstStyle/>
                    <a:p>
                      <a:pPr>
                        <a:spcAft>
                          <a:spcPts val="600"/>
                        </a:spcAft>
                      </a:pPr>
                      <a:r>
                        <a:rPr lang="tr-TR" sz="1800" b="1" dirty="0">
                          <a:latin typeface="Times New Roman"/>
                          <a:ea typeface="Times New Roman"/>
                        </a:rPr>
                        <a:t>Sulama suyunda klorür sınıflaması </a:t>
                      </a:r>
                      <a:endParaRPr lang="tr-TR" sz="1800" dirty="0">
                        <a:latin typeface="Times New Roman"/>
                        <a:ea typeface="Times New Roman"/>
                      </a:endParaRP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tr-TR"/>
                    </a:p>
                  </a:txBody>
                  <a:tcPr/>
                </a:tc>
              </a:tr>
              <a:tr h="347162">
                <a:tc>
                  <a:txBody>
                    <a:bodyPr/>
                    <a:lstStyle/>
                    <a:p>
                      <a:pPr>
                        <a:spcAft>
                          <a:spcPts val="600"/>
                        </a:spcAft>
                      </a:pPr>
                      <a:r>
                        <a:rPr lang="tr-TR" sz="1800" dirty="0">
                          <a:latin typeface="Times New Roman"/>
                          <a:ea typeface="Times New Roman"/>
                        </a:rPr>
                        <a:t>Klorür (</a:t>
                      </a:r>
                      <a:r>
                        <a:rPr lang="tr-TR" sz="1800" dirty="0" err="1">
                          <a:latin typeface="Times New Roman"/>
                          <a:ea typeface="Times New Roman"/>
                        </a:rPr>
                        <a:t>ppm</a:t>
                      </a:r>
                      <a:r>
                        <a:rPr lang="tr-TR" sz="1800" dirty="0">
                          <a:latin typeface="Times New Roman"/>
                          <a:ea typeface="Times New Roman"/>
                        </a:rPr>
                        <a:t>)</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600"/>
                        </a:spcAft>
                      </a:pPr>
                      <a:r>
                        <a:rPr lang="tr-TR" sz="1800">
                          <a:latin typeface="Times New Roman"/>
                          <a:ea typeface="Times New Roman"/>
                        </a:rPr>
                        <a:t>Ürüne etkisi</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47162">
                <a:tc>
                  <a:txBody>
                    <a:bodyPr/>
                    <a:lstStyle/>
                    <a:p>
                      <a:pPr>
                        <a:spcAft>
                          <a:spcPts val="600"/>
                        </a:spcAft>
                      </a:pPr>
                      <a:r>
                        <a:rPr lang="tr-TR" sz="1800" dirty="0">
                          <a:latin typeface="Times New Roman"/>
                          <a:ea typeface="Times New Roman"/>
                        </a:rPr>
                        <a:t>&lt; 70</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600"/>
                        </a:spcAft>
                      </a:pPr>
                      <a:r>
                        <a:rPr lang="tr-TR" sz="1800">
                          <a:latin typeface="Times New Roman"/>
                          <a:ea typeface="Times New Roman"/>
                        </a:rPr>
                        <a:t>Genelde tüm bitkiler için güvenilir</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47162">
                <a:tc>
                  <a:txBody>
                    <a:bodyPr/>
                    <a:lstStyle/>
                    <a:p>
                      <a:pPr>
                        <a:spcAft>
                          <a:spcPts val="600"/>
                        </a:spcAft>
                      </a:pPr>
                      <a:r>
                        <a:rPr lang="tr-TR" sz="1800" dirty="0">
                          <a:latin typeface="Times New Roman"/>
                          <a:ea typeface="Times New Roman"/>
                        </a:rPr>
                        <a:t>70-140</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600"/>
                        </a:spcAft>
                      </a:pPr>
                      <a:r>
                        <a:rPr lang="tr-TR" sz="1800" dirty="0">
                          <a:latin typeface="Times New Roman"/>
                          <a:ea typeface="Times New Roman"/>
                        </a:rPr>
                        <a:t>Duyarlı ürünler zarar görebilir</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47162">
                <a:tc>
                  <a:txBody>
                    <a:bodyPr/>
                    <a:lstStyle/>
                    <a:p>
                      <a:pPr>
                        <a:spcAft>
                          <a:spcPts val="600"/>
                        </a:spcAft>
                      </a:pPr>
                      <a:r>
                        <a:rPr lang="tr-TR" sz="1800">
                          <a:latin typeface="Times New Roman"/>
                          <a:ea typeface="Times New Roman"/>
                        </a:rPr>
                        <a:t>141-350</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600"/>
                        </a:spcAft>
                      </a:pPr>
                      <a:r>
                        <a:rPr lang="tr-TR" sz="1800" dirty="0">
                          <a:latin typeface="Times New Roman"/>
                          <a:ea typeface="Times New Roman"/>
                        </a:rPr>
                        <a:t>Orta dirençli bitkiler zarar görebilir</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47162">
                <a:tc>
                  <a:txBody>
                    <a:bodyPr/>
                    <a:lstStyle/>
                    <a:p>
                      <a:pPr>
                        <a:spcAft>
                          <a:spcPts val="600"/>
                        </a:spcAft>
                      </a:pPr>
                      <a:r>
                        <a:rPr lang="tr-TR" sz="1800">
                          <a:latin typeface="Times New Roman"/>
                          <a:ea typeface="Times New Roman"/>
                        </a:rPr>
                        <a:t>&gt; 350</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600"/>
                        </a:spcAft>
                      </a:pPr>
                      <a:r>
                        <a:rPr lang="tr-TR" sz="1800" dirty="0">
                          <a:latin typeface="Times New Roman"/>
                          <a:ea typeface="Times New Roman"/>
                        </a:rPr>
                        <a:t>Ciddi sorunlara yol açabilir</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61573">
                <a:tc gridSpan="2">
                  <a:txBody>
                    <a:bodyPr/>
                    <a:lstStyle/>
                    <a:p>
                      <a:pPr>
                        <a:spcAft>
                          <a:spcPts val="600"/>
                        </a:spcAft>
                      </a:pPr>
                      <a:r>
                        <a:rPr lang="tr-TR" sz="1800" dirty="0">
                          <a:latin typeface="Times New Roman"/>
                          <a:ea typeface="Times New Roman"/>
                        </a:rPr>
                        <a:t>Düşük dirençten, yüksek dirence doğru, kimi bitkilerin klorüre dayanımı: kuru fasulye, soğan, havuç, marul, biber, mısır, patates, yonca, buğday, sorgum, şeker pancarı, arpa. </a:t>
                      </a:r>
                    </a:p>
                  </a:txBody>
                  <a:tcPr marL="9525" marR="9525" marT="9525" marB="9525"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Sülfat</a:t>
            </a:r>
            <a:br>
              <a:rPr lang="tr-TR" b="1"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Çok </a:t>
            </a:r>
            <a:r>
              <a:rPr lang="tr-TR" dirty="0"/>
              <a:t>yüksek </a:t>
            </a:r>
            <a:r>
              <a:rPr lang="tr-TR" dirty="0" err="1"/>
              <a:t>derişimleri</a:t>
            </a:r>
            <a:r>
              <a:rPr lang="tr-TR" dirty="0"/>
              <a:t> başka iyonların alımıyla ilgili sorunlara yol açmadığı sürece, sülfat zehirliliği pek görülmez. </a:t>
            </a:r>
            <a:endParaRPr lang="tr-TR" dirty="0" smtClean="0"/>
          </a:p>
          <a:p>
            <a:r>
              <a:rPr lang="tr-TR" dirty="0" smtClean="0"/>
              <a:t>Seyrek </a:t>
            </a:r>
            <a:r>
              <a:rPr lang="tr-TR" dirty="0"/>
              <a:t>olarak, fazla sülfatın bitkilerin </a:t>
            </a:r>
            <a:r>
              <a:rPr lang="tr-TR" dirty="0" err="1" smtClean="0"/>
              <a:t>Ca</a:t>
            </a:r>
            <a:r>
              <a:rPr lang="tr-TR" dirty="0" smtClean="0"/>
              <a:t> </a:t>
            </a:r>
            <a:r>
              <a:rPr lang="tr-TR" dirty="0"/>
              <a:t>alımını engellediği ve </a:t>
            </a:r>
            <a:r>
              <a:rPr lang="tr-TR" dirty="0" err="1" smtClean="0"/>
              <a:t>Na</a:t>
            </a:r>
            <a:r>
              <a:rPr lang="tr-TR" dirty="0" smtClean="0"/>
              <a:t> </a:t>
            </a:r>
            <a:r>
              <a:rPr lang="tr-TR" dirty="0"/>
              <a:t>ve </a:t>
            </a:r>
            <a:r>
              <a:rPr lang="tr-TR" dirty="0" smtClean="0"/>
              <a:t>K </a:t>
            </a:r>
            <a:r>
              <a:rPr lang="tr-TR" dirty="0"/>
              <a:t>alımını artırdığı görülebilir. </a:t>
            </a:r>
            <a:endParaRPr lang="tr-TR" dirty="0" smtClean="0"/>
          </a:p>
          <a:p>
            <a:r>
              <a:rPr lang="tr-TR" dirty="0" smtClean="0"/>
              <a:t>Buna </a:t>
            </a:r>
            <a:r>
              <a:rPr lang="tr-TR" dirty="0"/>
              <a:t>karşın sudaki sülfat, bitki beslenmesi açısından yararlı da olabilir. </a:t>
            </a:r>
          </a:p>
          <a:p>
            <a:r>
              <a:rPr lang="tr-TR" dirty="0"/>
              <a:t>Sülfatın sulama suyundaki fazlalığı, toprağa ve bitkilere değil, beton ve metal su depolama ve iletim sistemlerine zarar verir, onları aşındırır.</a:t>
            </a:r>
          </a:p>
          <a:p>
            <a:endParaRPr lang="tr-T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r>
              <a:rPr lang="tr-TR" sz="2400" b="1" dirty="0" smtClean="0"/>
              <a:t>Diğer yaygın iyonlar</a:t>
            </a:r>
            <a:r>
              <a:rPr lang="tr-TR" sz="2400" dirty="0" smtClean="0"/>
              <a:t/>
            </a:r>
            <a:br>
              <a:rPr lang="tr-TR" sz="2400" dirty="0" smtClean="0"/>
            </a:br>
            <a:endParaRPr lang="tr-TR" sz="2400" dirty="0"/>
          </a:p>
        </p:txBody>
      </p:sp>
      <p:sp>
        <p:nvSpPr>
          <p:cNvPr id="3" name="2 İçerik Yer Tutucusu"/>
          <p:cNvSpPr>
            <a:spLocks noGrp="1"/>
          </p:cNvSpPr>
          <p:nvPr>
            <p:ph idx="1"/>
          </p:nvPr>
        </p:nvSpPr>
        <p:spPr/>
        <p:txBody>
          <a:bodyPr>
            <a:normAutofit fontScale="77500" lnSpcReduction="20000"/>
          </a:bodyPr>
          <a:lstStyle/>
          <a:p>
            <a:r>
              <a:rPr lang="tr-TR" dirty="0" smtClean="0"/>
              <a:t>Bikarbonat iyonlarınca zengin sular yağmurlama sulama ile yapraklara püskürtüldüğünde, yaprağın fotosentez yapmasını engelleyici bir film katmanı oluşur.</a:t>
            </a:r>
          </a:p>
          <a:p>
            <a:r>
              <a:rPr lang="tr-TR" dirty="0" smtClean="0"/>
              <a:t> Bikarbonat fazlalığı da, diğer besin maddelerinin alımında dengesizliklere yol açabilir, ayrıca bitki metabolizmasını olumsuz yönde etkiler.</a:t>
            </a:r>
          </a:p>
          <a:p>
            <a:r>
              <a:rPr lang="tr-TR" dirty="0" smtClean="0"/>
              <a:t>Suda </a:t>
            </a:r>
            <a:r>
              <a:rPr lang="tr-TR" dirty="0" err="1" smtClean="0"/>
              <a:t>K’un</a:t>
            </a:r>
            <a:r>
              <a:rPr lang="tr-TR" dirty="0" smtClean="0"/>
              <a:t> fazla bulunması Mg ve </a:t>
            </a:r>
            <a:r>
              <a:rPr lang="tr-TR" dirty="0" err="1" smtClean="0"/>
              <a:t>Fe</a:t>
            </a:r>
            <a:r>
              <a:rPr lang="tr-TR" dirty="0" smtClean="0"/>
              <a:t> alımını azaltır. </a:t>
            </a:r>
            <a:r>
              <a:rPr lang="tr-TR" dirty="0" err="1" smtClean="0"/>
              <a:t>Ca</a:t>
            </a:r>
            <a:r>
              <a:rPr lang="tr-TR" dirty="0" smtClean="0"/>
              <a:t> fazlalığı ise, Mg ve K alımındaki dengesizlikleri önleyerek, olumlu etki yapar. </a:t>
            </a:r>
          </a:p>
          <a:p>
            <a:r>
              <a:rPr lang="tr-TR" dirty="0" smtClean="0"/>
              <a:t>Aşırı besin maddesi içeren sular, verimi ve kaliteyi geriletebilir. Bunların belirli yerlerde yığılmaları, pazar kalitesini düşürür. Kimi aşırılıklar, iletim ve depolama sistemlerinde aşınma veya tıkanmalara yol açabilir.</a:t>
            </a:r>
          </a:p>
          <a:p>
            <a:endParaRPr lang="tr-T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SUYUN TOPRAĞA GİRİŞ HIZI (İNFİLTRASYON)</a:t>
            </a:r>
            <a:br>
              <a:rPr lang="tr-TR" sz="2000" dirty="0" smtClean="0"/>
            </a:br>
            <a:endParaRPr lang="tr-TR" sz="2000" dirty="0"/>
          </a:p>
        </p:txBody>
      </p:sp>
      <p:sp>
        <p:nvSpPr>
          <p:cNvPr id="3" name="2 İçerik Yer Tutucusu"/>
          <p:cNvSpPr>
            <a:spLocks noGrp="1"/>
          </p:cNvSpPr>
          <p:nvPr>
            <p:ph idx="1"/>
          </p:nvPr>
        </p:nvSpPr>
        <p:spPr/>
        <p:txBody>
          <a:bodyPr>
            <a:normAutofit/>
          </a:bodyPr>
          <a:lstStyle/>
          <a:p>
            <a:r>
              <a:rPr lang="tr-TR" dirty="0" smtClean="0"/>
              <a:t>Özellikle </a:t>
            </a:r>
            <a:r>
              <a:rPr lang="tr-TR" dirty="0"/>
              <a:t>geçirgenliği düşük olan, ağır bünyeli, sıkışmış (</a:t>
            </a:r>
            <a:r>
              <a:rPr lang="tr-TR" dirty="0" err="1"/>
              <a:t>kompakte</a:t>
            </a:r>
            <a:r>
              <a:rPr lang="tr-TR" dirty="0"/>
              <a:t>) ve yapısı yetersiz topraklarda su kalitesi, suyun toprağa giriş hızı ve sonuçta toprak ve ürün özellikleri ile çevre koşulları üzerinde önemli rol oynar. </a:t>
            </a:r>
            <a:endParaRPr lang="tr-TR" dirty="0" smtClean="0"/>
          </a:p>
          <a:p>
            <a:endParaRPr lang="tr-TR" dirty="0"/>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28575">
            <a:solidFill>
              <a:schemeClr val="tx1"/>
            </a:solidFill>
          </a:ln>
        </p:spPr>
        <p:txBody>
          <a:bodyPr>
            <a:normAutofit fontScale="92500" lnSpcReduction="10000"/>
          </a:bodyPr>
          <a:lstStyle/>
          <a:p>
            <a:r>
              <a:rPr lang="tr-TR" dirty="0" smtClean="0"/>
              <a:t>Sulama: mevsimlik gereksinim söz konusudur. örneğin kış aylarında boşa akan su kalitesi ile ilgilenilmez.</a:t>
            </a:r>
          </a:p>
          <a:p>
            <a:r>
              <a:rPr lang="tr-TR" dirty="0" smtClean="0"/>
              <a:t> Suyun bir gölet, bent, sarnıçta biriktirilmesi söz konusu ise, çoğu kez sulama dönemi dışında biriktirilen suyun kimyasal bileşiminin ve biyolojik elverişliliğinin, sulama dönemi suyuna göre daha yüksek olduğu gözlenir.  </a:t>
            </a:r>
          </a:p>
          <a:p>
            <a:r>
              <a:rPr lang="tr-TR" dirty="0" smtClean="0"/>
              <a:t>Ayrıca bitki, iklim, toprak, sulama yöntemi gibi koşullar su gereksinimini değiştirir.</a:t>
            </a:r>
            <a:endParaRPr lang="tr-T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sz="1800" dirty="0" smtClean="0">
                <a:solidFill>
                  <a:srgbClr val="000000"/>
                </a:solidFill>
                <a:latin typeface="Arial" pitchFamily="34" charset="0"/>
                <a:ea typeface="Times New Roman" pitchFamily="18" charset="0"/>
                <a:cs typeface="Arial" pitchFamily="34" charset="0"/>
              </a:rPr>
              <a:t>İYONLAR, İZ ELEMENTLER VE DİĞER SORUNLAR</a:t>
            </a:r>
            <a:r>
              <a:rPr lang="tr-TR" sz="1800" dirty="0" smtClean="0">
                <a:latin typeface="Arial" pitchFamily="34" charset="0"/>
                <a:cs typeface="Arial" pitchFamily="34" charset="0"/>
              </a:rPr>
              <a:t/>
            </a:r>
            <a:br>
              <a:rPr lang="tr-TR" sz="1800" dirty="0" smtClean="0">
                <a:latin typeface="Arial" pitchFamily="34" charset="0"/>
                <a:cs typeface="Arial" pitchFamily="34" charset="0"/>
              </a:rPr>
            </a:br>
            <a:endParaRPr lang="tr-TR" sz="1800" dirty="0"/>
          </a:p>
        </p:txBody>
      </p:sp>
      <p:graphicFrame>
        <p:nvGraphicFramePr>
          <p:cNvPr id="4" name="3 İçerik Yer Tutucusu"/>
          <p:cNvGraphicFramePr>
            <a:graphicFrameLocks noGrp="1"/>
          </p:cNvGraphicFramePr>
          <p:nvPr>
            <p:ph idx="1"/>
          </p:nvPr>
        </p:nvGraphicFramePr>
        <p:xfrm>
          <a:off x="1259632" y="4653136"/>
          <a:ext cx="5976960" cy="731520"/>
        </p:xfrm>
        <a:graphic>
          <a:graphicData uri="http://schemas.openxmlformats.org/drawingml/2006/table">
            <a:tbl>
              <a:tblPr/>
              <a:tblGrid>
                <a:gridCol w="1195392"/>
                <a:gridCol w="1195392"/>
                <a:gridCol w="1195392"/>
                <a:gridCol w="1195392"/>
                <a:gridCol w="1195392"/>
              </a:tblGrid>
              <a:tr h="182126">
                <a:tc>
                  <a:txBody>
                    <a:bodyPr/>
                    <a:lstStyle/>
                    <a:p>
                      <a:pPr>
                        <a:spcAft>
                          <a:spcPts val="600"/>
                        </a:spcAft>
                      </a:pPr>
                      <a:r>
                        <a:rPr lang="tr-TR" sz="1200" dirty="0">
                          <a:solidFill>
                            <a:srgbClr val="000000"/>
                          </a:solidFill>
                          <a:latin typeface="Times New Roman"/>
                          <a:ea typeface="Times New Roman"/>
                        </a:rPr>
                        <a:t>Ölçüt</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Normal</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Tuzlu</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Sodyumlu</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Tuzlu-sodyumlu</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252">
                <a:tc>
                  <a:txBody>
                    <a:bodyPr/>
                    <a:lstStyle/>
                    <a:p>
                      <a:pPr>
                        <a:spcAft>
                          <a:spcPts val="600"/>
                        </a:spcAft>
                      </a:pPr>
                      <a:r>
                        <a:rPr lang="en-US" sz="1200" spc="-65" dirty="0" err="1">
                          <a:solidFill>
                            <a:srgbClr val="000000"/>
                          </a:solidFill>
                          <a:latin typeface="Times New Roman"/>
                          <a:ea typeface="Times New Roman"/>
                        </a:rPr>
                        <a:t>EC</a:t>
                      </a:r>
                      <a:r>
                        <a:rPr lang="en-US" sz="1200" spc="-65" baseline="-25000" dirty="0" err="1">
                          <a:solidFill>
                            <a:srgbClr val="000000"/>
                          </a:solidFill>
                          <a:latin typeface="Times New Roman"/>
                          <a:ea typeface="Times New Roman"/>
                        </a:rPr>
                        <a:t>e</a:t>
                      </a:r>
                      <a:r>
                        <a:rPr lang="en-US" sz="1200" spc="-65" dirty="0">
                          <a:solidFill>
                            <a:srgbClr val="000000"/>
                          </a:solidFill>
                          <a:latin typeface="Times New Roman"/>
                          <a:ea typeface="Times New Roman"/>
                        </a:rPr>
                        <a:t> </a:t>
                      </a:r>
                      <a:r>
                        <a:rPr lang="en-US" sz="1200" spc="-65" dirty="0" err="1" smtClean="0">
                          <a:solidFill>
                            <a:srgbClr val="000000"/>
                          </a:solidFill>
                          <a:latin typeface="Times New Roman"/>
                          <a:ea typeface="Times New Roman"/>
                        </a:rPr>
                        <a:t>mmhos</a:t>
                      </a:r>
                      <a:r>
                        <a:rPr lang="en-US" sz="1200" spc="-65" dirty="0">
                          <a:solidFill>
                            <a:srgbClr val="000000"/>
                          </a:solidFill>
                          <a:latin typeface="Times New Roman"/>
                          <a:ea typeface="Times New Roman"/>
                        </a:rPr>
                        <a:t>/ cm, </a:t>
                      </a:r>
                      <a:r>
                        <a:rPr lang="en-US" sz="1200" spc="-65" dirty="0" err="1">
                          <a:solidFill>
                            <a:srgbClr val="000000"/>
                          </a:solidFill>
                          <a:latin typeface="Times New Roman"/>
                          <a:ea typeface="Times New Roman"/>
                        </a:rPr>
                        <a:t>dS</a:t>
                      </a:r>
                      <a:r>
                        <a:rPr lang="en-US" sz="1200" spc="-65" dirty="0">
                          <a:solidFill>
                            <a:srgbClr val="000000"/>
                          </a:solidFill>
                          <a:latin typeface="Times New Roman"/>
                          <a:ea typeface="Times New Roman"/>
                        </a:rPr>
                        <a:t>/m </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&lt; 4</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&gt; 4</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&lt; 4</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&gt; 4</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26">
                <a:tc>
                  <a:txBody>
                    <a:bodyPr/>
                    <a:lstStyle/>
                    <a:p>
                      <a:pPr>
                        <a:spcAft>
                          <a:spcPts val="600"/>
                        </a:spcAft>
                      </a:pPr>
                      <a:r>
                        <a:rPr lang="en-US" sz="1200" spc="-90">
                          <a:solidFill>
                            <a:srgbClr val="000000"/>
                          </a:solidFill>
                          <a:latin typeface="Times New Roman"/>
                          <a:ea typeface="Times New Roman"/>
                        </a:rPr>
                        <a:t>SAR</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&lt; 13</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&lt; 13</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a:solidFill>
                            <a:srgbClr val="000000"/>
                          </a:solidFill>
                          <a:latin typeface="Times New Roman"/>
                          <a:ea typeface="Times New Roman"/>
                        </a:rPr>
                        <a:t>&gt; 13</a:t>
                      </a:r>
                      <a:endParaRPr lang="tr-T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tr-TR" sz="1200" dirty="0">
                          <a:solidFill>
                            <a:srgbClr val="000000"/>
                          </a:solidFill>
                          <a:latin typeface="Times New Roman"/>
                          <a:ea typeface="Times New Roman"/>
                        </a:rPr>
                        <a:t>&gt; 13</a:t>
                      </a:r>
                      <a:endParaRPr lang="tr-T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249" name="Rectangle 1"/>
          <p:cNvSpPr>
            <a:spLocks noChangeArrowheads="1"/>
          </p:cNvSpPr>
          <p:nvPr/>
        </p:nvSpPr>
        <p:spPr bwMode="auto">
          <a:xfrm>
            <a:off x="285720" y="1196752"/>
            <a:ext cx="8286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Tuzluluk ve Sodyumluluğa Bağlı Toprak Sınıflaması (değerler doygunluk </a:t>
            </a:r>
            <a:r>
              <a:rPr kumimoji="0" lang="tr-TR"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ekstraktından</a:t>
            </a: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Tuzlu toprakların </a:t>
            </a:r>
            <a:r>
              <a:rPr kumimoji="0" lang="tr-TR"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pH</a:t>
            </a: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değeri genellikle 8,5 in altındadır.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Sodyumlu topraklarda ise bu değer 8,5-10,0 arası değişir.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Tuz kapsamı fazla olan veya yüksek tuzluluğa sahip sularla sulanan topraklarda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kuru dönemde genellikle beyaz bir kabuk görülmesine karşın,</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sodyumlu toprakların yüzeyi genelde siyaha yakın koyu renklidir.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Sulamada suyunda bulunabilecek başka birtakım etmenler de, bitkilere zehirleyici etki yapabilir.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Bunlara ilişkin bilgiler, aşağıdaki çizelgede özetlenmiştir: </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Sulama Suyunda Kimi Elementlerin İzin Verilebilir Sınırları</a:t>
            </a:r>
          </a:p>
          <a:p>
            <a:endParaRPr lang="tr-T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0" y="0"/>
          <a:ext cx="9144004" cy="6872293"/>
        </p:xfrm>
        <a:graphic>
          <a:graphicData uri="http://schemas.openxmlformats.org/drawingml/2006/table">
            <a:tbl>
              <a:tblPr/>
              <a:tblGrid>
                <a:gridCol w="1571608"/>
                <a:gridCol w="1452728"/>
                <a:gridCol w="1656184"/>
                <a:gridCol w="4463484"/>
              </a:tblGrid>
              <a:tr h="304908">
                <a:tc>
                  <a:txBody>
                    <a:bodyPr/>
                    <a:lstStyle/>
                    <a:p>
                      <a:pPr>
                        <a:spcAft>
                          <a:spcPts val="600"/>
                        </a:spcAft>
                      </a:pPr>
                      <a:r>
                        <a:rPr lang="tr-TR" sz="1100" spc="25" dirty="0">
                          <a:solidFill>
                            <a:srgbClr val="000000"/>
                          </a:solidFill>
                          <a:latin typeface="Times New Roman"/>
                          <a:ea typeface="Times New Roman"/>
                        </a:rPr>
                        <a:t>Element</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4130" algn="ctr">
                        <a:spcAft>
                          <a:spcPts val="600"/>
                        </a:spcAft>
                      </a:pPr>
                      <a:r>
                        <a:rPr lang="tr-TR" sz="1100" spc="-5" dirty="0">
                          <a:solidFill>
                            <a:srgbClr val="000000"/>
                          </a:solidFill>
                          <a:latin typeface="Times New Roman"/>
                          <a:ea typeface="Times New Roman"/>
                        </a:rPr>
                        <a:t>Uzun süreli </a:t>
                      </a:r>
                      <a:r>
                        <a:rPr lang="tr-TR" sz="1100" spc="-5" dirty="0" smtClean="0">
                          <a:solidFill>
                            <a:srgbClr val="000000"/>
                          </a:solidFill>
                          <a:latin typeface="Times New Roman"/>
                          <a:ea typeface="Times New Roman"/>
                        </a:rPr>
                        <a:t>sulama</a:t>
                      </a:r>
                    </a:p>
                    <a:p>
                      <a:pPr indent="24130" algn="ctr">
                        <a:spcAft>
                          <a:spcPts val="600"/>
                        </a:spcAft>
                      </a:pPr>
                      <a:r>
                        <a:rPr lang="tr-TR" sz="1100" spc="20" dirty="0" smtClean="0">
                          <a:solidFill>
                            <a:srgbClr val="000000"/>
                          </a:solidFill>
                          <a:latin typeface="Times New Roman"/>
                          <a:ea typeface="Times New Roman"/>
                        </a:rPr>
                        <a:t> </a:t>
                      </a:r>
                      <a:r>
                        <a:rPr lang="tr-TR" sz="1100" spc="20" dirty="0">
                          <a:solidFill>
                            <a:srgbClr val="000000"/>
                          </a:solidFill>
                          <a:latin typeface="Times New Roman"/>
                          <a:ea typeface="Times New Roman"/>
                        </a:rPr>
                        <a:t>(mg/L)</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spc="-35" dirty="0">
                          <a:solidFill>
                            <a:srgbClr val="000000"/>
                          </a:solidFill>
                          <a:latin typeface="Times New Roman"/>
                          <a:ea typeface="Times New Roman"/>
                        </a:rPr>
                        <a:t>Kısa süreli </a:t>
                      </a:r>
                      <a:r>
                        <a:rPr lang="tr-TR" sz="1100" spc="-35" dirty="0" smtClean="0">
                          <a:solidFill>
                            <a:srgbClr val="000000"/>
                          </a:solidFill>
                          <a:latin typeface="Times New Roman"/>
                          <a:ea typeface="Times New Roman"/>
                        </a:rPr>
                        <a:t>sulama</a:t>
                      </a:r>
                    </a:p>
                    <a:p>
                      <a:pPr algn="ctr">
                        <a:spcAft>
                          <a:spcPts val="600"/>
                        </a:spcAft>
                      </a:pPr>
                      <a:r>
                        <a:rPr lang="tr-TR" sz="1100" spc="-35" dirty="0" smtClean="0">
                          <a:solidFill>
                            <a:srgbClr val="000000"/>
                          </a:solidFill>
                          <a:latin typeface="Times New Roman"/>
                          <a:ea typeface="Times New Roman"/>
                        </a:rPr>
                        <a:t> </a:t>
                      </a:r>
                      <a:r>
                        <a:rPr lang="tr-TR" sz="1100" spc="-30" dirty="0">
                          <a:solidFill>
                            <a:srgbClr val="000000"/>
                          </a:solidFill>
                          <a:latin typeface="Times New Roman"/>
                          <a:ea typeface="Times New Roman"/>
                        </a:rPr>
                        <a:t>(mg/L)</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tr-TR" sz="1100" spc="-10" dirty="0">
                          <a:solidFill>
                            <a:srgbClr val="000000"/>
                          </a:solidFill>
                          <a:latin typeface="Times New Roman"/>
                          <a:ea typeface="Times New Roman"/>
                        </a:rPr>
                        <a:t>Özellikler</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2904">
                <a:tc>
                  <a:txBody>
                    <a:bodyPr/>
                    <a:lstStyle/>
                    <a:p>
                      <a:pPr>
                        <a:spcAft>
                          <a:spcPts val="600"/>
                        </a:spcAft>
                      </a:pPr>
                      <a:r>
                        <a:rPr lang="tr-TR" sz="1100" spc="-10" dirty="0">
                          <a:solidFill>
                            <a:srgbClr val="000000"/>
                          </a:solidFill>
                          <a:latin typeface="Times New Roman"/>
                          <a:ea typeface="Times New Roman"/>
                        </a:rPr>
                        <a:t>Alüminyum (Al)</a:t>
                      </a:r>
                      <a:r>
                        <a:rPr lang="tr-TR" sz="1100" dirty="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5,0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600"/>
                        </a:spcAft>
                      </a:pPr>
                      <a:r>
                        <a:rPr lang="tr-TR" sz="1100" dirty="0">
                          <a:solidFill>
                            <a:srgbClr val="000000"/>
                          </a:solidFill>
                          <a:latin typeface="Times New Roman"/>
                          <a:ea typeface="Times New Roman"/>
                        </a:rPr>
                        <a:t>  20,0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3175">
                        <a:spcAft>
                          <a:spcPts val="600"/>
                        </a:spcAft>
                      </a:pPr>
                      <a:r>
                        <a:rPr lang="tr-TR" sz="1100" spc="-10" dirty="0">
                          <a:solidFill>
                            <a:srgbClr val="000000"/>
                          </a:solidFill>
                          <a:latin typeface="Times New Roman"/>
                          <a:ea typeface="Times New Roman"/>
                        </a:rPr>
                        <a:t>Asit topraklarda üretimi engellemekle birlikte, iyon formundan çıktığı </a:t>
                      </a:r>
                      <a:endParaRPr lang="tr-TR" sz="1100" spc="-10" dirty="0" smtClean="0">
                        <a:solidFill>
                          <a:srgbClr val="000000"/>
                        </a:solidFill>
                        <a:latin typeface="Times New Roman"/>
                        <a:ea typeface="Times New Roman"/>
                      </a:endParaRPr>
                    </a:p>
                    <a:p>
                      <a:pPr indent="3175">
                        <a:spcAft>
                          <a:spcPts val="600"/>
                        </a:spcAft>
                      </a:pPr>
                      <a:r>
                        <a:rPr lang="tr-TR" sz="1100" spc="-10" dirty="0" smtClean="0">
                          <a:solidFill>
                            <a:srgbClr val="000000"/>
                          </a:solidFill>
                          <a:latin typeface="Times New Roman"/>
                          <a:ea typeface="Times New Roman"/>
                        </a:rPr>
                        <a:t>(</a:t>
                      </a:r>
                      <a:r>
                        <a:rPr lang="tr-TR" sz="1100" spc="-10" dirty="0">
                          <a:solidFill>
                            <a:srgbClr val="000000"/>
                          </a:solidFill>
                          <a:latin typeface="Times New Roman"/>
                          <a:ea typeface="Times New Roman"/>
                        </a:rPr>
                        <a:t>çökeldiği) için 5,5–8,0 </a:t>
                      </a:r>
                      <a:r>
                        <a:rPr lang="tr-TR" sz="1100" spc="-10" dirty="0" err="1">
                          <a:solidFill>
                            <a:srgbClr val="000000"/>
                          </a:solidFill>
                          <a:latin typeface="Times New Roman"/>
                          <a:ea typeface="Times New Roman"/>
                        </a:rPr>
                        <a:t>pH</a:t>
                      </a:r>
                      <a:r>
                        <a:rPr lang="tr-TR" sz="1100" spc="-10" dirty="0">
                          <a:solidFill>
                            <a:srgbClr val="000000"/>
                          </a:solidFill>
                          <a:latin typeface="Times New Roman"/>
                          <a:ea typeface="Times New Roman"/>
                        </a:rPr>
                        <a:t> arasında zehirliliğini yitirir.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72904">
                <a:tc>
                  <a:txBody>
                    <a:bodyPr/>
                    <a:lstStyle/>
                    <a:p>
                      <a:pPr>
                        <a:spcAft>
                          <a:spcPts val="600"/>
                        </a:spcAft>
                      </a:pPr>
                      <a:r>
                        <a:rPr lang="tr-TR" sz="1100" spc="-30" dirty="0">
                          <a:solidFill>
                            <a:srgbClr val="000000"/>
                          </a:solidFill>
                          <a:latin typeface="Times New Roman"/>
                          <a:ea typeface="Times New Roman"/>
                        </a:rPr>
                        <a:t>Arsenik (As)</a:t>
                      </a:r>
                      <a:r>
                        <a:rPr lang="tr-TR" sz="1100" dirty="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0">
                          <a:solidFill>
                            <a:srgbClr val="000000"/>
                          </a:solidFill>
                          <a:latin typeface="Times New Roman"/>
                          <a:ea typeface="Times New Roman"/>
                        </a:rPr>
                        <a:t>0,10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2,0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spc="-5" dirty="0">
                          <a:solidFill>
                            <a:srgbClr val="000000"/>
                          </a:solidFill>
                          <a:latin typeface="Times New Roman"/>
                          <a:ea typeface="Times New Roman"/>
                        </a:rPr>
                        <a:t>Çeltikte 0,05 mg/L düzeyi bile zehirli olabilirken, </a:t>
                      </a:r>
                      <a:endParaRPr lang="tr-TR" sz="1100" spc="-5" dirty="0" smtClean="0">
                        <a:solidFill>
                          <a:srgbClr val="000000"/>
                        </a:solidFill>
                        <a:latin typeface="Times New Roman"/>
                        <a:ea typeface="Times New Roman"/>
                      </a:endParaRPr>
                    </a:p>
                    <a:p>
                      <a:pPr indent="-3175">
                        <a:spcAft>
                          <a:spcPts val="600"/>
                        </a:spcAft>
                      </a:pPr>
                      <a:r>
                        <a:rPr lang="tr-TR" sz="1100" spc="-5" dirty="0" smtClean="0">
                          <a:solidFill>
                            <a:srgbClr val="000000"/>
                          </a:solidFill>
                          <a:latin typeface="Times New Roman"/>
                          <a:ea typeface="Times New Roman"/>
                        </a:rPr>
                        <a:t>Sudan </a:t>
                      </a:r>
                      <a:r>
                        <a:rPr lang="tr-TR" sz="1100" spc="-5" dirty="0">
                          <a:solidFill>
                            <a:srgbClr val="000000"/>
                          </a:solidFill>
                          <a:latin typeface="Times New Roman"/>
                          <a:ea typeface="Times New Roman"/>
                        </a:rPr>
                        <a:t>otunda bu sınır 12 mg/L düzeyine çıkabilir.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04908">
                <a:tc>
                  <a:txBody>
                    <a:bodyPr/>
                    <a:lstStyle/>
                    <a:p>
                      <a:pPr>
                        <a:spcAft>
                          <a:spcPts val="600"/>
                        </a:spcAft>
                      </a:pPr>
                      <a:r>
                        <a:rPr lang="tr-TR" sz="1100" spc="-35" dirty="0">
                          <a:solidFill>
                            <a:srgbClr val="000000"/>
                          </a:solidFill>
                          <a:latin typeface="Times New Roman"/>
                          <a:ea typeface="Times New Roman"/>
                        </a:rPr>
                        <a:t>Berilyum (Be)</a:t>
                      </a:r>
                      <a:r>
                        <a:rPr lang="tr-TR" sz="1100" dirty="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0" dirty="0">
                          <a:solidFill>
                            <a:srgbClr val="000000"/>
                          </a:solidFill>
                          <a:latin typeface="Times New Roman"/>
                          <a:ea typeface="Times New Roman"/>
                        </a:rPr>
                        <a:t>0,10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0,5</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dirty="0">
                          <a:solidFill>
                            <a:srgbClr val="000000"/>
                          </a:solidFill>
                          <a:latin typeface="Times New Roman"/>
                          <a:ea typeface="Times New Roman"/>
                        </a:rPr>
                        <a:t>Çalı fasulyesinde 0,5 mg/L olan dayanma sınırı, </a:t>
                      </a:r>
                      <a:endParaRPr lang="tr-TR" sz="1100" dirty="0" smtClean="0">
                        <a:solidFill>
                          <a:srgbClr val="000000"/>
                        </a:solidFill>
                        <a:latin typeface="Times New Roman"/>
                        <a:ea typeface="Times New Roman"/>
                      </a:endParaRPr>
                    </a:p>
                    <a:p>
                      <a:pPr indent="-3175">
                        <a:spcAft>
                          <a:spcPts val="600"/>
                        </a:spcAft>
                      </a:pPr>
                      <a:r>
                        <a:rPr lang="tr-TR" sz="1100" dirty="0" smtClean="0">
                          <a:solidFill>
                            <a:srgbClr val="000000"/>
                          </a:solidFill>
                          <a:latin typeface="Times New Roman"/>
                          <a:ea typeface="Times New Roman"/>
                        </a:rPr>
                        <a:t>lahanada </a:t>
                      </a:r>
                      <a:r>
                        <a:rPr lang="tr-TR" sz="1100" dirty="0">
                          <a:solidFill>
                            <a:srgbClr val="000000"/>
                          </a:solidFill>
                          <a:latin typeface="Times New Roman"/>
                          <a:ea typeface="Times New Roman"/>
                        </a:rPr>
                        <a:t>5 mg/L düzeyine varır.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46260">
                <a:tc>
                  <a:txBody>
                    <a:bodyPr/>
                    <a:lstStyle/>
                    <a:p>
                      <a:pPr>
                        <a:spcAft>
                          <a:spcPts val="600"/>
                        </a:spcAft>
                      </a:pPr>
                      <a:r>
                        <a:rPr lang="tr-TR" sz="1100" spc="-40" dirty="0">
                          <a:solidFill>
                            <a:srgbClr val="000000"/>
                          </a:solidFill>
                          <a:latin typeface="Times New Roman"/>
                          <a:ea typeface="Times New Roman"/>
                        </a:rPr>
                        <a:t>Bor (B)</a:t>
                      </a:r>
                      <a:r>
                        <a:rPr lang="tr-TR" sz="1100" dirty="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5" dirty="0">
                          <a:solidFill>
                            <a:srgbClr val="000000"/>
                          </a:solidFill>
                          <a:latin typeface="Times New Roman"/>
                          <a:ea typeface="Times New Roman"/>
                        </a:rPr>
                        <a:t>0,75</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dirty="0">
                          <a:solidFill>
                            <a:srgbClr val="000000"/>
                          </a:solidFill>
                          <a:latin typeface="Times New Roman"/>
                          <a:ea typeface="Times New Roman"/>
                        </a:rPr>
                        <a:t>2,0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6350">
                        <a:spcAft>
                          <a:spcPts val="600"/>
                        </a:spcAft>
                      </a:pPr>
                      <a:r>
                        <a:rPr lang="tr-TR" sz="1100" spc="-5" dirty="0">
                          <a:solidFill>
                            <a:srgbClr val="000000"/>
                          </a:solidFill>
                          <a:latin typeface="Times New Roman"/>
                          <a:ea typeface="Times New Roman"/>
                        </a:rPr>
                        <a:t>Bitki gelişimi için mutlak gerekli, ancak bir mg/L </a:t>
                      </a:r>
                      <a:r>
                        <a:rPr lang="tr-TR" sz="1100" spc="-5" dirty="0" err="1">
                          <a:solidFill>
                            <a:srgbClr val="000000"/>
                          </a:solidFill>
                          <a:latin typeface="Times New Roman"/>
                          <a:ea typeface="Times New Roman"/>
                        </a:rPr>
                        <a:t>nin</a:t>
                      </a:r>
                      <a:r>
                        <a:rPr lang="tr-TR" sz="1100" spc="-5" dirty="0">
                          <a:solidFill>
                            <a:srgbClr val="000000"/>
                          </a:solidFill>
                          <a:latin typeface="Times New Roman"/>
                          <a:ea typeface="Times New Roman"/>
                        </a:rPr>
                        <a:t> bile altında olursa. Örneğin turunçgillerde 1 mg/L düzeyi bile zehirlidir. Çoğu otsu bitkinin direnci 2,0–10,0 mg/L arasında değişir.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30">
                          <a:solidFill>
                            <a:srgbClr val="000000"/>
                          </a:solidFill>
                          <a:latin typeface="Times New Roman"/>
                          <a:ea typeface="Times New Roman"/>
                        </a:rPr>
                        <a:t>Kadmiyum (Cd)</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65">
                          <a:solidFill>
                            <a:srgbClr val="000000"/>
                          </a:solidFill>
                          <a:latin typeface="Times New Roman"/>
                          <a:ea typeface="Times New Roman"/>
                        </a:rPr>
                        <a:t>0,01</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100" spc="-35" dirty="0" smtClean="0">
                          <a:solidFill>
                            <a:srgbClr val="000000"/>
                          </a:solidFill>
                          <a:latin typeface="Times New Roman"/>
                          <a:ea typeface="Times New Roman"/>
                        </a:rPr>
                        <a:t>                      0,05</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spc="-15" dirty="0">
                          <a:solidFill>
                            <a:srgbClr val="000000"/>
                          </a:solidFill>
                          <a:latin typeface="Times New Roman"/>
                          <a:ea typeface="Times New Roman"/>
                        </a:rPr>
                        <a:t>Fasulye, pancar ve şalgama 0,1 mg/L düzeyinde bile zehirli olur. Bilgilerimiz kısıtlı olduğundan, güvenilir sınırlar konmuştur.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8603">
                <a:tc>
                  <a:txBody>
                    <a:bodyPr/>
                    <a:lstStyle/>
                    <a:p>
                      <a:pPr>
                        <a:spcAft>
                          <a:spcPts val="600"/>
                        </a:spcAft>
                      </a:pPr>
                      <a:r>
                        <a:rPr lang="tr-TR" sz="1100" spc="-25">
                          <a:solidFill>
                            <a:srgbClr val="000000"/>
                          </a:solidFill>
                          <a:latin typeface="Times New Roman"/>
                          <a:ea typeface="Times New Roman"/>
                        </a:rPr>
                        <a:t>Krom (Cr)</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0,1</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dirty="0">
                          <a:solidFill>
                            <a:srgbClr val="000000"/>
                          </a:solidFill>
                          <a:latin typeface="Times New Roman"/>
                          <a:ea typeface="Times New Roman"/>
                        </a:rPr>
                        <a:t>1,0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6350">
                        <a:spcAft>
                          <a:spcPts val="600"/>
                        </a:spcAft>
                      </a:pPr>
                      <a:r>
                        <a:rPr lang="tr-TR" sz="1100" spc="-15" dirty="0">
                          <a:solidFill>
                            <a:srgbClr val="000000"/>
                          </a:solidFill>
                          <a:latin typeface="Times New Roman"/>
                          <a:ea typeface="Times New Roman"/>
                        </a:rPr>
                        <a:t>Bilgi yetersizliğinden dolayı güvenilir sınırlar konmuştur.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30">
                          <a:solidFill>
                            <a:srgbClr val="000000"/>
                          </a:solidFill>
                          <a:latin typeface="Times New Roman"/>
                          <a:ea typeface="Times New Roman"/>
                        </a:rPr>
                        <a:t>Kobalt (Co)</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5">
                          <a:solidFill>
                            <a:srgbClr val="000000"/>
                          </a:solidFill>
                          <a:latin typeface="Times New Roman"/>
                          <a:ea typeface="Times New Roman"/>
                        </a:rPr>
                        <a:t>0,05</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dirty="0">
                          <a:solidFill>
                            <a:srgbClr val="000000"/>
                          </a:solidFill>
                          <a:latin typeface="Times New Roman"/>
                          <a:ea typeface="Times New Roman"/>
                        </a:rPr>
                        <a:t>5,0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dirty="0">
                          <a:solidFill>
                            <a:srgbClr val="000000"/>
                          </a:solidFill>
                          <a:latin typeface="Times New Roman"/>
                          <a:ea typeface="Times New Roman"/>
                        </a:rPr>
                        <a:t>Domateste zararın 0,1 mg/L düzeyinde başladığı bilinmektedir. Nötr ve alkali topraklarda etkisini yitirmeye başlar.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8603">
                <a:tc>
                  <a:txBody>
                    <a:bodyPr/>
                    <a:lstStyle/>
                    <a:p>
                      <a:pPr>
                        <a:spcAft>
                          <a:spcPts val="600"/>
                        </a:spcAft>
                      </a:pPr>
                      <a:r>
                        <a:rPr lang="tr-TR" sz="1100" spc="-35">
                          <a:solidFill>
                            <a:srgbClr val="000000"/>
                          </a:solidFill>
                          <a:latin typeface="Times New Roman"/>
                          <a:ea typeface="Times New Roman"/>
                        </a:rPr>
                        <a:t>Bakır (Cu)</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0,2</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dirty="0">
                          <a:solidFill>
                            <a:srgbClr val="000000"/>
                          </a:solidFill>
                          <a:latin typeface="Times New Roman"/>
                          <a:ea typeface="Times New Roman"/>
                        </a:rPr>
                        <a:t>5,0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100" dirty="0">
                          <a:solidFill>
                            <a:srgbClr val="000000"/>
                          </a:solidFill>
                          <a:latin typeface="Times New Roman"/>
                          <a:ea typeface="Times New Roman"/>
                        </a:rPr>
                        <a:t>Birçok bitkiye besin çözeltisinde 0,1-1,0 mg/L iken zarar vermiştir.</a:t>
                      </a:r>
                      <a:r>
                        <a:rPr lang="tr-TR" sz="1100" dirty="0">
                          <a:latin typeface="Times New Roman"/>
                          <a:ea typeface="Times New Roman"/>
                        </a:rPr>
                        <a:t> </a:t>
                      </a: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8603">
                <a:tc>
                  <a:txBody>
                    <a:bodyPr/>
                    <a:lstStyle/>
                    <a:p>
                      <a:pPr>
                        <a:spcAft>
                          <a:spcPts val="600"/>
                        </a:spcAft>
                      </a:pPr>
                      <a:r>
                        <a:rPr lang="tr-TR" sz="1100" spc="-5">
                          <a:solidFill>
                            <a:srgbClr val="000000"/>
                          </a:solidFill>
                          <a:latin typeface="Times New Roman"/>
                          <a:ea typeface="Times New Roman"/>
                        </a:rPr>
                        <a:t>Florür (F)</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1,0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5">
                          <a:solidFill>
                            <a:srgbClr val="000000"/>
                          </a:solidFill>
                          <a:latin typeface="Times New Roman"/>
                          <a:ea typeface="Times New Roman"/>
                        </a:rPr>
                        <a:t>15,0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100" spc="-15" dirty="0">
                          <a:solidFill>
                            <a:srgbClr val="000000"/>
                          </a:solidFill>
                          <a:latin typeface="Times New Roman"/>
                          <a:ea typeface="Times New Roman"/>
                        </a:rPr>
                        <a:t>Nötr ve alkali topraklarda etkisizleşmeye başlar.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40">
                          <a:solidFill>
                            <a:srgbClr val="000000"/>
                          </a:solidFill>
                          <a:latin typeface="Times New Roman"/>
                          <a:ea typeface="Times New Roman"/>
                        </a:rPr>
                        <a:t>Demir (Fe)</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dirty="0">
                          <a:solidFill>
                            <a:srgbClr val="000000"/>
                          </a:solidFill>
                          <a:latin typeface="Times New Roman"/>
                          <a:ea typeface="Times New Roman"/>
                        </a:rPr>
                        <a:t>5,0</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25">
                          <a:solidFill>
                            <a:srgbClr val="000000"/>
                          </a:solidFill>
                          <a:latin typeface="Times New Roman"/>
                          <a:ea typeface="Times New Roman"/>
                        </a:rPr>
                        <a:t>20,0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6350">
                        <a:spcAft>
                          <a:spcPts val="600"/>
                        </a:spcAft>
                      </a:pPr>
                      <a:r>
                        <a:rPr lang="tr-TR" sz="1100" spc="-5" dirty="0">
                          <a:solidFill>
                            <a:srgbClr val="000000"/>
                          </a:solidFill>
                          <a:latin typeface="Times New Roman"/>
                          <a:ea typeface="Times New Roman"/>
                        </a:rPr>
                        <a:t>Havalanan topraklarda zehirli değilse de, toprağın asitleşmesine ve fosfor ve molibden kayıplarına ortam hazırlar.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8603">
                <a:tc>
                  <a:txBody>
                    <a:bodyPr/>
                    <a:lstStyle/>
                    <a:p>
                      <a:pPr>
                        <a:spcAft>
                          <a:spcPts val="600"/>
                        </a:spcAft>
                      </a:pPr>
                      <a:r>
                        <a:rPr lang="tr-TR" sz="1100" spc="-55">
                          <a:solidFill>
                            <a:srgbClr val="000000"/>
                          </a:solidFill>
                          <a:latin typeface="Times New Roman"/>
                          <a:ea typeface="Times New Roman"/>
                        </a:rPr>
                        <a:t>Kurşun (Pb)</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5,0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5">
                          <a:solidFill>
                            <a:srgbClr val="000000"/>
                          </a:solidFill>
                          <a:latin typeface="Times New Roman"/>
                          <a:ea typeface="Times New Roman"/>
                        </a:rPr>
                        <a:t>10,0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100" spc="-5" dirty="0">
                          <a:solidFill>
                            <a:srgbClr val="000000"/>
                          </a:solidFill>
                          <a:latin typeface="Times New Roman"/>
                          <a:ea typeface="Times New Roman"/>
                        </a:rPr>
                        <a:t>Yüksek </a:t>
                      </a:r>
                      <a:r>
                        <a:rPr lang="tr-TR" sz="1100" spc="-5" dirty="0" err="1">
                          <a:solidFill>
                            <a:srgbClr val="000000"/>
                          </a:solidFill>
                          <a:latin typeface="Times New Roman"/>
                          <a:ea typeface="Times New Roman"/>
                        </a:rPr>
                        <a:t>derişimleri</a:t>
                      </a:r>
                      <a:r>
                        <a:rPr lang="tr-TR" sz="1100" spc="-5" dirty="0">
                          <a:solidFill>
                            <a:srgbClr val="000000"/>
                          </a:solidFill>
                          <a:latin typeface="Times New Roman"/>
                          <a:ea typeface="Times New Roman"/>
                        </a:rPr>
                        <a:t>, bitki hücresi gelişimini engeller.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25">
                          <a:solidFill>
                            <a:srgbClr val="000000"/>
                          </a:solidFill>
                          <a:latin typeface="Times New Roman"/>
                          <a:ea typeface="Times New Roman"/>
                        </a:rPr>
                        <a:t>Lityum (Li)</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2,5</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 2,5</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spc="-5" dirty="0">
                          <a:solidFill>
                            <a:srgbClr val="000000"/>
                          </a:solidFill>
                          <a:latin typeface="Times New Roman"/>
                          <a:ea typeface="Times New Roman"/>
                        </a:rPr>
                        <a:t>Çoğu bitki toprakta 5 mg/L düzeyine varan dozlarına dayanabilir. Turunçgillerde izin verilen sınır </a:t>
                      </a:r>
                      <a:r>
                        <a:rPr lang="tr-TR" sz="1100" dirty="0">
                          <a:solidFill>
                            <a:srgbClr val="000000"/>
                          </a:solidFill>
                          <a:latin typeface="Times New Roman"/>
                          <a:ea typeface="Times New Roman"/>
                        </a:rPr>
                        <a:t>0,075 mg/L </a:t>
                      </a:r>
                      <a:r>
                        <a:rPr lang="tr-TR" sz="1100" dirty="0" err="1">
                          <a:solidFill>
                            <a:srgbClr val="000000"/>
                          </a:solidFill>
                          <a:latin typeface="Times New Roman"/>
                          <a:ea typeface="Times New Roman"/>
                        </a:rPr>
                        <a:t>dir</a:t>
                      </a:r>
                      <a:r>
                        <a:rPr lang="tr-TR" sz="1100" dirty="0">
                          <a:solidFill>
                            <a:srgbClr val="000000"/>
                          </a:solidFill>
                          <a:latin typeface="Times New Roman"/>
                          <a:ea typeface="Times New Roman"/>
                        </a:rPr>
                        <a:t>.</a:t>
                      </a:r>
                      <a:r>
                        <a:rPr lang="tr-TR" sz="1100" dirty="0">
                          <a:latin typeface="Times New Roman"/>
                          <a:ea typeface="Times New Roman"/>
                        </a:rPr>
                        <a:t> </a:t>
                      </a: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20">
                          <a:solidFill>
                            <a:srgbClr val="000000"/>
                          </a:solidFill>
                          <a:latin typeface="Times New Roman"/>
                          <a:ea typeface="Times New Roman"/>
                        </a:rPr>
                        <a:t>Manganez (Mn)</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0,2</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5">
                          <a:solidFill>
                            <a:srgbClr val="000000"/>
                          </a:solidFill>
                          <a:latin typeface="Times New Roman"/>
                          <a:ea typeface="Times New Roman"/>
                        </a:rPr>
                        <a:t>10,0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spc="-5" dirty="0">
                          <a:solidFill>
                            <a:srgbClr val="000000"/>
                          </a:solidFill>
                          <a:latin typeface="Times New Roman"/>
                          <a:ea typeface="Times New Roman"/>
                        </a:rPr>
                        <a:t>Asit topraklarda kimi bitkilere bir mg/L den, birkaç mg/L düzeyine değin zararlı olabilmektedir.</a:t>
                      </a:r>
                      <a:r>
                        <a:rPr lang="tr-TR" sz="1100" dirty="0">
                          <a:latin typeface="Times New Roman"/>
                          <a:ea typeface="Times New Roman"/>
                        </a:rPr>
                        <a:t> </a:t>
                      </a: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97206">
                <a:tc>
                  <a:txBody>
                    <a:bodyPr/>
                    <a:lstStyle/>
                    <a:p>
                      <a:pPr>
                        <a:spcAft>
                          <a:spcPts val="600"/>
                        </a:spcAft>
                      </a:pPr>
                      <a:r>
                        <a:rPr lang="tr-TR" sz="1100" spc="-10">
                          <a:solidFill>
                            <a:srgbClr val="000000"/>
                          </a:solidFill>
                          <a:latin typeface="Times New Roman"/>
                          <a:ea typeface="Times New Roman"/>
                        </a:rPr>
                        <a:t>Molibden (Mo)</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65">
                          <a:solidFill>
                            <a:srgbClr val="000000"/>
                          </a:solidFill>
                          <a:latin typeface="Times New Roman"/>
                          <a:ea typeface="Times New Roman"/>
                        </a:rPr>
                        <a:t>0,01</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100" spc="-35" dirty="0" smtClean="0">
                          <a:solidFill>
                            <a:srgbClr val="000000"/>
                          </a:solidFill>
                          <a:latin typeface="Times New Roman"/>
                          <a:ea typeface="Times New Roman"/>
                        </a:rPr>
                        <a:t>                         0,05</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6350">
                        <a:spcAft>
                          <a:spcPts val="600"/>
                        </a:spcAft>
                      </a:pPr>
                      <a:r>
                        <a:rPr lang="tr-TR" sz="1100" spc="-10" dirty="0">
                          <a:solidFill>
                            <a:srgbClr val="000000"/>
                          </a:solidFill>
                          <a:latin typeface="Times New Roman"/>
                          <a:ea typeface="Times New Roman"/>
                        </a:rPr>
                        <a:t>Toprakta ve sudaki normal </a:t>
                      </a:r>
                      <a:r>
                        <a:rPr lang="tr-TR" sz="1100" spc="-10" dirty="0" err="1">
                          <a:solidFill>
                            <a:srgbClr val="000000"/>
                          </a:solidFill>
                          <a:latin typeface="Times New Roman"/>
                          <a:ea typeface="Times New Roman"/>
                        </a:rPr>
                        <a:t>derişimleri</a:t>
                      </a:r>
                      <a:r>
                        <a:rPr lang="tr-TR" sz="1100" spc="-10" dirty="0">
                          <a:solidFill>
                            <a:srgbClr val="000000"/>
                          </a:solidFill>
                          <a:latin typeface="Times New Roman"/>
                          <a:ea typeface="Times New Roman"/>
                        </a:rPr>
                        <a:t> bitkilere zararsızdır. Toprakta yüksek miktarda bulunursa, burada otlayan hayvanları zehirleyebildiği belirlenmiştir. </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35">
                          <a:solidFill>
                            <a:srgbClr val="000000"/>
                          </a:solidFill>
                          <a:latin typeface="Times New Roman"/>
                          <a:ea typeface="Times New Roman"/>
                        </a:rPr>
                        <a:t>Nikel (Ni)</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0,2</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a:solidFill>
                            <a:srgbClr val="000000"/>
                          </a:solidFill>
                          <a:latin typeface="Times New Roman"/>
                          <a:ea typeface="Times New Roman"/>
                        </a:rPr>
                        <a:t>2,0</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spc="-5" dirty="0">
                          <a:solidFill>
                            <a:srgbClr val="000000"/>
                          </a:solidFill>
                          <a:latin typeface="Times New Roman"/>
                          <a:ea typeface="Times New Roman"/>
                        </a:rPr>
                        <a:t>Nötr ve alkali topraklarda zehirliliği azalmakla birlikte, 0,5-1,0 mg/L düzeyleri arasında zarar vermeye başlar.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100" spc="-40">
                          <a:solidFill>
                            <a:srgbClr val="000000"/>
                          </a:solidFill>
                          <a:latin typeface="Times New Roman"/>
                          <a:ea typeface="Times New Roman"/>
                        </a:rPr>
                        <a:t>Selenyum (Se)</a:t>
                      </a:r>
                      <a:r>
                        <a:rPr lang="tr-TR" sz="11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100" spc="-35">
                          <a:solidFill>
                            <a:srgbClr val="000000"/>
                          </a:solidFill>
                          <a:latin typeface="Times New Roman"/>
                          <a:ea typeface="Times New Roman"/>
                        </a:rPr>
                        <a:t>0,02</a:t>
                      </a:r>
                      <a:endParaRPr lang="tr-TR" sz="11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100" spc="-35" dirty="0" smtClean="0">
                          <a:solidFill>
                            <a:srgbClr val="000000"/>
                          </a:solidFill>
                          <a:latin typeface="Times New Roman"/>
                          <a:ea typeface="Times New Roman"/>
                        </a:rPr>
                        <a:t>                        0,02</a:t>
                      </a:r>
                      <a:endParaRPr lang="tr-TR" sz="1100" dirty="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3175">
                        <a:spcAft>
                          <a:spcPts val="600"/>
                        </a:spcAft>
                      </a:pPr>
                      <a:r>
                        <a:rPr lang="tr-TR" sz="1100" spc="-5" dirty="0">
                          <a:solidFill>
                            <a:srgbClr val="000000"/>
                          </a:solidFill>
                          <a:latin typeface="Times New Roman"/>
                          <a:ea typeface="Times New Roman"/>
                        </a:rPr>
                        <a:t>Gerek bitkilere ve gerekse buralarda otlayan hayvanlara düşük </a:t>
                      </a:r>
                      <a:r>
                        <a:rPr lang="tr-TR" sz="1100" spc="-5" dirty="0" err="1">
                          <a:solidFill>
                            <a:srgbClr val="000000"/>
                          </a:solidFill>
                          <a:latin typeface="Times New Roman"/>
                          <a:ea typeface="Times New Roman"/>
                        </a:rPr>
                        <a:t>derişimlerde</a:t>
                      </a:r>
                      <a:r>
                        <a:rPr lang="tr-TR" sz="1100" spc="-5" dirty="0">
                          <a:solidFill>
                            <a:srgbClr val="000000"/>
                          </a:solidFill>
                          <a:latin typeface="Times New Roman"/>
                          <a:ea typeface="Times New Roman"/>
                        </a:rPr>
                        <a:t> bile zararlı olabilmektedir.</a:t>
                      </a:r>
                      <a:endParaRPr lang="tr-TR" sz="11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8603">
                <a:tc>
                  <a:txBody>
                    <a:bodyPr/>
                    <a:lstStyle/>
                    <a:p>
                      <a:pPr>
                        <a:spcAft>
                          <a:spcPts val="600"/>
                        </a:spcAft>
                      </a:pPr>
                      <a:r>
                        <a:rPr lang="tr-TR" sz="1000" spc="-25">
                          <a:solidFill>
                            <a:srgbClr val="000000"/>
                          </a:solidFill>
                          <a:latin typeface="Times New Roman"/>
                          <a:ea typeface="Times New Roman"/>
                        </a:rPr>
                        <a:t>Vanadyum (V)</a:t>
                      </a:r>
                      <a:r>
                        <a:rPr lang="tr-TR" sz="10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000">
                          <a:solidFill>
                            <a:srgbClr val="000000"/>
                          </a:solidFill>
                          <a:latin typeface="Times New Roman"/>
                          <a:ea typeface="Times New Roman"/>
                        </a:rPr>
                        <a:t>0,1</a:t>
                      </a:r>
                      <a:endParaRPr lang="tr-TR" sz="10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600"/>
                        </a:spcAft>
                      </a:pPr>
                      <a:r>
                        <a:rPr lang="tr-TR" sz="1000">
                          <a:solidFill>
                            <a:srgbClr val="000000"/>
                          </a:solidFill>
                          <a:latin typeface="Times New Roman"/>
                          <a:ea typeface="Times New Roman"/>
                        </a:rPr>
                        <a:t>1,0</a:t>
                      </a:r>
                      <a:endParaRPr lang="tr-TR" sz="10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600"/>
                        </a:spcAft>
                      </a:pPr>
                      <a:r>
                        <a:rPr lang="tr-TR" sz="1000" spc="-10" dirty="0">
                          <a:solidFill>
                            <a:srgbClr val="000000"/>
                          </a:solidFill>
                          <a:latin typeface="Times New Roman"/>
                          <a:ea typeface="Times New Roman"/>
                        </a:rPr>
                        <a:t>Çok düşük </a:t>
                      </a:r>
                      <a:r>
                        <a:rPr lang="tr-TR" sz="1000" spc="-10" dirty="0" err="1">
                          <a:solidFill>
                            <a:srgbClr val="000000"/>
                          </a:solidFill>
                          <a:latin typeface="Times New Roman"/>
                          <a:ea typeface="Times New Roman"/>
                        </a:rPr>
                        <a:t>derişimlerde</a:t>
                      </a:r>
                      <a:r>
                        <a:rPr lang="tr-TR" sz="1000" spc="-10" dirty="0">
                          <a:solidFill>
                            <a:srgbClr val="000000"/>
                          </a:solidFill>
                          <a:latin typeface="Times New Roman"/>
                          <a:ea typeface="Times New Roman"/>
                        </a:rPr>
                        <a:t> bile çoğu bitkiye zararlıdır.</a:t>
                      </a:r>
                      <a:endParaRPr lang="tr-TR" sz="10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2904">
                <a:tc>
                  <a:txBody>
                    <a:bodyPr/>
                    <a:lstStyle/>
                    <a:p>
                      <a:pPr>
                        <a:spcAft>
                          <a:spcPts val="600"/>
                        </a:spcAft>
                      </a:pPr>
                      <a:r>
                        <a:rPr lang="tr-TR" sz="1000" spc="-40">
                          <a:solidFill>
                            <a:srgbClr val="000000"/>
                          </a:solidFill>
                          <a:latin typeface="Times New Roman"/>
                          <a:ea typeface="Times New Roman"/>
                        </a:rPr>
                        <a:t>Çinko (Zn)</a:t>
                      </a:r>
                      <a:r>
                        <a:rPr lang="tr-TR" sz="1000">
                          <a:latin typeface="Times New Roman"/>
                          <a:ea typeface="Times New Roman"/>
                        </a:rPr>
                        <a:t> </a:t>
                      </a: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000">
                          <a:solidFill>
                            <a:srgbClr val="000000"/>
                          </a:solidFill>
                          <a:latin typeface="Times New Roman"/>
                          <a:ea typeface="Times New Roman"/>
                        </a:rPr>
                        <a:t>2,0</a:t>
                      </a:r>
                      <a:endParaRPr lang="tr-TR" sz="10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000" spc="-35">
                          <a:solidFill>
                            <a:srgbClr val="000000"/>
                          </a:solidFill>
                          <a:latin typeface="Times New Roman"/>
                          <a:ea typeface="Times New Roman"/>
                        </a:rPr>
                        <a:t>10,0</a:t>
                      </a:r>
                      <a:endParaRPr lang="tr-TR" sz="1000">
                        <a:latin typeface="Times New Roman"/>
                        <a:ea typeface="Times New Roman"/>
                      </a:endParaRPr>
                    </a:p>
                  </a:txBody>
                  <a:tcPr marL="6414" marR="6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3175">
                        <a:spcAft>
                          <a:spcPts val="600"/>
                        </a:spcAft>
                      </a:pPr>
                      <a:r>
                        <a:rPr lang="tr-TR" sz="1000" spc="-5" dirty="0">
                          <a:solidFill>
                            <a:srgbClr val="000000"/>
                          </a:solidFill>
                          <a:latin typeface="Times New Roman"/>
                          <a:ea typeface="Times New Roman"/>
                        </a:rPr>
                        <a:t>Bitkilere zararlı </a:t>
                      </a:r>
                      <a:r>
                        <a:rPr lang="tr-TR" sz="1000" spc="-5" dirty="0" err="1">
                          <a:solidFill>
                            <a:srgbClr val="000000"/>
                          </a:solidFill>
                          <a:latin typeface="Times New Roman"/>
                          <a:ea typeface="Times New Roman"/>
                        </a:rPr>
                        <a:t>derişimleri</a:t>
                      </a:r>
                      <a:r>
                        <a:rPr lang="tr-TR" sz="1000" spc="-5" dirty="0">
                          <a:solidFill>
                            <a:srgbClr val="000000"/>
                          </a:solidFill>
                          <a:latin typeface="Times New Roman"/>
                          <a:ea typeface="Times New Roman"/>
                        </a:rPr>
                        <a:t> değişken olup, </a:t>
                      </a:r>
                      <a:r>
                        <a:rPr lang="tr-TR" sz="1000" spc="-5" dirty="0" err="1">
                          <a:solidFill>
                            <a:srgbClr val="000000"/>
                          </a:solidFill>
                          <a:latin typeface="Times New Roman"/>
                          <a:ea typeface="Times New Roman"/>
                        </a:rPr>
                        <a:t>pH</a:t>
                      </a:r>
                      <a:r>
                        <a:rPr lang="tr-TR" sz="1000" spc="-5" dirty="0">
                          <a:solidFill>
                            <a:srgbClr val="000000"/>
                          </a:solidFill>
                          <a:latin typeface="Times New Roman"/>
                          <a:ea typeface="Times New Roman"/>
                        </a:rPr>
                        <a:t> 6,0’nın üzerine çıktığında, ince bünyeli topraklarda organik topraklarda zararı azalır.</a:t>
                      </a:r>
                      <a:endParaRPr lang="tr-TR" sz="1000" dirty="0">
                        <a:latin typeface="Times New Roman"/>
                        <a:ea typeface="Times New Roman"/>
                      </a:endParaRPr>
                    </a:p>
                  </a:txBody>
                  <a:tcPr marL="6414" marR="6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071537" y="2357432"/>
          <a:ext cx="6548463" cy="3508857"/>
        </p:xfrm>
        <a:graphic>
          <a:graphicData uri="http://schemas.openxmlformats.org/drawingml/2006/table">
            <a:tbl>
              <a:tblPr/>
              <a:tblGrid>
                <a:gridCol w="2182821"/>
                <a:gridCol w="2182821"/>
                <a:gridCol w="2182821"/>
              </a:tblGrid>
              <a:tr h="1119042">
                <a:tc>
                  <a:txBody>
                    <a:bodyPr/>
                    <a:lstStyle/>
                    <a:p>
                      <a:pPr indent="6350">
                        <a:spcAft>
                          <a:spcPts val="600"/>
                        </a:spcAft>
                      </a:pPr>
                      <a:r>
                        <a:rPr lang="tr-TR" sz="1800" spc="-5" dirty="0">
                          <a:solidFill>
                            <a:srgbClr val="000000"/>
                          </a:solidFill>
                          <a:latin typeface="Times New Roman"/>
                          <a:ea typeface="Times New Roman"/>
                        </a:rPr>
                        <a:t>Bitkinin tuza dayanım düzeyi</a:t>
                      </a:r>
                      <a:r>
                        <a:rPr lang="tr-TR" sz="1800" dirty="0">
                          <a:latin typeface="Times New Roman"/>
                          <a:ea typeface="Times New Roman"/>
                        </a:rPr>
                        <a:t> </a:t>
                      </a: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175">
                        <a:spcAft>
                          <a:spcPts val="600"/>
                        </a:spcAft>
                      </a:pPr>
                      <a:r>
                        <a:rPr lang="tr-TR" sz="1800" spc="5" dirty="0">
                          <a:solidFill>
                            <a:srgbClr val="000000"/>
                          </a:solidFill>
                          <a:latin typeface="Times New Roman"/>
                          <a:ea typeface="Times New Roman"/>
                        </a:rPr>
                        <a:t>Su veya toprağın tuzluluk grubu</a:t>
                      </a:r>
                      <a:r>
                        <a:rPr lang="tr-TR" sz="1800" dirty="0">
                          <a:latin typeface="Times New Roman"/>
                          <a:ea typeface="Times New Roman"/>
                        </a:rPr>
                        <a:t> </a:t>
                      </a: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tr-TR" sz="1800" spc="-65">
                          <a:solidFill>
                            <a:srgbClr val="000000"/>
                          </a:solidFill>
                          <a:latin typeface="Times New Roman"/>
                          <a:ea typeface="Times New Roman"/>
                        </a:rPr>
                        <a:t>Kök bölgesi ortalama tuzluluğu, </a:t>
                      </a:r>
                      <a:endParaRPr lang="tr-TR" sz="1800">
                        <a:latin typeface="Times New Roman"/>
                        <a:ea typeface="Times New Roman"/>
                      </a:endParaRPr>
                    </a:p>
                    <a:p>
                      <a:pPr algn="ctr">
                        <a:spcAft>
                          <a:spcPts val="600"/>
                        </a:spcAft>
                      </a:pPr>
                      <a:r>
                        <a:rPr lang="tr-TR" sz="1800" spc="-65">
                          <a:solidFill>
                            <a:srgbClr val="000000"/>
                          </a:solidFill>
                          <a:latin typeface="Times New Roman"/>
                          <a:ea typeface="Times New Roman"/>
                        </a:rPr>
                        <a:t>EC</a:t>
                      </a:r>
                      <a:r>
                        <a:rPr lang="tr-TR" sz="1800" spc="-65" baseline="-25000">
                          <a:solidFill>
                            <a:srgbClr val="000000"/>
                          </a:solidFill>
                          <a:latin typeface="Times New Roman"/>
                          <a:ea typeface="Times New Roman"/>
                        </a:rPr>
                        <a:t>se</a:t>
                      </a:r>
                      <a:r>
                        <a:rPr lang="tr-TR" sz="1800" spc="-65">
                          <a:solidFill>
                            <a:srgbClr val="000000"/>
                          </a:solidFill>
                          <a:latin typeface="Times New Roman"/>
                          <a:ea typeface="Times New Roman"/>
                        </a:rPr>
                        <a:t> (dS/m)</a:t>
                      </a:r>
                      <a:endParaRPr lang="tr-TR" sz="1800">
                        <a:latin typeface="Times New Roman"/>
                        <a:ea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402">
                <a:tc>
                  <a:txBody>
                    <a:bodyPr/>
                    <a:lstStyle/>
                    <a:p>
                      <a:pPr>
                        <a:spcAft>
                          <a:spcPts val="600"/>
                        </a:spcAft>
                      </a:pPr>
                      <a:r>
                        <a:rPr lang="tr-TR" sz="1800" spc="-30">
                          <a:solidFill>
                            <a:srgbClr val="000000"/>
                          </a:solidFill>
                          <a:latin typeface="Times New Roman"/>
                          <a:ea typeface="Times New Roman"/>
                        </a:rPr>
                        <a:t>Duyarlı bitkiler</a:t>
                      </a:r>
                      <a:endParaRPr lang="tr-TR" sz="180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600"/>
                        </a:spcAft>
                      </a:pPr>
                      <a:r>
                        <a:rPr lang="tr-TR" sz="1800" spc="-30" dirty="0">
                          <a:solidFill>
                            <a:srgbClr val="000000"/>
                          </a:solidFill>
                          <a:latin typeface="Times New Roman"/>
                          <a:ea typeface="Times New Roman"/>
                        </a:rPr>
                        <a:t>Çok düşük</a:t>
                      </a:r>
                      <a:r>
                        <a:rPr lang="tr-TR" sz="1800" dirty="0">
                          <a:latin typeface="Times New Roman"/>
                          <a:ea typeface="Times New Roman"/>
                        </a:rPr>
                        <a:t> </a:t>
                      </a:r>
                    </a:p>
                  </a:txBody>
                  <a:tcPr marL="25400" marR="254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600"/>
                        </a:spcAft>
                      </a:pPr>
                      <a:r>
                        <a:rPr lang="tr-TR" sz="1800" spc="5" dirty="0">
                          <a:solidFill>
                            <a:srgbClr val="000000"/>
                          </a:solidFill>
                          <a:latin typeface="Times New Roman"/>
                          <a:ea typeface="Times New Roman"/>
                        </a:rPr>
                        <a:t>&lt; 0,95</a:t>
                      </a:r>
                      <a:endParaRPr lang="tr-TR" sz="1800" dirty="0">
                        <a:latin typeface="Times New Roman"/>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41402">
                <a:tc>
                  <a:txBody>
                    <a:bodyPr/>
                    <a:lstStyle/>
                    <a:p>
                      <a:pPr>
                        <a:spcAft>
                          <a:spcPts val="600"/>
                        </a:spcAft>
                      </a:pPr>
                      <a:r>
                        <a:rPr lang="tr-TR" sz="1800" spc="-30">
                          <a:solidFill>
                            <a:srgbClr val="000000"/>
                          </a:solidFill>
                          <a:latin typeface="Times New Roman"/>
                          <a:ea typeface="Times New Roman"/>
                        </a:rPr>
                        <a:t>Orta duyarlı bitkiler</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a:latin typeface="Times New Roman"/>
                          <a:ea typeface="Times New Roman"/>
                        </a:rPr>
                        <a:t>Düşük</a:t>
                      </a:r>
                    </a:p>
                  </a:txBody>
                  <a:tcPr marL="25400" marR="25400" marT="0" marB="0">
                    <a:lnL>
                      <a:noFill/>
                    </a:lnL>
                    <a:lnR>
                      <a:noFill/>
                    </a:lnR>
                    <a:lnT>
                      <a:noFill/>
                    </a:lnT>
                    <a:lnB>
                      <a:noFill/>
                    </a:lnB>
                    <a:solidFill>
                      <a:srgbClr val="FFFFFF"/>
                    </a:solidFill>
                  </a:tcPr>
                </a:tc>
                <a:tc>
                  <a:txBody>
                    <a:bodyPr/>
                    <a:lstStyle/>
                    <a:p>
                      <a:pPr algn="ctr">
                        <a:spcAft>
                          <a:spcPts val="600"/>
                        </a:spcAft>
                      </a:pPr>
                      <a:r>
                        <a:rPr lang="tr-TR" sz="1800" spc="-10" dirty="0">
                          <a:solidFill>
                            <a:srgbClr val="000000"/>
                          </a:solidFill>
                          <a:latin typeface="Times New Roman"/>
                          <a:ea typeface="Times New Roman"/>
                        </a:rPr>
                        <a:t>0,95-1,9</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r>
              <a:tr h="341402">
                <a:tc>
                  <a:txBody>
                    <a:bodyPr/>
                    <a:lstStyle/>
                    <a:p>
                      <a:pPr>
                        <a:spcAft>
                          <a:spcPts val="600"/>
                        </a:spcAft>
                      </a:pPr>
                      <a:r>
                        <a:rPr lang="tr-TR" sz="1800" spc="-30">
                          <a:solidFill>
                            <a:srgbClr val="000000"/>
                          </a:solidFill>
                          <a:latin typeface="Times New Roman"/>
                          <a:ea typeface="Times New Roman"/>
                        </a:rPr>
                        <a:t>Orta dayanıklı bitkiler</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a:latin typeface="Times New Roman"/>
                          <a:ea typeface="Times New Roman"/>
                        </a:rPr>
                        <a:t>Orta</a:t>
                      </a:r>
                    </a:p>
                  </a:txBody>
                  <a:tcPr marL="25400" marR="25400" marT="0" marB="0">
                    <a:lnL>
                      <a:noFill/>
                    </a:lnL>
                    <a:lnR>
                      <a:noFill/>
                    </a:lnR>
                    <a:lnT>
                      <a:noFill/>
                    </a:lnT>
                    <a:lnB>
                      <a:noFill/>
                    </a:lnB>
                    <a:solidFill>
                      <a:srgbClr val="FFFFFF"/>
                    </a:solidFill>
                  </a:tcPr>
                </a:tc>
                <a:tc>
                  <a:txBody>
                    <a:bodyPr/>
                    <a:lstStyle/>
                    <a:p>
                      <a:pPr algn="ctr">
                        <a:spcAft>
                          <a:spcPts val="600"/>
                        </a:spcAft>
                      </a:pPr>
                      <a:r>
                        <a:rPr lang="tr-TR" sz="1800" spc="-55" dirty="0">
                          <a:solidFill>
                            <a:srgbClr val="000000"/>
                          </a:solidFill>
                          <a:latin typeface="Times New Roman"/>
                          <a:ea typeface="Times New Roman"/>
                        </a:rPr>
                        <a:t>1,9-4,5</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r>
              <a:tr h="341402">
                <a:tc>
                  <a:txBody>
                    <a:bodyPr/>
                    <a:lstStyle/>
                    <a:p>
                      <a:pPr>
                        <a:spcAft>
                          <a:spcPts val="600"/>
                        </a:spcAft>
                      </a:pPr>
                      <a:r>
                        <a:rPr lang="tr-TR" sz="1800" spc="-30">
                          <a:solidFill>
                            <a:srgbClr val="000000"/>
                          </a:solidFill>
                          <a:latin typeface="Times New Roman"/>
                          <a:ea typeface="Times New Roman"/>
                        </a:rPr>
                        <a:t>Dayanıklı bitkiler</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55">
                          <a:solidFill>
                            <a:srgbClr val="000000"/>
                          </a:solidFill>
                          <a:latin typeface="Times New Roman"/>
                          <a:ea typeface="Times New Roman"/>
                        </a:rPr>
                        <a:t>Yüksek</a:t>
                      </a:r>
                      <a:r>
                        <a:rPr lang="tr-TR" sz="1800">
                          <a:latin typeface="Times New Roman"/>
                          <a:ea typeface="Times New Roman"/>
                        </a:rPr>
                        <a:t> </a:t>
                      </a:r>
                    </a:p>
                  </a:txBody>
                  <a:tcPr marL="25400" marR="25400" marT="0" marB="0">
                    <a:lnL>
                      <a:noFill/>
                    </a:lnL>
                    <a:lnR>
                      <a:noFill/>
                    </a:lnR>
                    <a:lnT>
                      <a:noFill/>
                    </a:lnT>
                    <a:lnB>
                      <a:noFill/>
                    </a:lnB>
                    <a:solidFill>
                      <a:srgbClr val="FFFFFF"/>
                    </a:solidFill>
                  </a:tcPr>
                </a:tc>
                <a:tc>
                  <a:txBody>
                    <a:bodyPr/>
                    <a:lstStyle/>
                    <a:p>
                      <a:pPr algn="ctr">
                        <a:spcAft>
                          <a:spcPts val="600"/>
                        </a:spcAft>
                      </a:pPr>
                      <a:r>
                        <a:rPr lang="tr-TR" sz="1800" spc="-5" dirty="0">
                          <a:solidFill>
                            <a:srgbClr val="000000"/>
                          </a:solidFill>
                          <a:latin typeface="Times New Roman"/>
                          <a:ea typeface="Times New Roman"/>
                        </a:rPr>
                        <a:t>4,5-7,7</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r>
              <a:tr h="341402">
                <a:tc>
                  <a:txBody>
                    <a:bodyPr/>
                    <a:lstStyle/>
                    <a:p>
                      <a:pPr>
                        <a:spcAft>
                          <a:spcPts val="600"/>
                        </a:spcAft>
                      </a:pPr>
                      <a:r>
                        <a:rPr lang="tr-TR" sz="1800" spc="-25">
                          <a:solidFill>
                            <a:srgbClr val="000000"/>
                          </a:solidFill>
                          <a:latin typeface="Times New Roman"/>
                          <a:ea typeface="Times New Roman"/>
                        </a:rPr>
                        <a:t>Çok dayanıklı bitkiler</a:t>
                      </a:r>
                      <a:endParaRPr lang="tr-TR" sz="1800">
                        <a:latin typeface="Times New Roman"/>
                        <a:ea typeface="Times New Roman"/>
                      </a:endParaRPr>
                    </a:p>
                  </a:txBody>
                  <a:tcPr marL="25400" marR="25400" marT="0" marB="0">
                    <a:lnL>
                      <a:noFill/>
                    </a:lnL>
                    <a:lnR>
                      <a:noFill/>
                    </a:lnR>
                    <a:lnT>
                      <a:noFill/>
                    </a:lnT>
                    <a:lnB>
                      <a:noFill/>
                    </a:lnB>
                    <a:solidFill>
                      <a:srgbClr val="FFFFFF"/>
                    </a:solidFill>
                  </a:tcPr>
                </a:tc>
                <a:tc>
                  <a:txBody>
                    <a:bodyPr/>
                    <a:lstStyle/>
                    <a:p>
                      <a:pPr>
                        <a:spcAft>
                          <a:spcPts val="600"/>
                        </a:spcAft>
                      </a:pPr>
                      <a:r>
                        <a:rPr lang="tr-TR" sz="1800" spc="-35">
                          <a:solidFill>
                            <a:srgbClr val="000000"/>
                          </a:solidFill>
                          <a:latin typeface="Times New Roman"/>
                          <a:ea typeface="Times New Roman"/>
                        </a:rPr>
                        <a:t>Çok yüksek</a:t>
                      </a:r>
                      <a:r>
                        <a:rPr lang="tr-TR" sz="1800">
                          <a:latin typeface="Times New Roman"/>
                          <a:ea typeface="Times New Roman"/>
                        </a:rPr>
                        <a:t> </a:t>
                      </a:r>
                    </a:p>
                  </a:txBody>
                  <a:tcPr marL="25400" marR="25400" marT="0" marB="0">
                    <a:lnL>
                      <a:noFill/>
                    </a:lnL>
                    <a:lnR>
                      <a:noFill/>
                    </a:lnR>
                    <a:lnT>
                      <a:noFill/>
                    </a:lnT>
                    <a:lnB>
                      <a:noFill/>
                    </a:lnB>
                    <a:solidFill>
                      <a:srgbClr val="FFFFFF"/>
                    </a:solidFill>
                  </a:tcPr>
                </a:tc>
                <a:tc>
                  <a:txBody>
                    <a:bodyPr/>
                    <a:lstStyle/>
                    <a:p>
                      <a:pPr algn="ctr">
                        <a:spcAft>
                          <a:spcPts val="600"/>
                        </a:spcAft>
                      </a:pPr>
                      <a:r>
                        <a:rPr lang="tr-TR" sz="1800" spc="-15" dirty="0">
                          <a:solidFill>
                            <a:srgbClr val="000000"/>
                          </a:solidFill>
                          <a:latin typeface="Times New Roman"/>
                          <a:ea typeface="Times New Roman"/>
                        </a:rPr>
                        <a:t>7,7-12,2</a:t>
                      </a:r>
                      <a:endParaRPr lang="tr-TR" sz="1800" dirty="0">
                        <a:latin typeface="Times New Roman"/>
                        <a:ea typeface="Times New Roman"/>
                      </a:endParaRPr>
                    </a:p>
                  </a:txBody>
                  <a:tcPr marL="25400" marR="25400" marT="0" marB="0">
                    <a:lnL>
                      <a:noFill/>
                    </a:lnL>
                    <a:lnR>
                      <a:noFill/>
                    </a:lnR>
                    <a:lnT>
                      <a:noFill/>
                    </a:lnT>
                    <a:lnB>
                      <a:noFill/>
                    </a:lnB>
                    <a:solidFill>
                      <a:srgbClr val="FFFFFF"/>
                    </a:solidFill>
                  </a:tcPr>
                </a:tc>
              </a:tr>
              <a:tr h="682805">
                <a:tc>
                  <a:txBody>
                    <a:bodyPr/>
                    <a:lstStyle/>
                    <a:p>
                      <a:pPr>
                        <a:spcAft>
                          <a:spcPts val="600"/>
                        </a:spcAft>
                      </a:pPr>
                      <a:r>
                        <a:rPr lang="tr-TR" sz="1800" spc="-30">
                          <a:solidFill>
                            <a:srgbClr val="000000"/>
                          </a:solidFill>
                          <a:latin typeface="Times New Roman"/>
                          <a:ea typeface="Times New Roman"/>
                        </a:rPr>
                        <a:t>Genelde hiç bitki yetişemez</a:t>
                      </a:r>
                      <a:endParaRPr lang="tr-TR" sz="1800">
                        <a:latin typeface="Times New Roman"/>
                        <a:ea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tr-TR" sz="1800" spc="-35">
                          <a:solidFill>
                            <a:srgbClr val="000000"/>
                          </a:solidFill>
                          <a:latin typeface="Times New Roman"/>
                          <a:ea typeface="Times New Roman"/>
                        </a:rPr>
                        <a:t>Aşırı</a:t>
                      </a:r>
                      <a:r>
                        <a:rPr lang="tr-TR" sz="1800">
                          <a:latin typeface="Times New Roman"/>
                          <a:ea typeface="Times New Roman"/>
                        </a:rPr>
                        <a:t> </a:t>
                      </a:r>
                    </a:p>
                  </a:txBody>
                  <a:tcPr marL="25400" marR="2540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800" spc="-40" dirty="0">
                          <a:solidFill>
                            <a:srgbClr val="000000"/>
                          </a:solidFill>
                          <a:latin typeface="Times New Roman"/>
                          <a:ea typeface="Times New Roman"/>
                        </a:rPr>
                        <a:t>&gt; 12,2</a:t>
                      </a:r>
                      <a:endParaRPr lang="tr-TR" sz="1800" dirty="0">
                        <a:latin typeface="Times New Roman"/>
                        <a:ea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0657" name="Rectangle 1"/>
          <p:cNvSpPr>
            <a:spLocks noChangeArrowheads="1"/>
          </p:cNvSpPr>
          <p:nvPr/>
        </p:nvSpPr>
        <p:spPr bwMode="auto">
          <a:xfrm>
            <a:off x="357158" y="171448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Bitkilerin Dayanımlarına Göre Sulama Suyunda ve Topraklarda Tuzluluk Sınıflaması</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Sulama suyunun toprak yapısı (strüktür) üzerine etkisi, aşağıda şematik olarak gösterilmiştir: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57158" y="2332037"/>
            <a:ext cx="8229600" cy="4525963"/>
          </a:xfrm>
        </p:spPr>
        <p:txBody>
          <a:bodyPr/>
          <a:lstStyle/>
          <a:p>
            <a:endParaRPr lang="tr-TR" b="1" dirty="0" smtClean="0"/>
          </a:p>
          <a:p>
            <a:endParaRPr lang="tr-TR" b="1" dirty="0"/>
          </a:p>
          <a:p>
            <a:endParaRPr lang="tr-TR" b="1" dirty="0" smtClean="0"/>
          </a:p>
          <a:p>
            <a:endParaRPr lang="tr-TR" b="1" dirty="0"/>
          </a:p>
          <a:p>
            <a:r>
              <a:rPr lang="tr-TR" sz="1800" b="1" dirty="0" smtClean="0"/>
              <a:t>Şekil </a:t>
            </a:r>
            <a:r>
              <a:rPr lang="tr-TR" sz="1800" b="1" dirty="0"/>
              <a:t>. </a:t>
            </a:r>
            <a:r>
              <a:rPr lang="tr-TR" sz="1800" dirty="0"/>
              <a:t>Toprak yapısı dayanımının kestirilmesinde, sulama suyunun SAR ve </a:t>
            </a:r>
            <a:r>
              <a:rPr lang="tr-TR" sz="1800" dirty="0" err="1"/>
              <a:t>EC</a:t>
            </a:r>
            <a:r>
              <a:rPr lang="tr-TR" sz="1800" baseline="-25000" dirty="0" err="1"/>
              <a:t>i</a:t>
            </a:r>
            <a:r>
              <a:rPr lang="tr-TR" sz="1800" dirty="0"/>
              <a:t> değerleri arasındaki ilişki. Tuzluluk artışı, toprak yapısını geliştiriyor.</a:t>
            </a:r>
            <a:r>
              <a:rPr lang="tr-TR" sz="1800" b="1" dirty="0"/>
              <a:t> </a:t>
            </a:r>
            <a:endParaRPr lang="tr-TR" sz="1800" dirty="0"/>
          </a:p>
          <a:p>
            <a:endParaRPr lang="tr-TR" dirty="0"/>
          </a:p>
        </p:txBody>
      </p:sp>
      <p:pic>
        <p:nvPicPr>
          <p:cNvPr id="69633" name="Picture 1"/>
          <p:cNvPicPr>
            <a:picLocks noChangeAspect="1" noChangeArrowheads="1"/>
          </p:cNvPicPr>
          <p:nvPr/>
        </p:nvPicPr>
        <p:blipFill>
          <a:blip r:embed="rId2" cstate="print"/>
          <a:srcRect/>
          <a:stretch>
            <a:fillRect/>
          </a:stretch>
        </p:blipFill>
        <p:spPr bwMode="auto">
          <a:xfrm>
            <a:off x="1928794" y="857232"/>
            <a:ext cx="3905499" cy="3866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Buna göre düz çizginin sağında kalan su kalitesi güvenilir olarak benimsenir. Kesikli çizginin solu özel bakım gerektiren bir sorunu gösterir. Ortadaki gri alan ise, sınırdaki su kalitesi anlamına gelir ve dikkatli kullanım gereğini belirtir.</a:t>
            </a:r>
          </a:p>
          <a:p>
            <a:endParaRPr lang="tr-T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5" name="4 İçerik Yer Tutucusu"/>
          <p:cNvGraphicFramePr>
            <a:graphicFrameLocks noGrp="1"/>
          </p:cNvGraphicFramePr>
          <p:nvPr>
            <p:ph idx="1"/>
          </p:nvPr>
        </p:nvGraphicFramePr>
        <p:xfrm>
          <a:off x="2104033" y="1539111"/>
          <a:ext cx="4935934" cy="4648142"/>
        </p:xfrm>
        <a:graphic>
          <a:graphicData uri="http://schemas.openxmlformats.org/drawingml/2006/table">
            <a:tbl>
              <a:tblPr/>
              <a:tblGrid>
                <a:gridCol w="999093"/>
                <a:gridCol w="1238336"/>
                <a:gridCol w="1072101"/>
                <a:gridCol w="532962"/>
                <a:gridCol w="477925"/>
                <a:gridCol w="615517"/>
              </a:tblGrid>
              <a:tr h="552056">
                <a:tc>
                  <a:txBody>
                    <a:bodyPr/>
                    <a:lstStyle/>
                    <a:p>
                      <a:pPr>
                        <a:spcAft>
                          <a:spcPts val="600"/>
                        </a:spcAft>
                      </a:pPr>
                      <a:r>
                        <a:rPr lang="tr-TR" sz="1100" spc="-10">
                          <a:solidFill>
                            <a:srgbClr val="000000"/>
                          </a:solidFill>
                          <a:latin typeface="Times New Roman"/>
                          <a:ea typeface="Times New Roman"/>
                        </a:rPr>
                        <a:t>Adı</a:t>
                      </a:r>
                      <a:endParaRPr lang="tr-TR" sz="1100">
                        <a:latin typeface="Times New Roman"/>
                        <a:ea typeface="Times New Roman"/>
                      </a:endParaRPr>
                    </a:p>
                  </a:txBody>
                  <a:tcPr marL="22464" marR="22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spc="20">
                          <a:solidFill>
                            <a:srgbClr val="000000"/>
                          </a:solidFill>
                          <a:latin typeface="Times New Roman"/>
                          <a:ea typeface="Times New Roman"/>
                        </a:rPr>
                        <a:t>Latince Adı</a:t>
                      </a:r>
                      <a:endParaRPr lang="tr-TR" sz="1100">
                        <a:latin typeface="Times New Roman"/>
                        <a:ea typeface="Times New Roman"/>
                      </a:endParaRPr>
                    </a:p>
                  </a:txBody>
                  <a:tcPr marL="22464" marR="22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Ortalama kök bölgesi tuz eşiği</a:t>
                      </a:r>
                      <a:r>
                        <a:rPr lang="tr-TR" sz="1100" spc="15">
                          <a:solidFill>
                            <a:srgbClr val="000000"/>
                          </a:solidFill>
                          <a:latin typeface="Times New Roman"/>
                          <a:ea typeface="Times New Roman"/>
                        </a:rPr>
                        <a:t> </a:t>
                      </a:r>
                      <a:r>
                        <a:rPr lang="tr-TR" sz="1100" spc="-80">
                          <a:solidFill>
                            <a:srgbClr val="000000"/>
                          </a:solidFill>
                          <a:latin typeface="Times New Roman"/>
                          <a:ea typeface="Times New Roman"/>
                        </a:rPr>
                        <a:t>(EC</a:t>
                      </a:r>
                      <a:r>
                        <a:rPr lang="tr-TR" sz="1100" spc="-80" baseline="-25000">
                          <a:solidFill>
                            <a:srgbClr val="000000"/>
                          </a:solidFill>
                          <a:latin typeface="Times New Roman"/>
                          <a:ea typeface="Times New Roman"/>
                        </a:rPr>
                        <a:t>se</a:t>
                      </a:r>
                      <a:r>
                        <a:rPr lang="tr-TR" sz="1100" spc="-80">
                          <a:solidFill>
                            <a:srgbClr val="000000"/>
                          </a:solidFill>
                          <a:latin typeface="Times New Roman"/>
                          <a:ea typeface="Times New Roman"/>
                        </a:rPr>
                        <a:t>)</a:t>
                      </a:r>
                      <a:endParaRPr lang="tr-TR" sz="1100">
                        <a:latin typeface="Times New Roman"/>
                        <a:ea typeface="Times New Roman"/>
                      </a:endParaRPr>
                    </a:p>
                  </a:txBody>
                  <a:tcPr marL="22464" marR="22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600"/>
                        </a:spcAft>
                      </a:pPr>
                      <a:r>
                        <a:rPr lang="tr-TR" sz="1100">
                          <a:solidFill>
                            <a:srgbClr val="000000"/>
                          </a:solidFill>
                          <a:latin typeface="Times New Roman"/>
                          <a:ea typeface="Times New Roman"/>
                        </a:rPr>
                        <a:t>Toprak bünyesine bağlı olarak EC</a:t>
                      </a:r>
                      <a:r>
                        <a:rPr lang="tr-TR" sz="1100" baseline="-25000">
                          <a:solidFill>
                            <a:srgbClr val="000000"/>
                          </a:solidFill>
                          <a:latin typeface="Times New Roman"/>
                          <a:ea typeface="Times New Roman"/>
                        </a:rPr>
                        <a:t>i</a:t>
                      </a:r>
                      <a:r>
                        <a:rPr lang="tr-TR" sz="1100">
                          <a:solidFill>
                            <a:srgbClr val="000000"/>
                          </a:solidFill>
                          <a:latin typeface="Times New Roman"/>
                          <a:ea typeface="Times New Roman"/>
                        </a:rPr>
                        <a:t> eşiği</a:t>
                      </a:r>
                      <a:endParaRPr lang="tr-TR" sz="1100">
                        <a:latin typeface="Times New Roman"/>
                        <a:ea typeface="Times New Roman"/>
                      </a:endParaRPr>
                    </a:p>
                  </a:txBody>
                  <a:tcPr marL="22464" marR="22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r>
              <a:tr h="240366">
                <a:tc>
                  <a:txBody>
                    <a:bodyPr/>
                    <a:lstStyle/>
                    <a:p>
                      <a:pPr>
                        <a:spcAft>
                          <a:spcPts val="600"/>
                        </a:spcAft>
                      </a:pPr>
                      <a:r>
                        <a:rPr lang="tr-TR" sz="1100" b="1" i="1">
                          <a:solidFill>
                            <a:srgbClr val="000000"/>
                          </a:solidFill>
                          <a:latin typeface="Times New Roman"/>
                          <a:ea typeface="Times New Roman"/>
                        </a:rPr>
                        <a:t>Tarla bitkileri</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latin typeface="Times New Roman"/>
                          <a:ea typeface="Times New Roman"/>
                        </a:rPr>
                        <a:t>Kum</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latin typeface="Times New Roman"/>
                          <a:ea typeface="Times New Roman"/>
                        </a:rPr>
                        <a:t>Tın</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latin typeface="Times New Roman"/>
                          <a:ea typeface="Times New Roman"/>
                        </a:rPr>
                        <a:t>Kil</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5">
                          <a:solidFill>
                            <a:srgbClr val="000000"/>
                          </a:solidFill>
                          <a:latin typeface="Times New Roman"/>
                          <a:ea typeface="Times New Roman"/>
                        </a:rPr>
                        <a:t>Sorgum</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Sorghum almum</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8,3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spc="-50">
                          <a:solidFill>
                            <a:srgbClr val="000000"/>
                          </a:solidFill>
                          <a:latin typeface="Times New Roman"/>
                          <a:ea typeface="Times New Roman"/>
                        </a:rPr>
                        <a:t>11,6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6,6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 3,9</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111">
                <a:tc>
                  <a:txBody>
                    <a:bodyPr/>
                    <a:lstStyle/>
                    <a:p>
                      <a:pPr>
                        <a:spcAft>
                          <a:spcPts val="600"/>
                        </a:spcAft>
                      </a:pPr>
                      <a:r>
                        <a:rPr lang="tr-TR" sz="1100" spc="-10">
                          <a:solidFill>
                            <a:srgbClr val="000000"/>
                          </a:solidFill>
                          <a:latin typeface="Times New Roman"/>
                          <a:ea typeface="Times New Roman"/>
                        </a:rPr>
                        <a:t>Arpa</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Hordeum vulgare</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8</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spc="-50">
                          <a:solidFill>
                            <a:srgbClr val="000000"/>
                          </a:solidFill>
                          <a:latin typeface="Times New Roman"/>
                          <a:ea typeface="Times New Roman"/>
                        </a:rPr>
                        <a:t>12,6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7,2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4,2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15">
                          <a:solidFill>
                            <a:srgbClr val="000000"/>
                          </a:solidFill>
                          <a:latin typeface="Times New Roman"/>
                          <a:ea typeface="Times New Roman"/>
                        </a:rPr>
                        <a:t>Pamuk</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10">
                          <a:solidFill>
                            <a:srgbClr val="000000"/>
                          </a:solidFill>
                          <a:latin typeface="Times New Roman"/>
                          <a:ea typeface="Times New Roman"/>
                        </a:rPr>
                        <a:t>Gossypium hirsutum</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7,7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spc="-75">
                          <a:solidFill>
                            <a:srgbClr val="000000"/>
                          </a:solidFill>
                          <a:latin typeface="Times New Roman"/>
                          <a:ea typeface="Times New Roman"/>
                        </a:rPr>
                        <a:t>12,1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6,9</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4,0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5">
                          <a:solidFill>
                            <a:srgbClr val="000000"/>
                          </a:solidFill>
                          <a:latin typeface="Times New Roman"/>
                          <a:ea typeface="Times New Roman"/>
                        </a:rPr>
                        <a:t>Şeker pancarı</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Beta vulgaris</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spc="-50">
                          <a:solidFill>
                            <a:srgbClr val="000000"/>
                          </a:solidFill>
                          <a:latin typeface="Times New Roman"/>
                          <a:ea typeface="Times New Roman"/>
                        </a:rPr>
                        <a:t>11,0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6,3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3,7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988">
                <a:tc>
                  <a:txBody>
                    <a:bodyPr/>
                    <a:lstStyle/>
                    <a:p>
                      <a:pPr>
                        <a:spcAft>
                          <a:spcPts val="600"/>
                        </a:spcAft>
                      </a:pPr>
                      <a:r>
                        <a:rPr lang="tr-TR" sz="1100" spc="-10">
                          <a:solidFill>
                            <a:srgbClr val="000000"/>
                          </a:solidFill>
                          <a:latin typeface="Times New Roman"/>
                          <a:ea typeface="Times New Roman"/>
                        </a:rPr>
                        <a:t>Sorgum</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Sorghum bicolor</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6,8</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9,4</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3,1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5">
                          <a:solidFill>
                            <a:srgbClr val="000000"/>
                          </a:solidFill>
                          <a:latin typeface="Times New Roman"/>
                          <a:ea typeface="Times New Roman"/>
                        </a:rPr>
                        <a:t>Papağanyem</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Carthamus tinctorius</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6,5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8,2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2,7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a:solidFill>
                            <a:srgbClr val="000000"/>
                          </a:solidFill>
                          <a:latin typeface="Times New Roman"/>
                          <a:ea typeface="Times New Roman"/>
                        </a:rPr>
                        <a:t>Buğday</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10">
                          <a:solidFill>
                            <a:srgbClr val="000000"/>
                          </a:solidFill>
                          <a:latin typeface="Times New Roman"/>
                          <a:ea typeface="Times New Roman"/>
                        </a:rPr>
                        <a:t>Triticum aestivum</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9,4</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3,1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484">
                <a:tc>
                  <a:txBody>
                    <a:bodyPr/>
                    <a:lstStyle/>
                    <a:p>
                      <a:pPr>
                        <a:spcAft>
                          <a:spcPts val="600"/>
                        </a:spcAft>
                      </a:pPr>
                      <a:r>
                        <a:rPr lang="tr-TR" sz="1100" spc="-5">
                          <a:solidFill>
                            <a:srgbClr val="000000"/>
                          </a:solidFill>
                          <a:latin typeface="Times New Roman"/>
                          <a:ea typeface="Times New Roman"/>
                        </a:rPr>
                        <a:t>Makarnalık buğday</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10">
                          <a:solidFill>
                            <a:srgbClr val="000000"/>
                          </a:solidFill>
                          <a:latin typeface="Times New Roman"/>
                          <a:ea typeface="Times New Roman"/>
                        </a:rPr>
                        <a:t>Triticum turgidum</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9,6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3,2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484">
                <a:tc>
                  <a:txBody>
                    <a:bodyPr/>
                    <a:lstStyle/>
                    <a:p>
                      <a:pPr>
                        <a:spcAft>
                          <a:spcPts val="600"/>
                        </a:spcAft>
                      </a:pPr>
                      <a:r>
                        <a:rPr lang="tr-TR" sz="1100" spc="-5">
                          <a:solidFill>
                            <a:srgbClr val="000000"/>
                          </a:solidFill>
                          <a:latin typeface="Times New Roman"/>
                          <a:ea typeface="Times New Roman"/>
                        </a:rPr>
                        <a:t>Ayçiçeği</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10">
                          <a:solidFill>
                            <a:srgbClr val="000000"/>
                          </a:solidFill>
                          <a:latin typeface="Times New Roman"/>
                          <a:ea typeface="Times New Roman"/>
                        </a:rPr>
                        <a:t>Helianthus annual app.</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7,5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2,5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10">
                          <a:solidFill>
                            <a:srgbClr val="000000"/>
                          </a:solidFill>
                          <a:latin typeface="Times New Roman"/>
                          <a:ea typeface="Times New Roman"/>
                        </a:rPr>
                        <a:t>Yulaf</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a:solidFill>
                            <a:srgbClr val="000000"/>
                          </a:solidFill>
                          <a:latin typeface="Times New Roman"/>
                          <a:ea typeface="Times New Roman"/>
                        </a:rPr>
                        <a:t>Avena saliva</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7,0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2,3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15">
                          <a:solidFill>
                            <a:srgbClr val="000000"/>
                          </a:solidFill>
                          <a:latin typeface="Times New Roman"/>
                          <a:ea typeface="Times New Roman"/>
                        </a:rPr>
                        <a:t>Soya</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Glycine max</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7,0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2,3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988">
                <a:tc>
                  <a:txBody>
                    <a:bodyPr/>
                    <a:lstStyle/>
                    <a:p>
                      <a:pPr>
                        <a:spcAft>
                          <a:spcPts val="600"/>
                        </a:spcAft>
                      </a:pPr>
                      <a:r>
                        <a:rPr lang="tr-TR" sz="1100" spc="-10">
                          <a:solidFill>
                            <a:srgbClr val="000000"/>
                          </a:solidFill>
                          <a:latin typeface="Times New Roman"/>
                          <a:ea typeface="Times New Roman"/>
                        </a:rPr>
                        <a:t>Yer fıstığı</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Arachis hypogala</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3,2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4,4</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2,5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6235">
                <a:tc>
                  <a:txBody>
                    <a:bodyPr/>
                    <a:lstStyle/>
                    <a:p>
                      <a:pPr>
                        <a:spcAft>
                          <a:spcPts val="600"/>
                        </a:spcAft>
                      </a:pPr>
                      <a:r>
                        <a:rPr lang="tr-TR" sz="1100" spc="-5">
                          <a:solidFill>
                            <a:srgbClr val="000000"/>
                          </a:solidFill>
                          <a:latin typeface="Times New Roman"/>
                          <a:ea typeface="Times New Roman"/>
                        </a:rPr>
                        <a:t>Çeltik</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Oryza saliva</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4,8</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2,7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484">
                <a:tc>
                  <a:txBody>
                    <a:bodyPr/>
                    <a:lstStyle/>
                    <a:p>
                      <a:pPr>
                        <a:spcAft>
                          <a:spcPts val="600"/>
                        </a:spcAft>
                      </a:pPr>
                      <a:r>
                        <a:rPr lang="tr-TR" sz="1100" spc="-5">
                          <a:solidFill>
                            <a:srgbClr val="000000"/>
                          </a:solidFill>
                          <a:latin typeface="Times New Roman"/>
                          <a:ea typeface="Times New Roman"/>
                        </a:rPr>
                        <a:t>Börülce</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Vigna unguiculala var. Caloona</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3,7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2,1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2865">
                <a:tc>
                  <a:txBody>
                    <a:bodyPr/>
                    <a:lstStyle/>
                    <a:p>
                      <a:pPr>
                        <a:spcAft>
                          <a:spcPts val="600"/>
                        </a:spcAft>
                      </a:pPr>
                      <a:r>
                        <a:rPr lang="tr-TR" sz="1100" spc="-5">
                          <a:solidFill>
                            <a:srgbClr val="000000"/>
                          </a:solidFill>
                          <a:latin typeface="Times New Roman"/>
                          <a:ea typeface="Times New Roman"/>
                        </a:rPr>
                        <a:t>Mısır</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Zea mays</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1,7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3,2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1,8</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10">
                          <a:solidFill>
                            <a:srgbClr val="000000"/>
                          </a:solidFill>
                          <a:latin typeface="Times New Roman"/>
                          <a:ea typeface="Times New Roman"/>
                        </a:rPr>
                        <a:t>Keten</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Vinum usilalissimum</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1,7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3,2</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1,8</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484">
                <a:tc>
                  <a:txBody>
                    <a:bodyPr/>
                    <a:lstStyle/>
                    <a:p>
                      <a:pPr>
                        <a:spcAft>
                          <a:spcPts val="600"/>
                        </a:spcAft>
                      </a:pPr>
                      <a:r>
                        <a:rPr lang="tr-TR" sz="1100" spc="-10">
                          <a:solidFill>
                            <a:srgbClr val="000000"/>
                          </a:solidFill>
                          <a:latin typeface="Times New Roman"/>
                          <a:ea typeface="Times New Roman"/>
                        </a:rPr>
                        <a:t>Şeker kamışı</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Saccharum officinarum</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1,7</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4,3</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2,5</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1,4</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r>
                        <a:rPr lang="tr-TR" sz="1100" spc="-5">
                          <a:solidFill>
                            <a:srgbClr val="000000"/>
                          </a:solidFill>
                          <a:latin typeface="Times New Roman"/>
                          <a:ea typeface="Times New Roman"/>
                        </a:rPr>
                        <a:t>Börülce taneli</a:t>
                      </a:r>
                      <a:r>
                        <a:rPr lang="tr-TR" sz="1100">
                          <a:latin typeface="Times New Roman"/>
                          <a:ea typeface="Times New Roman"/>
                        </a:rPr>
                        <a:t> </a:t>
                      </a: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100" i="1" spc="-5">
                          <a:solidFill>
                            <a:srgbClr val="000000"/>
                          </a:solidFill>
                          <a:latin typeface="Times New Roman"/>
                          <a:ea typeface="Times New Roman"/>
                        </a:rPr>
                        <a:t>Vigna unguiculala</a:t>
                      </a:r>
                      <a:r>
                        <a:rPr lang="la-Latn" sz="1100">
                          <a:latin typeface="Times New Roman"/>
                          <a:ea typeface="Times New Roman"/>
                        </a:rPr>
                        <a:t> </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1,6</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3,4</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100">
                          <a:solidFill>
                            <a:srgbClr val="000000"/>
                          </a:solidFill>
                          <a:latin typeface="Times New Roman"/>
                          <a:ea typeface="Times New Roman"/>
                        </a:rPr>
                        <a:t>2,0</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100">
                          <a:solidFill>
                            <a:srgbClr val="000000"/>
                          </a:solidFill>
                          <a:latin typeface="Times New Roman"/>
                          <a:ea typeface="Times New Roman"/>
                        </a:rPr>
                        <a:t>1,1</a:t>
                      </a: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742">
                <a:tc>
                  <a:txBody>
                    <a:bodyPr/>
                    <a:lstStyle/>
                    <a:p>
                      <a:pPr>
                        <a:spcAft>
                          <a:spcPts val="600"/>
                        </a:spcAft>
                      </a:pP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10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endParaRPr lang="tr-TR" sz="1100" dirty="0">
                        <a:latin typeface="Times New Roman"/>
                        <a:ea typeface="Times New Roman"/>
                      </a:endParaRPr>
                    </a:p>
                  </a:txBody>
                  <a:tcPr marL="22464" marR="22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865966" y="1556839"/>
          <a:ext cx="5412067" cy="4612686"/>
        </p:xfrm>
        <a:graphic>
          <a:graphicData uri="http://schemas.openxmlformats.org/drawingml/2006/table">
            <a:tbl>
              <a:tblPr/>
              <a:tblGrid>
                <a:gridCol w="1095468"/>
                <a:gridCol w="1357789"/>
                <a:gridCol w="1175519"/>
                <a:gridCol w="584373"/>
                <a:gridCol w="524026"/>
                <a:gridCol w="674892"/>
              </a:tblGrid>
              <a:tr h="233995">
                <a:tc>
                  <a:txBody>
                    <a:bodyPr/>
                    <a:lstStyle/>
                    <a:p>
                      <a:pPr>
                        <a:spcAft>
                          <a:spcPts val="600"/>
                        </a:spcAft>
                      </a:pPr>
                      <a:r>
                        <a:rPr lang="tr-TR" sz="1200" b="1" i="1" spc="-10">
                          <a:solidFill>
                            <a:srgbClr val="000000"/>
                          </a:solidFill>
                          <a:latin typeface="Times New Roman"/>
                          <a:ea typeface="Times New Roman"/>
                        </a:rPr>
                        <a:t>Meyveler</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Yaban eriği</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0">
                          <a:solidFill>
                            <a:srgbClr val="000000"/>
                          </a:solidFill>
                          <a:latin typeface="Times New Roman"/>
                          <a:ea typeface="Times New Roman"/>
                        </a:rPr>
                        <a:t>Carissa grand/flora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7,6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2,5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575">
                <a:tc>
                  <a:txBody>
                    <a:bodyPr/>
                    <a:lstStyle/>
                    <a:p>
                      <a:pPr>
                        <a:spcAft>
                          <a:spcPts val="600"/>
                        </a:spcAft>
                      </a:pPr>
                      <a:r>
                        <a:rPr lang="tr-TR" sz="1200">
                          <a:solidFill>
                            <a:srgbClr val="000000"/>
                          </a:solidFill>
                          <a:latin typeface="Times New Roman"/>
                          <a:ea typeface="Times New Roman"/>
                        </a:rPr>
                        <a:t>İncir</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Ficus carica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3,0</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1039">
                <a:tc>
                  <a:txBody>
                    <a:bodyPr/>
                    <a:lstStyle/>
                    <a:p>
                      <a:pPr>
                        <a:spcAft>
                          <a:spcPts val="600"/>
                        </a:spcAft>
                      </a:pPr>
                      <a:r>
                        <a:rPr lang="tr-TR" sz="1200" spc="-15">
                          <a:solidFill>
                            <a:srgbClr val="000000"/>
                          </a:solidFill>
                          <a:latin typeface="Times New Roman"/>
                          <a:ea typeface="Times New Roman"/>
                        </a:rPr>
                        <a:t>Hurma</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Phoenix dactylifera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8,7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5,0</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2,9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Zeytin</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0">
                          <a:solidFill>
                            <a:srgbClr val="000000"/>
                          </a:solidFill>
                          <a:latin typeface="Times New Roman"/>
                          <a:ea typeface="Times New Roman"/>
                        </a:rPr>
                        <a:t>Olea europaea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Nar</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Punica granalum</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807">
                <a:tc>
                  <a:txBody>
                    <a:bodyPr/>
                    <a:lstStyle/>
                    <a:p>
                      <a:pPr>
                        <a:spcAft>
                          <a:spcPts val="600"/>
                        </a:spcAft>
                      </a:pPr>
                      <a:r>
                        <a:rPr lang="tr-TR" sz="1200" spc="-20">
                          <a:solidFill>
                            <a:srgbClr val="000000"/>
                          </a:solidFill>
                          <a:latin typeface="Times New Roman"/>
                          <a:ea typeface="Times New Roman"/>
                        </a:rPr>
                        <a:t>Şeftali</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Prunus persica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3,2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5">
                          <a:solidFill>
                            <a:srgbClr val="000000"/>
                          </a:solidFill>
                          <a:latin typeface="Times New Roman"/>
                          <a:ea typeface="Times New Roman"/>
                        </a:rPr>
                        <a:t>Kavun</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0">
                          <a:solidFill>
                            <a:srgbClr val="000000"/>
                          </a:solidFill>
                          <a:latin typeface="Times New Roman"/>
                          <a:ea typeface="Times New Roman"/>
                        </a:rPr>
                        <a:t>Cucumis melo</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4,6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5">
                          <a:solidFill>
                            <a:srgbClr val="000000"/>
                          </a:solidFill>
                          <a:latin typeface="Times New Roman"/>
                          <a:ea typeface="Times New Roman"/>
                        </a:rPr>
                        <a:t>Altıntop</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Citrus paradisi</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3,0</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1,0</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Portakal</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Citrus sinensis</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1,0</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a:solidFill>
                            <a:srgbClr val="000000"/>
                          </a:solidFill>
                          <a:latin typeface="Times New Roman"/>
                          <a:ea typeface="Times New Roman"/>
                        </a:rPr>
                        <a:t>Ceviz</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9069">
                <a:tc>
                  <a:txBody>
                    <a:bodyPr/>
                    <a:lstStyle/>
                    <a:p>
                      <a:pPr>
                        <a:spcAft>
                          <a:spcPts val="600"/>
                        </a:spcAft>
                      </a:pPr>
                      <a:r>
                        <a:rPr lang="tr-TR" sz="1200">
                          <a:solidFill>
                            <a:srgbClr val="000000"/>
                          </a:solidFill>
                          <a:latin typeface="Times New Roman"/>
                          <a:ea typeface="Times New Roman"/>
                        </a:rPr>
                        <a:t>Kayısı</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Prunus armeniaca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Badem</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Prunus dulcis</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Böğürtlen</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0">
                          <a:solidFill>
                            <a:srgbClr val="000000"/>
                          </a:solidFill>
                          <a:latin typeface="Times New Roman"/>
                          <a:ea typeface="Times New Roman"/>
                        </a:rPr>
                        <a:t>Rubus spp.</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Ahududu</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Rubus ursinus</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280">
                <a:tc>
                  <a:txBody>
                    <a:bodyPr/>
                    <a:lstStyle/>
                    <a:p>
                      <a:pPr>
                        <a:spcAft>
                          <a:spcPts val="600"/>
                        </a:spcAft>
                      </a:pPr>
                      <a:r>
                        <a:rPr lang="tr-TR" sz="1200" spc="-10">
                          <a:solidFill>
                            <a:srgbClr val="000000"/>
                          </a:solidFill>
                          <a:latin typeface="Times New Roman"/>
                          <a:ea typeface="Times New Roman"/>
                        </a:rPr>
                        <a:t>Üzüm</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5">
                          <a:solidFill>
                            <a:srgbClr val="000000"/>
                          </a:solidFill>
                          <a:latin typeface="Times New Roman"/>
                          <a:ea typeface="Times New Roman"/>
                        </a:rPr>
                        <a:t>Vitis spp.</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3,3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1,1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10">
                          <a:solidFill>
                            <a:srgbClr val="000000"/>
                          </a:solidFill>
                          <a:latin typeface="Times New Roman"/>
                          <a:ea typeface="Times New Roman"/>
                        </a:rPr>
                        <a:t>Bahçe eriği</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Prunus domestica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5">
                          <a:solidFill>
                            <a:srgbClr val="000000"/>
                          </a:solidFill>
                          <a:latin typeface="Times New Roman"/>
                          <a:ea typeface="Times New Roman"/>
                        </a:rPr>
                        <a:t>Avokado</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Persea americana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0,8</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1827">
                <a:tc>
                  <a:txBody>
                    <a:bodyPr/>
                    <a:lstStyle/>
                    <a:p>
                      <a:pPr>
                        <a:spcAft>
                          <a:spcPts val="600"/>
                        </a:spcAft>
                      </a:pPr>
                      <a:r>
                        <a:rPr lang="tr-TR" sz="1200" spc="-5">
                          <a:solidFill>
                            <a:srgbClr val="000000"/>
                          </a:solidFill>
                          <a:latin typeface="Times New Roman"/>
                          <a:ea typeface="Times New Roman"/>
                        </a:rPr>
                        <a:t>Guava, ananas</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Feijoa sellowiana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0,9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0,5</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7196">
                <a:tc>
                  <a:txBody>
                    <a:bodyPr/>
                    <a:lstStyle/>
                    <a:p>
                      <a:pPr>
                        <a:spcAft>
                          <a:spcPts val="600"/>
                        </a:spcAft>
                      </a:pPr>
                      <a:r>
                        <a:rPr lang="tr-TR" sz="1200" spc="-5">
                          <a:solidFill>
                            <a:srgbClr val="000000"/>
                          </a:solidFill>
                          <a:latin typeface="Times New Roman"/>
                          <a:ea typeface="Times New Roman"/>
                        </a:rPr>
                        <a:t>Elma</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Malus sylvestris</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2,0</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1,2</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20">
                          <a:solidFill>
                            <a:srgbClr val="000000"/>
                          </a:solidFill>
                          <a:latin typeface="Times New Roman"/>
                          <a:ea typeface="Times New Roman"/>
                        </a:rPr>
                        <a:t>Limon</a:t>
                      </a:r>
                      <a:r>
                        <a:rPr lang="tr-TR" sz="1200">
                          <a:latin typeface="Times New Roman"/>
                          <a:ea typeface="Times New Roman"/>
                        </a:rPr>
                        <a:t> </a:t>
                      </a: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0">
                          <a:solidFill>
                            <a:srgbClr val="000000"/>
                          </a:solidFill>
                          <a:latin typeface="Times New Roman"/>
                          <a:ea typeface="Times New Roman"/>
                        </a:rPr>
                        <a:t>Citrus limon</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0,7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995">
                <a:tc>
                  <a:txBody>
                    <a:bodyPr/>
                    <a:lstStyle/>
                    <a:p>
                      <a:pPr>
                        <a:spcAft>
                          <a:spcPts val="600"/>
                        </a:spcAft>
                      </a:pPr>
                      <a:r>
                        <a:rPr lang="tr-TR" sz="1200" spc="-10">
                          <a:solidFill>
                            <a:srgbClr val="000000"/>
                          </a:solidFill>
                          <a:latin typeface="Times New Roman"/>
                          <a:ea typeface="Times New Roman"/>
                        </a:rPr>
                        <a:t>Armut</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5">
                          <a:solidFill>
                            <a:srgbClr val="000000"/>
                          </a:solidFill>
                          <a:latin typeface="Times New Roman"/>
                          <a:ea typeface="Times New Roman"/>
                        </a:rPr>
                        <a:t>Pyrus spp.</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0,7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364">
                <a:tc>
                  <a:txBody>
                    <a:bodyPr/>
                    <a:lstStyle/>
                    <a:p>
                      <a:pPr>
                        <a:spcAft>
                          <a:spcPts val="600"/>
                        </a:spcAft>
                      </a:pPr>
                      <a:r>
                        <a:rPr lang="tr-TR" sz="1200" spc="-10">
                          <a:solidFill>
                            <a:srgbClr val="000000"/>
                          </a:solidFill>
                          <a:latin typeface="Times New Roman"/>
                          <a:ea typeface="Times New Roman"/>
                        </a:rPr>
                        <a:t>Ağaç çileği</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5">
                          <a:solidFill>
                            <a:srgbClr val="000000"/>
                          </a:solidFill>
                          <a:latin typeface="Times New Roman"/>
                          <a:ea typeface="Times New Roman"/>
                        </a:rPr>
                        <a:t>Rubus ideaeus</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1,3</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0,7</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a:solidFill>
                            <a:srgbClr val="000000"/>
                          </a:solidFill>
                          <a:latin typeface="Times New Roman"/>
                          <a:ea typeface="Times New Roman"/>
                        </a:rPr>
                        <a:t>0,4</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344">
                <a:tc>
                  <a:txBody>
                    <a:bodyPr/>
                    <a:lstStyle/>
                    <a:p>
                      <a:pPr>
                        <a:spcAft>
                          <a:spcPts val="600"/>
                        </a:spcAft>
                      </a:pPr>
                      <a:r>
                        <a:rPr lang="tr-TR" sz="1200" spc="-5">
                          <a:solidFill>
                            <a:srgbClr val="000000"/>
                          </a:solidFill>
                          <a:latin typeface="Times New Roman"/>
                          <a:ea typeface="Times New Roman"/>
                        </a:rPr>
                        <a:t>Çilek</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1200" i="1" spc="-10">
                          <a:solidFill>
                            <a:srgbClr val="000000"/>
                          </a:solidFill>
                          <a:latin typeface="Times New Roman"/>
                          <a:ea typeface="Times New Roman"/>
                        </a:rPr>
                        <a:t>Fragaria</a:t>
                      </a:r>
                      <a:r>
                        <a:rPr lang="la-Latn" sz="1200">
                          <a:latin typeface="Times New Roman"/>
                          <a:ea typeface="Times New Roman"/>
                        </a:rPr>
                        <a:t> </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1,6</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1200">
                          <a:solidFill>
                            <a:srgbClr val="000000"/>
                          </a:solidFill>
                          <a:latin typeface="Times New Roman"/>
                          <a:ea typeface="Times New Roman"/>
                        </a:rPr>
                        <a:t>0,9</a:t>
                      </a:r>
                      <a:endParaRPr lang="tr-TR" sz="120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1200" dirty="0">
                          <a:solidFill>
                            <a:srgbClr val="000000"/>
                          </a:solidFill>
                          <a:latin typeface="Times New Roman"/>
                          <a:ea typeface="Times New Roman"/>
                        </a:rPr>
                        <a:t>0,5</a:t>
                      </a:r>
                      <a:endParaRPr lang="tr-TR" sz="1200" dirty="0">
                        <a:latin typeface="Times New Roman"/>
                        <a:ea typeface="Times New Roman"/>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2946256" y="1598923"/>
          <a:ext cx="3251487" cy="4528517"/>
        </p:xfrm>
        <a:graphic>
          <a:graphicData uri="http://schemas.openxmlformats.org/drawingml/2006/table">
            <a:tbl>
              <a:tblPr/>
              <a:tblGrid>
                <a:gridCol w="658140"/>
                <a:gridCol w="815739"/>
                <a:gridCol w="706234"/>
                <a:gridCol w="351082"/>
                <a:gridCol w="314827"/>
                <a:gridCol w="405465"/>
              </a:tblGrid>
              <a:tr h="128742">
                <a:tc>
                  <a:txBody>
                    <a:bodyPr/>
                    <a:lstStyle/>
                    <a:p>
                      <a:pPr>
                        <a:spcAft>
                          <a:spcPts val="600"/>
                        </a:spcAft>
                      </a:pPr>
                      <a:r>
                        <a:rPr lang="tr-TR" sz="700" b="1" i="1" spc="20">
                          <a:solidFill>
                            <a:srgbClr val="000000"/>
                          </a:solidFill>
                          <a:latin typeface="Times New Roman"/>
                          <a:ea typeface="Times New Roman"/>
                        </a:rPr>
                        <a:t>Çayırotları</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10">
                          <a:solidFill>
                            <a:srgbClr val="000000"/>
                          </a:solidFill>
                          <a:latin typeface="Times New Roman"/>
                          <a:ea typeface="Times New Roman"/>
                        </a:rPr>
                        <a:t>Urochloa</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Urochloa mosambicensis</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8,5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spc="-45">
                          <a:solidFill>
                            <a:srgbClr val="000000"/>
                          </a:solidFill>
                          <a:latin typeface="Times New Roman"/>
                          <a:ea typeface="Times New Roman"/>
                        </a:rPr>
                        <a:t>11,8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700">
                          <a:solidFill>
                            <a:srgbClr val="000000"/>
                          </a:solidFill>
                          <a:latin typeface="Times New Roman"/>
                          <a:ea typeface="Times New Roman"/>
                        </a:rPr>
                        <a:t>3,9</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1679">
                <a:tc>
                  <a:txBody>
                    <a:bodyPr/>
                    <a:lstStyle/>
                    <a:p>
                      <a:pPr>
                        <a:spcAft>
                          <a:spcPts val="600"/>
                        </a:spcAft>
                      </a:pPr>
                      <a:r>
                        <a:rPr lang="tr-TR" sz="700" spc="-5">
                          <a:solidFill>
                            <a:srgbClr val="000000"/>
                          </a:solidFill>
                          <a:latin typeface="Times New Roman"/>
                          <a:ea typeface="Times New Roman"/>
                        </a:rPr>
                        <a:t>Agropiron</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Agropyron cristatum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spc="-50">
                          <a:solidFill>
                            <a:srgbClr val="000000"/>
                          </a:solidFill>
                          <a:latin typeface="Times New Roman"/>
                          <a:ea typeface="Times New Roman"/>
                        </a:rPr>
                        <a:t>11,3</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6,4</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700">
                          <a:solidFill>
                            <a:srgbClr val="000000"/>
                          </a:solidFill>
                          <a:latin typeface="Times New Roman"/>
                          <a:ea typeface="Times New Roman"/>
                        </a:rPr>
                        <a:t>3,7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881">
                <a:tc>
                  <a:txBody>
                    <a:bodyPr/>
                    <a:lstStyle/>
                    <a:p>
                      <a:pPr>
                        <a:spcAft>
                          <a:spcPts val="600"/>
                        </a:spcAft>
                      </a:pPr>
                      <a:r>
                        <a:rPr lang="tr-TR" sz="700" spc="-10">
                          <a:solidFill>
                            <a:srgbClr val="000000"/>
                          </a:solidFill>
                          <a:latin typeface="Times New Roman"/>
                          <a:ea typeface="Times New Roman"/>
                        </a:rPr>
                        <a:t>Uzun agropiron</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Agropyron elongatum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spc="-45">
                          <a:solidFill>
                            <a:srgbClr val="000000"/>
                          </a:solidFill>
                          <a:latin typeface="Times New Roman"/>
                          <a:ea typeface="Times New Roman"/>
                        </a:rPr>
                        <a:t>12,5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7,2</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600"/>
                        </a:spcAft>
                      </a:pPr>
                      <a:r>
                        <a:rPr lang="tr-TR" sz="700">
                          <a:solidFill>
                            <a:srgbClr val="000000"/>
                          </a:solidFill>
                          <a:latin typeface="Times New Roman"/>
                          <a:ea typeface="Times New Roman"/>
                        </a:rPr>
                        <a:t>4,2</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5">
                          <a:solidFill>
                            <a:srgbClr val="000000"/>
                          </a:solidFill>
                          <a:latin typeface="Times New Roman"/>
                          <a:ea typeface="Times New Roman"/>
                        </a:rPr>
                        <a:t>Rodos otu, Pioneer</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Chloris gayana</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spc="-45">
                          <a:solidFill>
                            <a:srgbClr val="000000"/>
                          </a:solidFill>
                          <a:latin typeface="Times New Roman"/>
                          <a:ea typeface="Times New Roman"/>
                        </a:rPr>
                        <a:t>12,8</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4,2</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285">
                <a:tc>
                  <a:txBody>
                    <a:bodyPr/>
                    <a:lstStyle/>
                    <a:p>
                      <a:pPr>
                        <a:spcAft>
                          <a:spcPts val="600"/>
                        </a:spcAft>
                      </a:pPr>
                      <a:r>
                        <a:rPr lang="tr-TR" sz="700" spc="-10">
                          <a:solidFill>
                            <a:srgbClr val="000000"/>
                          </a:solidFill>
                          <a:latin typeface="Times New Roman"/>
                          <a:ea typeface="Times New Roman"/>
                        </a:rPr>
                        <a:t>Ayrık otu</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10">
                          <a:solidFill>
                            <a:srgbClr val="000000"/>
                          </a:solidFill>
                          <a:latin typeface="Times New Roman"/>
                          <a:ea typeface="Times New Roman"/>
                        </a:rPr>
                        <a:t>Cynodon dactylon</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6,9</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spc="-45">
                          <a:solidFill>
                            <a:srgbClr val="000000"/>
                          </a:solidFill>
                          <a:latin typeface="Times New Roman"/>
                          <a:ea typeface="Times New Roman"/>
                        </a:rPr>
                        <a:t>10,8</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6,1</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3,6</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5020">
                <a:tc>
                  <a:txBody>
                    <a:bodyPr/>
                    <a:lstStyle/>
                    <a:p>
                      <a:pPr>
                        <a:spcAft>
                          <a:spcPts val="600"/>
                        </a:spcAft>
                      </a:pPr>
                      <a:r>
                        <a:rPr lang="tr-TR" sz="700" spc="-10">
                          <a:solidFill>
                            <a:srgbClr val="000000"/>
                          </a:solidFill>
                          <a:latin typeface="Times New Roman"/>
                          <a:ea typeface="Times New Roman"/>
                        </a:rPr>
                        <a:t>Arpa, yeşilot</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Hordeum vulgare</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9,4</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5,3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3,1</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7599">
                <a:tc>
                  <a:txBody>
                    <a:bodyPr/>
                    <a:lstStyle/>
                    <a:p>
                      <a:pPr>
                        <a:spcAft>
                          <a:spcPts val="600"/>
                        </a:spcAft>
                      </a:pPr>
                      <a:r>
                        <a:rPr lang="tr-TR" sz="700" spc="-10">
                          <a:solidFill>
                            <a:srgbClr val="000000"/>
                          </a:solidFill>
                          <a:latin typeface="Times New Roman"/>
                          <a:ea typeface="Times New Roman"/>
                        </a:rPr>
                        <a:t>Arpa, saman</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Hordeum vulgare</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9,4</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5,3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3,1</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120">
                <a:tc>
                  <a:txBody>
                    <a:bodyPr/>
                    <a:lstStyle/>
                    <a:p>
                      <a:pPr>
                        <a:spcAft>
                          <a:spcPts val="600"/>
                        </a:spcAft>
                      </a:pPr>
                      <a:r>
                        <a:rPr lang="tr-TR" sz="700" spc="-5">
                          <a:solidFill>
                            <a:srgbClr val="000000"/>
                          </a:solidFill>
                          <a:latin typeface="Times New Roman"/>
                          <a:ea typeface="Times New Roman"/>
                        </a:rPr>
                        <a:t>Çalıotu, Nunbank</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Cenchrus ciliaris var Nunbank</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9,5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5,4</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3,2</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10">
                          <a:solidFill>
                            <a:srgbClr val="000000"/>
                          </a:solidFill>
                          <a:latin typeface="Times New Roman"/>
                          <a:ea typeface="Times New Roman"/>
                        </a:rPr>
                        <a:t>Çalıotu, Gayndah</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Cenchrus ciliaris var Gayndah</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5,5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8,2</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4,7</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2,7</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461">
                <a:tc>
                  <a:txBody>
                    <a:bodyPr/>
                    <a:lstStyle/>
                    <a:p>
                      <a:pPr>
                        <a:spcAft>
                          <a:spcPts val="600"/>
                        </a:spcAft>
                      </a:pPr>
                      <a:r>
                        <a:rPr lang="tr-TR" sz="700" spc="-5">
                          <a:solidFill>
                            <a:srgbClr val="000000"/>
                          </a:solidFill>
                          <a:latin typeface="Times New Roman"/>
                          <a:ea typeface="Times New Roman"/>
                        </a:rPr>
                        <a:t>Tırfıl</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Lotus corniculatus lenuifolium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7,6</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4,3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395">
                <a:tc>
                  <a:txBody>
                    <a:bodyPr/>
                    <a:lstStyle/>
                    <a:p>
                      <a:pPr>
                        <a:spcAft>
                          <a:spcPts val="600"/>
                        </a:spcAft>
                      </a:pPr>
                      <a:r>
                        <a:rPr lang="tr-TR" sz="700" spc="-15">
                          <a:solidFill>
                            <a:srgbClr val="000000"/>
                          </a:solidFill>
                          <a:latin typeface="Times New Roman"/>
                          <a:ea typeface="Times New Roman"/>
                        </a:rPr>
                        <a:t>Çayırotu</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a:solidFill>
                            <a:srgbClr val="000000"/>
                          </a:solidFill>
                          <a:latin typeface="Times New Roman"/>
                          <a:ea typeface="Times New Roman"/>
                        </a:rPr>
                        <a:t>Festuca clatior</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3,9</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4,2</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2,4</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5">
                          <a:solidFill>
                            <a:srgbClr val="000000"/>
                          </a:solidFill>
                          <a:latin typeface="Times New Roman"/>
                          <a:ea typeface="Times New Roman"/>
                        </a:rPr>
                        <a:t>İbikli agropiron</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Agropyron desertorum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7,6</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4,3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1332">
                <a:tc>
                  <a:txBody>
                    <a:bodyPr/>
                    <a:lstStyle/>
                    <a:p>
                      <a:pPr>
                        <a:spcAft>
                          <a:spcPts val="600"/>
                        </a:spcAft>
                      </a:pPr>
                      <a:r>
                        <a:rPr lang="tr-TR" sz="700" spc="-5">
                          <a:solidFill>
                            <a:srgbClr val="000000"/>
                          </a:solidFill>
                          <a:latin typeface="Times New Roman"/>
                          <a:ea typeface="Times New Roman"/>
                        </a:rPr>
                        <a:t>Sudan otu</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5">
                          <a:solidFill>
                            <a:srgbClr val="000000"/>
                          </a:solidFill>
                          <a:latin typeface="Times New Roman"/>
                          <a:ea typeface="Times New Roman"/>
                        </a:rPr>
                        <a:t>Sorghum sudanense</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2,8</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6,5</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3,7</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2,1</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1600">
                <a:tc>
                  <a:txBody>
                    <a:bodyPr/>
                    <a:lstStyle/>
                    <a:p>
                      <a:pPr>
                        <a:spcAft>
                          <a:spcPts val="600"/>
                        </a:spcAft>
                      </a:pPr>
                      <a:r>
                        <a:rPr lang="tr-TR" sz="700" spc="-5">
                          <a:solidFill>
                            <a:srgbClr val="000000"/>
                          </a:solidFill>
                          <a:latin typeface="Times New Roman"/>
                          <a:ea typeface="Times New Roman"/>
                        </a:rPr>
                        <a:t>Tırfıl</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10">
                          <a:solidFill>
                            <a:srgbClr val="000000"/>
                          </a:solidFill>
                          <a:latin typeface="Times New Roman"/>
                          <a:ea typeface="Times New Roman"/>
                        </a:rPr>
                        <a:t>Trifolium alexandrinum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3,8</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2,2</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tr-TR" sz="700">
                          <a:solidFill>
                            <a:srgbClr val="000000"/>
                          </a:solidFill>
                          <a:latin typeface="Times New Roman"/>
                          <a:ea typeface="Times New Roman"/>
                        </a:rPr>
                        <a:t>,3</a:t>
                      </a:r>
                      <a:endParaRPr lang="tr-TR" sz="700">
                        <a:latin typeface="Times New Roman"/>
                        <a:ea typeface="Times New Roman"/>
                      </a:endParaRPr>
                    </a:p>
                  </a:txBody>
                  <a:tcPr marL="14798" marR="1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5009">
                <a:tc>
                  <a:txBody>
                    <a:bodyPr/>
                    <a:lstStyle/>
                    <a:p>
                      <a:pPr>
                        <a:spcAft>
                          <a:spcPts val="600"/>
                        </a:spcAft>
                      </a:pPr>
                      <a:r>
                        <a:rPr lang="tr-TR" sz="700" spc="-30">
                          <a:solidFill>
                            <a:srgbClr val="000000"/>
                          </a:solidFill>
                          <a:latin typeface="Times New Roman"/>
                          <a:ea typeface="Times New Roman"/>
                        </a:rPr>
                        <a:t>Yonca</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25">
                          <a:solidFill>
                            <a:srgbClr val="000000"/>
                          </a:solidFill>
                          <a:latin typeface="Times New Roman"/>
                          <a:ea typeface="Times New Roman"/>
                        </a:rPr>
                        <a:t>Medicago saliva</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4,7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,6</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5020">
                <a:tc>
                  <a:txBody>
                    <a:bodyPr/>
                    <a:lstStyle/>
                    <a:p>
                      <a:pPr>
                        <a:spcAft>
                          <a:spcPts val="600"/>
                        </a:spcAft>
                      </a:pPr>
                      <a:r>
                        <a:rPr lang="tr-TR" sz="700" spc="-30">
                          <a:solidFill>
                            <a:srgbClr val="000000"/>
                          </a:solidFill>
                          <a:latin typeface="Times New Roman"/>
                          <a:ea typeface="Times New Roman"/>
                        </a:rPr>
                        <a:t>Mısır, yeşilot</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30">
                          <a:solidFill>
                            <a:srgbClr val="000000"/>
                          </a:solidFill>
                          <a:latin typeface="Times New Roman"/>
                          <a:ea typeface="Times New Roman"/>
                        </a:rPr>
                        <a:t>Zea mays</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4,0</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2,3</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,3</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0222">
                <a:tc>
                  <a:txBody>
                    <a:bodyPr/>
                    <a:lstStyle/>
                    <a:p>
                      <a:pPr>
                        <a:spcAft>
                          <a:spcPts val="600"/>
                        </a:spcAft>
                      </a:pPr>
                      <a:r>
                        <a:rPr lang="tr-TR" sz="700" spc="-15">
                          <a:solidFill>
                            <a:srgbClr val="000000"/>
                          </a:solidFill>
                          <a:latin typeface="Times New Roman"/>
                          <a:ea typeface="Times New Roman"/>
                        </a:rPr>
                        <a:t>Glycinetinaroo</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25">
                          <a:solidFill>
                            <a:srgbClr val="000000"/>
                          </a:solidFill>
                          <a:latin typeface="Times New Roman"/>
                          <a:ea typeface="Times New Roman"/>
                        </a:rPr>
                        <a:t>Glycine ughlii</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3,5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2,0</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424">
                <a:tc>
                  <a:txBody>
                    <a:bodyPr/>
                    <a:lstStyle/>
                    <a:p>
                      <a:pPr>
                        <a:spcAft>
                          <a:spcPts val="600"/>
                        </a:spcAft>
                      </a:pPr>
                      <a:r>
                        <a:rPr lang="tr-TR" sz="700" spc="-40">
                          <a:solidFill>
                            <a:srgbClr val="000000"/>
                          </a:solidFill>
                          <a:latin typeface="Times New Roman"/>
                          <a:ea typeface="Times New Roman"/>
                        </a:rPr>
                        <a:t>Paspalum</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25">
                          <a:solidFill>
                            <a:srgbClr val="000000"/>
                          </a:solidFill>
                          <a:latin typeface="Times New Roman"/>
                          <a:ea typeface="Times New Roman"/>
                        </a:rPr>
                        <a:t>Paspalum dilalalum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3,7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2,1</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30">
                          <a:solidFill>
                            <a:srgbClr val="000000"/>
                          </a:solidFill>
                          <a:latin typeface="Times New Roman"/>
                          <a:ea typeface="Times New Roman"/>
                        </a:rPr>
                        <a:t>Yonca, strawberry (Palestine)</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40">
                          <a:solidFill>
                            <a:srgbClr val="000000"/>
                          </a:solidFill>
                          <a:latin typeface="Times New Roman"/>
                          <a:ea typeface="Times New Roman"/>
                        </a:rPr>
                        <a:t>Trifolium fnagiferum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1,6</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3,3</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,9</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30">
                          <a:solidFill>
                            <a:srgbClr val="000000"/>
                          </a:solidFill>
                          <a:latin typeface="Times New Roman"/>
                          <a:ea typeface="Times New Roman"/>
                        </a:rPr>
                        <a:t>Yonca</a:t>
                      </a:r>
                      <a:r>
                        <a:rPr lang="tr-TR" sz="700" spc="-25">
                          <a:solidFill>
                            <a:srgbClr val="000000"/>
                          </a:solidFill>
                          <a:latin typeface="Times New Roman"/>
                          <a:ea typeface="Times New Roman"/>
                        </a:rPr>
                        <a:t>, alsike, ladino, red</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35">
                          <a:solidFill>
                            <a:srgbClr val="000000"/>
                          </a:solidFill>
                          <a:latin typeface="Times New Roman"/>
                          <a:ea typeface="Times New Roman"/>
                        </a:rPr>
                        <a:t>Trifolium spp.</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2,9</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,0</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808">
                <a:tc>
                  <a:txBody>
                    <a:bodyPr/>
                    <a:lstStyle/>
                    <a:p>
                      <a:pPr>
                        <a:spcAft>
                          <a:spcPts val="600"/>
                        </a:spcAft>
                      </a:pPr>
                      <a:r>
                        <a:rPr lang="tr-TR" sz="700" spc="-30">
                          <a:solidFill>
                            <a:srgbClr val="000000"/>
                          </a:solidFill>
                          <a:latin typeface="Times New Roman"/>
                          <a:ea typeface="Times New Roman"/>
                        </a:rPr>
                        <a:t>Yonca</a:t>
                      </a:r>
                      <a:r>
                        <a:rPr lang="tr-TR" sz="700" spc="-25">
                          <a:solidFill>
                            <a:srgbClr val="000000"/>
                          </a:solidFill>
                          <a:latin typeface="Times New Roman"/>
                          <a:ea typeface="Times New Roman"/>
                        </a:rPr>
                        <a:t>, white (Safari)</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30">
                          <a:solidFill>
                            <a:srgbClr val="000000"/>
                          </a:solidFill>
                          <a:latin typeface="Times New Roman"/>
                          <a:ea typeface="Times New Roman"/>
                        </a:rPr>
                        <a:t>Trifolium semipilosum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2,9</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,0</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545">
                <a:tc>
                  <a:txBody>
                    <a:bodyPr/>
                    <a:lstStyle/>
                    <a:p>
                      <a:pPr>
                        <a:spcAft>
                          <a:spcPts val="600"/>
                        </a:spcAft>
                      </a:pPr>
                      <a:r>
                        <a:rPr lang="tr-TR" sz="700" spc="-35">
                          <a:solidFill>
                            <a:srgbClr val="000000"/>
                          </a:solidFill>
                          <a:latin typeface="Times New Roman"/>
                          <a:ea typeface="Times New Roman"/>
                        </a:rPr>
                        <a:t>Tilkikuyruğu</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25">
                          <a:solidFill>
                            <a:srgbClr val="000000"/>
                          </a:solidFill>
                          <a:latin typeface="Times New Roman"/>
                          <a:ea typeface="Times New Roman"/>
                        </a:rPr>
                        <a:t>Alopecurus pralensis</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3,2</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545">
                <a:tc>
                  <a:txBody>
                    <a:bodyPr/>
                    <a:lstStyle/>
                    <a:p>
                      <a:pPr>
                        <a:spcAft>
                          <a:spcPts val="600"/>
                        </a:spcAft>
                      </a:pPr>
                      <a:r>
                        <a:rPr lang="tr-TR" sz="700" spc="-30">
                          <a:solidFill>
                            <a:srgbClr val="000000"/>
                          </a:solidFill>
                          <a:latin typeface="Times New Roman"/>
                          <a:ea typeface="Times New Roman"/>
                        </a:rPr>
                        <a:t>Börülce</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35">
                          <a:solidFill>
                            <a:srgbClr val="000000"/>
                          </a:solidFill>
                          <a:latin typeface="Times New Roman"/>
                          <a:ea typeface="Times New Roman"/>
                        </a:rPr>
                        <a:t>Vigna unguiculate</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1,3</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,4</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0,8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30">
                          <a:solidFill>
                            <a:srgbClr val="000000"/>
                          </a:solidFill>
                          <a:latin typeface="Times New Roman"/>
                          <a:ea typeface="Times New Roman"/>
                        </a:rPr>
                        <a:t>Üçgül, kırmızı (Kondinin)</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30">
                          <a:solidFill>
                            <a:srgbClr val="000000"/>
                          </a:solidFill>
                          <a:latin typeface="Times New Roman"/>
                          <a:ea typeface="Times New Roman"/>
                        </a:rPr>
                        <a:t>Trifolium hirtum</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2,7</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0,9</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091">
                <a:tc>
                  <a:txBody>
                    <a:bodyPr/>
                    <a:lstStyle/>
                    <a:p>
                      <a:pPr>
                        <a:spcAft>
                          <a:spcPts val="600"/>
                        </a:spcAft>
                      </a:pPr>
                      <a:r>
                        <a:rPr lang="tr-TR" sz="700" spc="-30">
                          <a:solidFill>
                            <a:srgbClr val="000000"/>
                          </a:solidFill>
                          <a:latin typeface="Times New Roman"/>
                          <a:ea typeface="Times New Roman"/>
                        </a:rPr>
                        <a:t>Üçgül, beyaz (New Zealand)</a:t>
                      </a:r>
                      <a:r>
                        <a:rPr lang="tr-TR" sz="700">
                          <a:latin typeface="Times New Roman"/>
                          <a:ea typeface="Times New Roman"/>
                        </a:rPr>
                        <a:t> </a:t>
                      </a: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700" i="1" spc="-30">
                          <a:solidFill>
                            <a:srgbClr val="000000"/>
                          </a:solidFill>
                          <a:latin typeface="Times New Roman"/>
                          <a:ea typeface="Times New Roman"/>
                        </a:rPr>
                        <a:t>Trifolium repens</a:t>
                      </a:r>
                      <a:r>
                        <a:rPr lang="la-Latn" sz="700">
                          <a:latin typeface="Times New Roman"/>
                          <a:ea typeface="Times New Roman"/>
                        </a:rPr>
                        <a:t> </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2,5</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1,4</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700">
                          <a:solidFill>
                            <a:srgbClr val="000000"/>
                          </a:solidFill>
                          <a:latin typeface="Times New Roman"/>
                          <a:ea typeface="Times New Roman"/>
                        </a:rPr>
                        <a:t>0,8</a:t>
                      </a: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545">
                <a:tc>
                  <a:txBody>
                    <a:bodyPr/>
                    <a:lstStyle/>
                    <a:p>
                      <a:pP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700" dirty="0">
                        <a:latin typeface="Times New Roman"/>
                        <a:ea typeface="Times New Roman"/>
                      </a:endParaRPr>
                    </a:p>
                  </a:txBody>
                  <a:tcPr marL="14798" marR="1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2546609" y="1551135"/>
          <a:ext cx="4050782" cy="4624094"/>
        </p:xfrm>
        <a:graphic>
          <a:graphicData uri="http://schemas.openxmlformats.org/drawingml/2006/table">
            <a:tbl>
              <a:tblPr/>
              <a:tblGrid>
                <a:gridCol w="819927"/>
                <a:gridCol w="1016268"/>
                <a:gridCol w="879843"/>
                <a:gridCol w="437387"/>
                <a:gridCol w="392219"/>
                <a:gridCol w="505138"/>
              </a:tblGrid>
              <a:tr h="132737">
                <a:tc>
                  <a:txBody>
                    <a:bodyPr/>
                    <a:lstStyle/>
                    <a:p>
                      <a:pPr>
                        <a:spcAft>
                          <a:spcPts val="600"/>
                        </a:spcAft>
                      </a:pPr>
                      <a:r>
                        <a:rPr lang="tr-TR" sz="900" i="1" spc="-15">
                          <a:solidFill>
                            <a:srgbClr val="000000"/>
                          </a:solidFill>
                          <a:latin typeface="Times New Roman"/>
                          <a:ea typeface="Times New Roman"/>
                        </a:rPr>
                        <a:t>Sebzeler</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45">
                          <a:solidFill>
                            <a:srgbClr val="000000"/>
                          </a:solidFill>
                          <a:latin typeface="Times New Roman"/>
                          <a:ea typeface="Times New Roman"/>
                        </a:rPr>
                        <a:t>Karalahana</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Brassica campestris</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6,5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8,2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474">
                <a:tc>
                  <a:txBody>
                    <a:bodyPr/>
                    <a:lstStyle/>
                    <a:p>
                      <a:pPr>
                        <a:spcAft>
                          <a:spcPts val="600"/>
                        </a:spcAft>
                      </a:pPr>
                      <a:r>
                        <a:rPr lang="tr-TR" sz="900" spc="-30">
                          <a:solidFill>
                            <a:srgbClr val="000000"/>
                          </a:solidFill>
                          <a:latin typeface="Times New Roman"/>
                          <a:ea typeface="Times New Roman"/>
                        </a:rPr>
                        <a:t>Sakız kabağı</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Cucurbita pepo melopepo</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7,3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474">
                <a:tc>
                  <a:txBody>
                    <a:bodyPr/>
                    <a:lstStyle/>
                    <a:p>
                      <a:pPr>
                        <a:spcAft>
                          <a:spcPts val="600"/>
                        </a:spcAft>
                      </a:pPr>
                      <a:r>
                        <a:rPr lang="tr-TR" sz="900" spc="-40">
                          <a:solidFill>
                            <a:srgbClr val="000000"/>
                          </a:solidFill>
                          <a:latin typeface="Times New Roman"/>
                          <a:ea typeface="Times New Roman"/>
                        </a:rPr>
                        <a:t>Biberiye</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Rosmarinus lockwoodii</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la-Latn" sz="900">
                          <a:solidFill>
                            <a:srgbClr val="000000"/>
                          </a:solidFill>
                          <a:latin typeface="Times New Roman"/>
                          <a:ea typeface="Times New Roman"/>
                        </a:rPr>
                        <a:t> </a:t>
                      </a:r>
                      <a:r>
                        <a:rPr lang="en-US" sz="900">
                          <a:solidFill>
                            <a:srgbClr val="000000"/>
                          </a:solidFill>
                          <a:latin typeface="Times New Roman"/>
                          <a:ea typeface="Times New Roman"/>
                        </a:rPr>
                        <a:t>4,5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5,7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502">
                <a:tc>
                  <a:txBody>
                    <a:bodyPr/>
                    <a:lstStyle/>
                    <a:p>
                      <a:pPr>
                        <a:spcAft>
                          <a:spcPts val="600"/>
                        </a:spcAft>
                      </a:pPr>
                      <a:r>
                        <a:rPr lang="tr-TR" sz="900" spc="-35">
                          <a:solidFill>
                            <a:srgbClr val="000000"/>
                          </a:solidFill>
                          <a:latin typeface="Times New Roman"/>
                          <a:ea typeface="Times New Roman"/>
                        </a:rPr>
                        <a:t>Kuşkonmaz</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5,2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3,0</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35">
                          <a:solidFill>
                            <a:srgbClr val="000000"/>
                          </a:solidFill>
                          <a:latin typeface="Times New Roman"/>
                          <a:ea typeface="Times New Roman"/>
                        </a:rPr>
                        <a:t>Bahçepancarı</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Beta vulgaris</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6,5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474">
                <a:tc>
                  <a:txBody>
                    <a:bodyPr/>
                    <a:lstStyle/>
                    <a:p>
                      <a:pPr>
                        <a:spcAft>
                          <a:spcPts val="600"/>
                        </a:spcAft>
                      </a:pPr>
                      <a:r>
                        <a:rPr lang="tr-TR" sz="900" spc="-30">
                          <a:solidFill>
                            <a:srgbClr val="000000"/>
                          </a:solidFill>
                          <a:latin typeface="Times New Roman"/>
                          <a:ea typeface="Times New Roman"/>
                        </a:rPr>
                        <a:t>Kabak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Cucurbita pepo melopepo</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1,6</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35">
                          <a:solidFill>
                            <a:srgbClr val="000000"/>
                          </a:solidFill>
                          <a:latin typeface="Times New Roman"/>
                          <a:ea typeface="Times New Roman"/>
                        </a:rPr>
                        <a:t>Brokkoli</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Brassica oleracea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1,6</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2234">
                <a:tc>
                  <a:txBody>
                    <a:bodyPr/>
                    <a:lstStyle/>
                    <a:p>
                      <a:pPr>
                        <a:spcAft>
                          <a:spcPts val="600"/>
                        </a:spcAft>
                      </a:pPr>
                      <a:r>
                        <a:rPr lang="tr-TR" sz="900" spc="-25">
                          <a:solidFill>
                            <a:srgbClr val="000000"/>
                          </a:solidFill>
                          <a:latin typeface="Times New Roman"/>
                          <a:ea typeface="Times New Roman"/>
                        </a:rPr>
                        <a:t>Karnabahar</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Brassica oleracea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35">
                          <a:solidFill>
                            <a:srgbClr val="000000"/>
                          </a:solidFill>
                          <a:latin typeface="Times New Roman"/>
                          <a:ea typeface="Times New Roman"/>
                        </a:rPr>
                        <a:t>Hıyar</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Cucumis sativus</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3938">
                <a:tc>
                  <a:txBody>
                    <a:bodyPr/>
                    <a:lstStyle/>
                    <a:p>
                      <a:pPr>
                        <a:spcAft>
                          <a:spcPts val="600"/>
                        </a:spcAft>
                      </a:pPr>
                      <a:r>
                        <a:rPr lang="tr-TR" sz="900">
                          <a:solidFill>
                            <a:srgbClr val="000000"/>
                          </a:solidFill>
                          <a:latin typeface="Times New Roman"/>
                          <a:ea typeface="Times New Roman"/>
                        </a:rPr>
                        <a:t>Bezelye</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Pisum sativum L.</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46">
                <a:tc>
                  <a:txBody>
                    <a:bodyPr/>
                    <a:lstStyle/>
                    <a:p>
                      <a:pPr>
                        <a:spcAft>
                          <a:spcPts val="600"/>
                        </a:spcAft>
                      </a:pPr>
                      <a:r>
                        <a:rPr lang="tr-TR" sz="900" spc="-40">
                          <a:solidFill>
                            <a:srgbClr val="000000"/>
                          </a:solidFill>
                          <a:latin typeface="Times New Roman"/>
                          <a:ea typeface="Times New Roman"/>
                        </a:rPr>
                        <a:t>Kabak</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Cucurbita maxima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474">
                <a:tc>
                  <a:txBody>
                    <a:bodyPr/>
                    <a:lstStyle/>
                    <a:p>
                      <a:pPr>
                        <a:spcAft>
                          <a:spcPts val="600"/>
                        </a:spcAft>
                      </a:pPr>
                      <a:r>
                        <a:rPr lang="tr-TR" sz="900" spc="-35">
                          <a:solidFill>
                            <a:srgbClr val="000000"/>
                          </a:solidFill>
                          <a:latin typeface="Times New Roman"/>
                          <a:ea typeface="Times New Roman"/>
                        </a:rPr>
                        <a:t>Domates</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Lycopersicon esculentum</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2,0</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35">
                          <a:solidFill>
                            <a:srgbClr val="000000"/>
                          </a:solidFill>
                          <a:latin typeface="Times New Roman"/>
                          <a:ea typeface="Times New Roman"/>
                        </a:rPr>
                        <a:t>Ispanak</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Spinacia oleracea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474">
                <a:tc>
                  <a:txBody>
                    <a:bodyPr/>
                    <a:lstStyle/>
                    <a:p>
                      <a:pPr>
                        <a:spcAft>
                          <a:spcPts val="600"/>
                        </a:spcAft>
                      </a:pPr>
                      <a:r>
                        <a:rPr lang="tr-TR" sz="900" spc="-35">
                          <a:solidFill>
                            <a:srgbClr val="000000"/>
                          </a:solidFill>
                          <a:latin typeface="Times New Roman"/>
                          <a:ea typeface="Times New Roman"/>
                        </a:rPr>
                        <a:t>Lahana</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Brassica oleracea (var. Capitate)</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2,0</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8268">
                <a:tc>
                  <a:txBody>
                    <a:bodyPr/>
                    <a:lstStyle/>
                    <a:p>
                      <a:pPr>
                        <a:spcAft>
                          <a:spcPts val="600"/>
                        </a:spcAft>
                      </a:pPr>
                      <a:r>
                        <a:rPr lang="tr-TR" sz="900" spc="-40">
                          <a:solidFill>
                            <a:srgbClr val="000000"/>
                          </a:solidFill>
                          <a:latin typeface="Times New Roman"/>
                          <a:ea typeface="Times New Roman"/>
                        </a:rPr>
                        <a:t>Patates</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Solanum tuberosum</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3659">
                <a:tc>
                  <a:txBody>
                    <a:bodyPr/>
                    <a:lstStyle/>
                    <a:p>
                      <a:pPr>
                        <a:spcAft>
                          <a:spcPts val="600"/>
                        </a:spcAft>
                      </a:pPr>
                      <a:r>
                        <a:rPr lang="tr-TR" sz="900" spc="-30">
                          <a:solidFill>
                            <a:srgbClr val="000000"/>
                          </a:solidFill>
                          <a:latin typeface="Times New Roman"/>
                          <a:ea typeface="Times New Roman"/>
                        </a:rPr>
                        <a:t>Kereviz</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25">
                          <a:solidFill>
                            <a:srgbClr val="000000"/>
                          </a:solidFill>
                          <a:latin typeface="Times New Roman"/>
                          <a:ea typeface="Times New Roman"/>
                        </a:rPr>
                        <a:t>Apium graveolens</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4,3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35">
                          <a:solidFill>
                            <a:srgbClr val="000000"/>
                          </a:solidFill>
                          <a:latin typeface="Times New Roman"/>
                          <a:ea typeface="Times New Roman"/>
                        </a:rPr>
                        <a:t>Tatlı mısır</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60">
                          <a:solidFill>
                            <a:srgbClr val="000000"/>
                          </a:solidFill>
                          <a:latin typeface="Times New Roman"/>
                          <a:ea typeface="Times New Roman"/>
                        </a:rPr>
                        <a:t>Bakla</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Vicia faba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,6</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424">
                <a:tc>
                  <a:txBody>
                    <a:bodyPr/>
                    <a:lstStyle/>
                    <a:p>
                      <a:pPr>
                        <a:spcAft>
                          <a:spcPts val="600"/>
                        </a:spcAft>
                      </a:pPr>
                      <a:r>
                        <a:rPr lang="tr-TR" sz="900" spc="-30">
                          <a:solidFill>
                            <a:srgbClr val="000000"/>
                          </a:solidFill>
                          <a:latin typeface="Times New Roman"/>
                          <a:ea typeface="Times New Roman"/>
                        </a:rPr>
                        <a:t>Tatlı patates</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Ipomoea batatas</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3,0</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1,0</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a:latin typeface="Times New Roman"/>
                          <a:ea typeface="Times New Roman"/>
                        </a:rPr>
                        <a:t>Biber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Capsicum annum</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1,6</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041">
                <a:tc>
                  <a:txBody>
                    <a:bodyPr/>
                    <a:lstStyle/>
                    <a:p>
                      <a:pPr>
                        <a:spcAft>
                          <a:spcPts val="600"/>
                        </a:spcAft>
                      </a:pPr>
                      <a:r>
                        <a:rPr lang="tr-TR" sz="900" spc="-35">
                          <a:solidFill>
                            <a:srgbClr val="000000"/>
                          </a:solidFill>
                          <a:latin typeface="Times New Roman"/>
                          <a:ea typeface="Times New Roman"/>
                        </a:rPr>
                        <a:t>Marul</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Latuca satiya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737">
                <a:tc>
                  <a:txBody>
                    <a:bodyPr/>
                    <a:lstStyle/>
                    <a:p>
                      <a:pPr>
                        <a:spcAft>
                          <a:spcPts val="600"/>
                        </a:spcAft>
                      </a:pPr>
                      <a:r>
                        <a:rPr lang="tr-TR" sz="900" spc="-40">
                          <a:solidFill>
                            <a:srgbClr val="000000"/>
                          </a:solidFill>
                          <a:latin typeface="Times New Roman"/>
                          <a:ea typeface="Times New Roman"/>
                        </a:rPr>
                        <a:t>Soğan</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25">
                          <a:solidFill>
                            <a:srgbClr val="000000"/>
                          </a:solidFill>
                          <a:latin typeface="Times New Roman"/>
                          <a:ea typeface="Times New Roman"/>
                        </a:rPr>
                        <a:t>Allium cepa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1,3</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7025">
                <a:tc>
                  <a:txBody>
                    <a:bodyPr/>
                    <a:lstStyle/>
                    <a:p>
                      <a:pPr>
                        <a:spcAft>
                          <a:spcPts val="600"/>
                        </a:spcAft>
                      </a:pPr>
                      <a:r>
                        <a:rPr lang="tr-TR" sz="900" spc="-45">
                          <a:solidFill>
                            <a:srgbClr val="000000"/>
                          </a:solidFill>
                          <a:latin typeface="Times New Roman"/>
                          <a:ea typeface="Times New Roman"/>
                        </a:rPr>
                        <a:t>Sarımsak</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endParaRPr lang="la-Latn"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2374">
                <a:tc>
                  <a:txBody>
                    <a:bodyPr/>
                    <a:lstStyle/>
                    <a:p>
                      <a:pPr>
                        <a:spcAft>
                          <a:spcPts val="600"/>
                        </a:spcAft>
                      </a:pPr>
                      <a:r>
                        <a:rPr lang="tr-TR" sz="900" spc="-35">
                          <a:solidFill>
                            <a:srgbClr val="000000"/>
                          </a:solidFill>
                          <a:latin typeface="Times New Roman"/>
                          <a:ea typeface="Times New Roman"/>
                        </a:rPr>
                        <a:t>Patlıcan</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Solanum melongena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3,2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1,8</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3798">
                <a:tc>
                  <a:txBody>
                    <a:bodyPr/>
                    <a:lstStyle/>
                    <a:p>
                      <a:pPr>
                        <a:spcAft>
                          <a:spcPts val="600"/>
                        </a:spcAft>
                      </a:pPr>
                      <a:r>
                        <a:rPr lang="tr-TR" sz="900" spc="-50">
                          <a:solidFill>
                            <a:srgbClr val="000000"/>
                          </a:solidFill>
                          <a:latin typeface="Times New Roman"/>
                          <a:ea typeface="Times New Roman"/>
                        </a:rPr>
                        <a:t>Fasulye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Phaseolus vulgaris</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0,6</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111">
                <a:tc>
                  <a:txBody>
                    <a:bodyPr/>
                    <a:lstStyle/>
                    <a:p>
                      <a:pPr>
                        <a:spcAft>
                          <a:spcPts val="600"/>
                        </a:spcAft>
                      </a:pPr>
                      <a:r>
                        <a:rPr lang="tr-TR" sz="900" spc="-30">
                          <a:solidFill>
                            <a:srgbClr val="000000"/>
                          </a:solidFill>
                          <a:latin typeface="Times New Roman"/>
                          <a:ea typeface="Times New Roman"/>
                        </a:rPr>
                        <a:t>Havuç</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5">
                          <a:solidFill>
                            <a:srgbClr val="000000"/>
                          </a:solidFill>
                          <a:latin typeface="Times New Roman"/>
                          <a:ea typeface="Times New Roman"/>
                        </a:rPr>
                        <a:t>Daucus carota</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1,2</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0,7</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502">
                <a:tc>
                  <a:txBody>
                    <a:bodyPr/>
                    <a:lstStyle/>
                    <a:p>
                      <a:pPr>
                        <a:spcAft>
                          <a:spcPts val="600"/>
                        </a:spcAft>
                      </a:pPr>
                      <a:r>
                        <a:rPr lang="tr-TR" sz="900" spc="-30">
                          <a:solidFill>
                            <a:srgbClr val="000000"/>
                          </a:solidFill>
                          <a:latin typeface="Times New Roman"/>
                          <a:ea typeface="Times New Roman"/>
                        </a:rPr>
                        <a:t>Şalgam</a:t>
                      </a:r>
                      <a:r>
                        <a:rPr lang="tr-TR" sz="900">
                          <a:latin typeface="Times New Roman"/>
                          <a:ea typeface="Times New Roman"/>
                        </a:rPr>
                        <a:t> </a:t>
                      </a: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600"/>
                        </a:spcAft>
                      </a:pPr>
                      <a:r>
                        <a:rPr lang="la-Latn" sz="900" i="1" spc="-30">
                          <a:solidFill>
                            <a:srgbClr val="000000"/>
                          </a:solidFill>
                          <a:latin typeface="Times New Roman"/>
                          <a:ea typeface="Times New Roman"/>
                        </a:rPr>
                        <a:t>Brassica rapu</a:t>
                      </a:r>
                      <a:r>
                        <a:rPr lang="la-Latn" sz="900">
                          <a:latin typeface="Times New Roman"/>
                          <a:ea typeface="Times New Roman"/>
                        </a:rPr>
                        <a:t> </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0,9</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2,5</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a:solidFill>
                            <a:srgbClr val="000000"/>
                          </a:solidFill>
                          <a:latin typeface="Times New Roman"/>
                          <a:ea typeface="Times New Roman"/>
                        </a:rPr>
                        <a:t>1,4</a:t>
                      </a:r>
                      <a:endParaRPr lang="tr-TR" sz="90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900" dirty="0">
                          <a:solidFill>
                            <a:srgbClr val="000000"/>
                          </a:solidFill>
                          <a:latin typeface="Times New Roman"/>
                          <a:ea typeface="Times New Roman"/>
                        </a:rPr>
                        <a:t>0,8</a:t>
                      </a:r>
                      <a:endParaRPr lang="tr-TR" sz="900" dirty="0">
                        <a:latin typeface="Times New Roman"/>
                        <a:ea typeface="Times New Roman"/>
                      </a:endParaRPr>
                    </a:p>
                  </a:txBody>
                  <a:tcPr marL="18436" marR="18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8430</Words>
  <Application>Microsoft Office PowerPoint</Application>
  <PresentationFormat>Ekran Gösterisi (4:3)</PresentationFormat>
  <Paragraphs>2073</Paragraphs>
  <Slides>121</Slides>
  <Notes>0</Notes>
  <HiddenSlides>0</HiddenSlides>
  <MMClips>0</MMClips>
  <ScaleCrop>false</ScaleCrop>
  <HeadingPairs>
    <vt:vector size="4" baseType="variant">
      <vt:variant>
        <vt:lpstr>Tema</vt:lpstr>
      </vt:variant>
      <vt:variant>
        <vt:i4>1</vt:i4>
      </vt:variant>
      <vt:variant>
        <vt:lpstr>Slayt Başlıkları</vt:lpstr>
      </vt:variant>
      <vt:variant>
        <vt:i4>121</vt:i4>
      </vt:variant>
    </vt:vector>
  </HeadingPairs>
  <TitlesOfParts>
    <vt:vector size="122" baseType="lpstr">
      <vt:lpstr>Ofis Teması</vt:lpstr>
      <vt:lpstr>TARIMSAL SU KULLANIMI </vt:lpstr>
      <vt:lpstr>Slayt 2</vt:lpstr>
      <vt:lpstr>Slayt 3</vt:lpstr>
      <vt:lpstr>Slayt 4</vt:lpstr>
      <vt:lpstr>Slayt 5</vt:lpstr>
      <vt:lpstr>Slayt 6</vt:lpstr>
      <vt:lpstr>Slayt 7</vt:lpstr>
      <vt:lpstr>Slayt 8</vt:lpstr>
      <vt:lpstr>Slayt 9</vt:lpstr>
      <vt:lpstr>İçme-kullanma</vt:lpstr>
      <vt:lpstr>Slayt 11</vt:lpstr>
      <vt:lpstr> Süt işletmesi (mandıra) </vt:lpstr>
      <vt:lpstr> Mandıra suyunda aranan özellikler </vt:lpstr>
      <vt:lpstr> Tarımsal sulamada su kalitesi kavramı </vt:lpstr>
      <vt:lpstr>Slayt 15</vt:lpstr>
      <vt:lpstr>Slayt 16</vt:lpstr>
      <vt:lpstr>Slayt 17</vt:lpstr>
      <vt:lpstr>Slayt 18</vt:lpstr>
      <vt:lpstr>Slayt 19</vt:lpstr>
      <vt:lpstr>Slayt 20</vt:lpstr>
      <vt:lpstr>Slayt 21</vt:lpstr>
      <vt:lpstr>Sulama suyu kalitesi, üç bakımdan günden güne önemini artırmaktadır.  </vt:lpstr>
      <vt:lpstr>Sulama tekniklerindeki gelişmeler, nitelikli su gereksinimini artırmaktadır.  </vt:lpstr>
      <vt:lpstr>Geleneksel bir sulama suyu analizinde aşağıdaki konular yer alır </vt:lpstr>
      <vt:lpstr>Slayt 25</vt:lpstr>
      <vt:lpstr>Su kalitesinde en yaygın karşılaşılan sorun, tuzluluktur </vt:lpstr>
      <vt:lpstr>TUZLULUK </vt:lpstr>
      <vt:lpstr>Slayt 28</vt:lpstr>
      <vt:lpstr>Slayt 29</vt:lpstr>
      <vt:lpstr>Sulama sularının tuzluluk yönünden sulamaya elverişlilik sınıflaması </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 Tuzluluk Zararını Azaltmanın Yolları </vt:lpstr>
      <vt:lpstr>SULAMA SUYU - TOPRAK TUZLULUĞU İLİŞKİSİ </vt:lpstr>
      <vt:lpstr>Slayt 51</vt:lpstr>
      <vt:lpstr>Slayt 52</vt:lpstr>
      <vt:lpstr>Slayt 53</vt:lpstr>
      <vt:lpstr>Slayt 54</vt:lpstr>
      <vt:lpstr>Slayt 55</vt:lpstr>
      <vt:lpstr>Slayt 56</vt:lpstr>
      <vt:lpstr>Sodyum zararı </vt:lpstr>
      <vt:lpstr>Slayt 58</vt:lpstr>
      <vt:lpstr>Slayt 59</vt:lpstr>
      <vt:lpstr>Slayt 60</vt:lpstr>
      <vt:lpstr>Slayt 61</vt:lpstr>
      <vt:lpstr>Slayt 62</vt:lpstr>
      <vt:lpstr>Slayt 63</vt:lpstr>
      <vt:lpstr>Slayt 64</vt:lpstr>
      <vt:lpstr>pH ve Alkalilik  </vt:lpstr>
      <vt:lpstr>Slayt 66</vt:lpstr>
      <vt:lpstr>Slayt 67</vt:lpstr>
      <vt:lpstr>Slayt 68</vt:lpstr>
      <vt:lpstr>Slayt 69</vt:lpstr>
      <vt:lpstr>Sulama Suyunun Sodyum Zararını Etkileyen Etmenler </vt:lpstr>
      <vt:lpstr>Slayt 71</vt:lpstr>
      <vt:lpstr>Alkali Suyun Yönetiminde Asitleştirme İşlemi </vt:lpstr>
      <vt:lpstr>Slayt 73</vt:lpstr>
      <vt:lpstr>BOR </vt:lpstr>
      <vt:lpstr>Slayt 75</vt:lpstr>
      <vt:lpstr>Slayt 76</vt:lpstr>
      <vt:lpstr>Slayt 77</vt:lpstr>
      <vt:lpstr>Slayt 78</vt:lpstr>
      <vt:lpstr>ÖZGÜL İYON ETKİSİ </vt:lpstr>
      <vt:lpstr>Slayt 80</vt:lpstr>
      <vt:lpstr>Slayt 81</vt:lpstr>
      <vt:lpstr>Slayt 82</vt:lpstr>
      <vt:lpstr>Slayt 83</vt:lpstr>
      <vt:lpstr>Slayt 84</vt:lpstr>
      <vt:lpstr>Klorür </vt:lpstr>
      <vt:lpstr>Slayt 86</vt:lpstr>
      <vt:lpstr>Sülfat </vt:lpstr>
      <vt:lpstr>Diğer yaygın iyonlar </vt:lpstr>
      <vt:lpstr>SUYUN TOPRAĞA GİRİŞ HIZI (İNFİLTRASYON) </vt:lpstr>
      <vt:lpstr>İYONLAR, İZ ELEMENTLER VE DİĞER SORUNLAR </vt:lpstr>
      <vt:lpstr>Slayt 91</vt:lpstr>
      <vt:lpstr>Slayt 92</vt:lpstr>
      <vt:lpstr>Slayt 93</vt:lpstr>
      <vt:lpstr>Slayt 94</vt:lpstr>
      <vt:lpstr>Slayt 95</vt:lpstr>
      <vt:lpstr>Slayt 96</vt:lpstr>
      <vt:lpstr>Slayt 97</vt:lpstr>
      <vt:lpstr>Slayt 98</vt:lpstr>
      <vt:lpstr>Slayt 99</vt:lpstr>
      <vt:lpstr>Slayt 100</vt:lpstr>
      <vt:lpstr>SULAMA SULARININ KALİTELERİNE GÖRE SINIFLANMASI </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ÖrnekBeypazarı-4 numaralı su örneğinin analiz sonuçları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sonay</dc:creator>
  <cp:lastModifiedBy>sonay</cp:lastModifiedBy>
  <cp:revision>47</cp:revision>
  <dcterms:created xsi:type="dcterms:W3CDTF">2015-12-02T09:30:23Z</dcterms:created>
  <dcterms:modified xsi:type="dcterms:W3CDTF">2018-10-10T07:36:57Z</dcterms:modified>
</cp:coreProperties>
</file>