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6A11B9-E692-4218-941F-9F6372A7215F}" type="datetimeFigureOut">
              <a:rPr lang="tr-TR" smtClean="0"/>
              <a:t>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79D108-6453-458B-9229-AB6BD96556DE}" type="slidenum">
              <a:rPr lang="tr-TR" smtClean="0"/>
              <a:t>‹#›</a:t>
            </a:fld>
            <a:endParaRPr lang="tr-TR"/>
          </a:p>
        </p:txBody>
      </p:sp>
    </p:spTree>
    <p:extLst>
      <p:ext uri="{BB962C8B-B14F-4D97-AF65-F5344CB8AC3E}">
        <p14:creationId xmlns:p14="http://schemas.microsoft.com/office/powerpoint/2010/main" val="3555147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732692B-3534-476B-8E3E-B8EFCE61A2FA}"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1822293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624BEF0-CD03-4015-B134-84EC042856E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1848617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B1B972C-DD23-483C-A229-F8BDA6902AC6}"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A83B02-344A-41EB-A9DD-BB2618D8C34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3650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DF2ED635-F012-4CBD-AA09-A4B68CF4B939}"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335457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0A3C2B4-333C-4B15-B2CC-DF2D1ED55B80}"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A83B02-344A-41EB-A9DD-BB2618D8C34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78692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F9C1861-C51C-4B59-B723-2789E977B5D4}"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2571466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4A20A7-85A1-45A3-B718-7451BD74BC17}"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15576816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A6244C-94A9-4991-8FD4-A37A3ED9B13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2672594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C09308-BADA-4109-9292-3AE0795677C1}"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62484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1013A1B-B160-43A5-8945-A89A34EEABB8}"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989090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D9F90CB-AFDF-4E21-A011-AF230F85FDCB}"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3923463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F613E1-32CF-4B8E-AD67-144608ABB1E5}" type="datetime1">
              <a:rPr lang="tr-TR" smtClean="0"/>
              <a:t>9.05.2020</a:t>
            </a:fld>
            <a:endParaRPr lang="tr-TR"/>
          </a:p>
        </p:txBody>
      </p:sp>
      <p:sp>
        <p:nvSpPr>
          <p:cNvPr id="8" name="Footer Placeholder 7"/>
          <p:cNvSpPr>
            <a:spLocks noGrp="1"/>
          </p:cNvSpPr>
          <p:nvPr>
            <p:ph type="ftr" sz="quarter" idx="11"/>
          </p:nvPr>
        </p:nvSpPr>
        <p:spPr/>
        <p:txBody>
          <a:bodyPr/>
          <a:lstStyle/>
          <a:p>
            <a:r>
              <a:rPr lang="tr-TR" smtClean="0"/>
              <a:t>HKZ</a:t>
            </a:r>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3220562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6BEC3EC-D893-47F9-8732-5E632ED1D94C}" type="datetime1">
              <a:rPr lang="tr-TR" smtClean="0"/>
              <a:t>9.05.2020</a:t>
            </a:fld>
            <a:endParaRPr lang="tr-TR"/>
          </a:p>
        </p:txBody>
      </p:sp>
      <p:sp>
        <p:nvSpPr>
          <p:cNvPr id="4" name="Footer Placeholder 3"/>
          <p:cNvSpPr>
            <a:spLocks noGrp="1"/>
          </p:cNvSpPr>
          <p:nvPr>
            <p:ph type="ftr" sz="quarter" idx="11"/>
          </p:nvPr>
        </p:nvSpPr>
        <p:spPr/>
        <p:txBody>
          <a:bodyPr/>
          <a:lstStyle/>
          <a:p>
            <a:r>
              <a:rPr lang="tr-TR" smtClean="0"/>
              <a:t>HKZ</a:t>
            </a:r>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79722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B98944-17E8-4B3F-9AA8-BA90617DCBA9}" type="datetime1">
              <a:rPr lang="tr-TR" smtClean="0"/>
              <a:t>9.05.2020</a:t>
            </a:fld>
            <a:endParaRPr lang="tr-TR"/>
          </a:p>
        </p:txBody>
      </p:sp>
      <p:sp>
        <p:nvSpPr>
          <p:cNvPr id="3" name="Footer Placeholder 2"/>
          <p:cNvSpPr>
            <a:spLocks noGrp="1"/>
          </p:cNvSpPr>
          <p:nvPr>
            <p:ph type="ftr" sz="quarter" idx="11"/>
          </p:nvPr>
        </p:nvSpPr>
        <p:spPr/>
        <p:txBody>
          <a:bodyPr/>
          <a:lstStyle/>
          <a:p>
            <a:r>
              <a:rPr lang="tr-TR" smtClean="0"/>
              <a:t>HKZ</a:t>
            </a:r>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3963702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9D4C883-39A1-4C03-841D-1122F1C2008F}"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46616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F33126-52F2-4EF1-BA67-9020F5EE1DDE}"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A83B02-344A-41EB-A9DD-BB2618D8C34C}" type="slidenum">
              <a:rPr lang="tr-TR" smtClean="0"/>
              <a:t>‹#›</a:t>
            </a:fld>
            <a:endParaRPr lang="tr-TR"/>
          </a:p>
        </p:txBody>
      </p:sp>
    </p:spTree>
    <p:extLst>
      <p:ext uri="{BB962C8B-B14F-4D97-AF65-F5344CB8AC3E}">
        <p14:creationId xmlns:p14="http://schemas.microsoft.com/office/powerpoint/2010/main" val="93982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3C69000-9BF6-4913-B8DC-95EB2FD8D3E3}" type="datetime1">
              <a:rPr lang="tr-TR" smtClean="0"/>
              <a:t>9.05.2020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HKZ</a:t>
            </a:r>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0A83B02-344A-41EB-A9DD-BB2618D8C34C}" type="slidenum">
              <a:rPr lang="tr-TR" smtClean="0"/>
              <a:t>‹#›</a:t>
            </a:fld>
            <a:endParaRPr lang="tr-TR"/>
          </a:p>
        </p:txBody>
      </p:sp>
    </p:spTree>
    <p:extLst>
      <p:ext uri="{BB962C8B-B14F-4D97-AF65-F5344CB8AC3E}">
        <p14:creationId xmlns:p14="http://schemas.microsoft.com/office/powerpoint/2010/main" val="307004026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21. Yüzyılda Eğitim</a:t>
            </a:r>
            <a:br>
              <a:rPr lang="tr-TR" dirty="0" smtClean="0"/>
            </a:br>
            <a:endParaRPr lang="tr-TR" dirty="0"/>
          </a:p>
        </p:txBody>
      </p:sp>
      <p:sp>
        <p:nvSpPr>
          <p:cNvPr id="3" name="Alt Başlık 2"/>
          <p:cNvSpPr>
            <a:spLocks noGrp="1"/>
          </p:cNvSpPr>
          <p:nvPr>
            <p:ph type="subTitle" idx="1"/>
          </p:nvPr>
        </p:nvSpPr>
        <p:spPr/>
        <p:txBody>
          <a:bodyPr/>
          <a:lstStyle/>
          <a:p>
            <a:pPr algn="r"/>
            <a:r>
              <a:rPr lang="tr-TR" dirty="0" smtClean="0"/>
              <a:t>Halise Kader ZENGİN</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135305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Geleceğin Eğitimi</a:t>
            </a:r>
            <a:endParaRPr lang="tr-TR" dirty="0"/>
          </a:p>
        </p:txBody>
      </p:sp>
      <p:sp>
        <p:nvSpPr>
          <p:cNvPr id="3" name="İçerik Yer Tutucusu 2"/>
          <p:cNvSpPr>
            <a:spLocks noGrp="1"/>
          </p:cNvSpPr>
          <p:nvPr>
            <p:ph idx="1"/>
          </p:nvPr>
        </p:nvSpPr>
        <p:spPr>
          <a:xfrm>
            <a:off x="2589212" y="1345474"/>
            <a:ext cx="8915400" cy="4565748"/>
          </a:xfrm>
        </p:spPr>
        <p:txBody>
          <a:bodyPr>
            <a:normAutofit lnSpcReduction="10000"/>
          </a:bodyPr>
          <a:lstStyle/>
          <a:p>
            <a:r>
              <a:rPr lang="tr-TR" dirty="0" smtClean="0"/>
              <a:t>Geleceğin eğitimini tasarlayanlar, bu eğitimin toplumsal yaşamda edineceği temel rolün ne olması gerektiği sorunsalı, program geliştirme uzmanlarının bu süreçte karşılaştıkları en önemli soruyu teşkil etmektedir.</a:t>
            </a:r>
          </a:p>
          <a:p>
            <a:endParaRPr lang="tr-TR" dirty="0"/>
          </a:p>
          <a:p>
            <a:r>
              <a:rPr lang="tr-TR" dirty="0" smtClean="0"/>
              <a:t>Geleceğin eğitimine yönelik yapılan çalışmalar içerisinde «</a:t>
            </a:r>
            <a:r>
              <a:rPr lang="tr-TR" b="1" dirty="0" smtClean="0"/>
              <a:t>Robotik Kodlama </a:t>
            </a:r>
            <a:r>
              <a:rPr lang="tr-TR" b="1" dirty="0" err="1" smtClean="0"/>
              <a:t>Eğitimleri</a:t>
            </a:r>
            <a:r>
              <a:rPr lang="tr-TR" dirty="0" err="1" smtClean="0"/>
              <a:t>»ni</a:t>
            </a:r>
            <a:r>
              <a:rPr lang="tr-TR" dirty="0" smtClean="0"/>
              <a:t> sayabiliriz.</a:t>
            </a:r>
          </a:p>
          <a:p>
            <a:pPr marL="0" indent="0">
              <a:buNone/>
            </a:pPr>
            <a:r>
              <a:rPr lang="tr-TR" dirty="0" smtClean="0"/>
              <a:t>Bu eğitimde;</a:t>
            </a:r>
          </a:p>
          <a:p>
            <a:pPr marL="0" indent="0">
              <a:buNone/>
            </a:pPr>
            <a:r>
              <a:rPr lang="tr-TR" dirty="0" smtClean="0"/>
              <a:t>Öğrenciler daha önceden başkaları tarafından bu amaç için üretilmiş robotik eğitim materyallerini bu süreçte kullanarak farklı noktalara hareket edebilen çeşitli robotlar dizayn edebilmektedir.</a:t>
            </a:r>
          </a:p>
          <a:p>
            <a:pPr marL="0" indent="0">
              <a:buNone/>
            </a:pPr>
            <a:r>
              <a:rPr lang="tr-TR" dirty="0" smtClean="0"/>
              <a:t>Programlama sürecinde öğrenciler üst düzey zihinsel becerilerini kullanmak </a:t>
            </a:r>
            <a:r>
              <a:rPr lang="tr-TR" dirty="0" smtClean="0"/>
              <a:t>zorundadırlar çünkü </a:t>
            </a:r>
            <a:r>
              <a:rPr lang="tr-TR" dirty="0" smtClean="0"/>
              <a:t>bu süreçte öğrencilerin yaratıcı düşünme, problem çözme, karmaşık bir çözüm yolu olan problem için çözümler üretebilmeleri gerekmektedir.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456643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Adnan Küçükoğlu, «21. Yüzyılda Eğitim», ed. Özcan Demirel, Zeki Kaya, Eğitime Giriş, 14. baskı, </a:t>
            </a:r>
            <a:r>
              <a:rPr lang="tr-TR" dirty="0" err="1" smtClean="0"/>
              <a:t>pegem</a:t>
            </a:r>
            <a:r>
              <a:rPr lang="tr-TR" dirty="0" smtClean="0"/>
              <a:t> A. Yay. Ankara 2018, ss.379-398.</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009757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21. Yüzyıl eğitimi nedir?</a:t>
            </a:r>
            <a:endParaRPr lang="tr-TR" dirty="0"/>
          </a:p>
        </p:txBody>
      </p:sp>
      <p:sp>
        <p:nvSpPr>
          <p:cNvPr id="3" name="İçerik Yer Tutucusu 2"/>
          <p:cNvSpPr>
            <a:spLocks noGrp="1"/>
          </p:cNvSpPr>
          <p:nvPr>
            <p:ph idx="1"/>
          </p:nvPr>
        </p:nvSpPr>
        <p:spPr/>
        <p:txBody>
          <a:bodyPr/>
          <a:lstStyle/>
          <a:p>
            <a:r>
              <a:rPr lang="tr-TR" dirty="0" smtClean="0"/>
              <a:t>21. yüzyıl eğitimini tanımlayacak olursak, onun esnek, yaratıcı, mücadeleci, karmaşık olan; yeni imkanları sunduğu kadar bir o kadar da fazla problemlere sahip ve son derece hızlı değişen bir dünyayı hedef alan bir eğitim anlayışı olduğunu söyleyebiliriz.</a:t>
            </a:r>
          </a:p>
          <a:p>
            <a:r>
              <a:rPr lang="tr-TR" dirty="0" smtClean="0"/>
              <a:t>21. yüzyıl becerileri; işbirliği, dijital okur yazarlık, eleştirel düşünme ve problem çözme gibi yetkinlikleri içerir.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590014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31B4E6">
                    <a:lumMod val="75000"/>
                  </a:srgbClr>
                </a:solidFill>
              </a:rPr>
              <a:t>21. Yüzyıl eğitimi nedir?</a:t>
            </a:r>
            <a:endParaRPr lang="tr-TR" dirty="0"/>
          </a:p>
        </p:txBody>
      </p:sp>
      <p:sp>
        <p:nvSpPr>
          <p:cNvPr id="3" name="İçerik Yer Tutucusu 2"/>
          <p:cNvSpPr>
            <a:spLocks noGrp="1"/>
          </p:cNvSpPr>
          <p:nvPr>
            <p:ph idx="1"/>
          </p:nvPr>
        </p:nvSpPr>
        <p:spPr>
          <a:xfrm>
            <a:off x="2589212" y="1436914"/>
            <a:ext cx="8915400" cy="4474308"/>
          </a:xfrm>
        </p:spPr>
        <p:txBody>
          <a:bodyPr>
            <a:normAutofit fontScale="92500" lnSpcReduction="10000"/>
          </a:bodyPr>
          <a:lstStyle/>
          <a:p>
            <a:r>
              <a:rPr lang="tr-TR" dirty="0" smtClean="0"/>
              <a:t>21. yüzyılın en başta gelen 10 karakteristik özellikleri şunlar olmalıdır:</a:t>
            </a:r>
          </a:p>
          <a:p>
            <a:pPr marL="0" indent="0">
              <a:buNone/>
            </a:pPr>
            <a:endParaRPr lang="tr-TR" dirty="0" smtClean="0"/>
          </a:p>
          <a:p>
            <a:pPr>
              <a:buAutoNum type="arabicPeriod"/>
            </a:pPr>
            <a:r>
              <a:rPr lang="tr-TR" dirty="0" smtClean="0"/>
              <a:t>Öğrenci merkezli eğitim anlayışı</a:t>
            </a:r>
          </a:p>
          <a:p>
            <a:pPr>
              <a:buAutoNum type="arabicPeriod"/>
            </a:pPr>
            <a:r>
              <a:rPr lang="tr-TR" dirty="0" smtClean="0"/>
              <a:t>Eğitim sürecine destek veren her türlü teknolojik ekipman</a:t>
            </a:r>
          </a:p>
          <a:p>
            <a:pPr>
              <a:buAutoNum type="arabicPeriod"/>
            </a:pPr>
            <a:r>
              <a:rPr lang="tr-TR" dirty="0" smtClean="0"/>
              <a:t>Aktif öğrenme katılımı</a:t>
            </a:r>
          </a:p>
          <a:p>
            <a:pPr>
              <a:buAutoNum type="arabicPeriod"/>
            </a:pPr>
            <a:r>
              <a:rPr lang="tr-TR" dirty="0" smtClean="0"/>
              <a:t>Uyarlanır öğrenme</a:t>
            </a:r>
          </a:p>
          <a:p>
            <a:pPr>
              <a:buAutoNum type="arabicPeriod"/>
            </a:pPr>
            <a:r>
              <a:rPr lang="tr-TR" dirty="0" smtClean="0"/>
              <a:t>Cazip ortam</a:t>
            </a:r>
          </a:p>
          <a:p>
            <a:pPr>
              <a:buAutoNum type="arabicPeriod"/>
            </a:pPr>
            <a:r>
              <a:rPr lang="tr-TR" dirty="0" smtClean="0"/>
              <a:t>Öğrencilerin kuralları ve beklentileri anlamasını sağlamak</a:t>
            </a:r>
          </a:p>
          <a:p>
            <a:pPr>
              <a:buAutoNum type="arabicPeriod"/>
            </a:pPr>
            <a:r>
              <a:rPr lang="tr-TR" dirty="0" smtClean="0"/>
              <a:t>Sınıfta herkesin birbirine saygı duymasını sağlamak</a:t>
            </a:r>
          </a:p>
          <a:p>
            <a:pPr>
              <a:buAutoNum type="arabicPeriod"/>
            </a:pPr>
            <a:r>
              <a:rPr lang="tr-TR" dirty="0" smtClean="0"/>
              <a:t>Öğrencilere kendi üstlerine düşen sorumluluğu benimsetmek</a:t>
            </a:r>
          </a:p>
          <a:p>
            <a:pPr>
              <a:buAutoNum type="arabicPeriod"/>
            </a:pPr>
            <a:r>
              <a:rPr lang="tr-TR" dirty="0" smtClean="0"/>
              <a:t>Performansa dayalı değerlendirme</a:t>
            </a:r>
          </a:p>
          <a:p>
            <a:pPr>
              <a:buAutoNum type="arabicPeriod"/>
            </a:pPr>
            <a:r>
              <a:rPr lang="tr-TR" dirty="0" smtClean="0"/>
              <a:t>İşbirliğine dayalı öğrenme ortamını sağlama</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088799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31B4E6">
                    <a:lumMod val="75000"/>
                  </a:srgbClr>
                </a:solidFill>
              </a:rPr>
              <a:t>21. Yüzyıl eğitimi nedir?</a:t>
            </a:r>
            <a:endParaRPr lang="tr-TR" dirty="0"/>
          </a:p>
        </p:txBody>
      </p:sp>
      <p:sp>
        <p:nvSpPr>
          <p:cNvPr id="3" name="İçerik Yer Tutucusu 2"/>
          <p:cNvSpPr>
            <a:spLocks noGrp="1"/>
          </p:cNvSpPr>
          <p:nvPr>
            <p:ph idx="1"/>
          </p:nvPr>
        </p:nvSpPr>
        <p:spPr/>
        <p:txBody>
          <a:bodyPr/>
          <a:lstStyle/>
          <a:p>
            <a:r>
              <a:rPr lang="tr-TR" dirty="0" smtClean="0"/>
              <a:t>Bu çağda öğrencide aranan bilgi ve beceriler:</a:t>
            </a:r>
          </a:p>
          <a:p>
            <a:r>
              <a:rPr lang="tr-TR" dirty="0" smtClean="0"/>
              <a:t>Ana disiplinlerdeki bilgi ve beceriler (İngilizce, dünya dilleri, sanat, matematik, ekonomi, bilim…)</a:t>
            </a:r>
          </a:p>
          <a:p>
            <a:r>
              <a:rPr lang="tr-TR" dirty="0" smtClean="0"/>
              <a:t>Yaratıcı düşünme ve başkalarıyla uyumlu şekilde çalışma</a:t>
            </a:r>
          </a:p>
          <a:p>
            <a:r>
              <a:rPr lang="tr-TR" dirty="0" smtClean="0"/>
              <a:t>Eleştirel düşünebilme ve problem çözme</a:t>
            </a:r>
          </a:p>
          <a:p>
            <a:r>
              <a:rPr lang="tr-TR" dirty="0" smtClean="0"/>
              <a:t>İletişim kurma ve işbirliği yapma</a:t>
            </a:r>
          </a:p>
          <a:p>
            <a:r>
              <a:rPr lang="tr-TR" dirty="0" smtClean="0"/>
              <a:t>Gerçek yaşam ve kariyer becerileri</a:t>
            </a:r>
          </a:p>
          <a:p>
            <a:r>
              <a:rPr lang="tr-TR" dirty="0" smtClean="0"/>
              <a:t>Bilgi, medya ve teknoloji becerileri</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38363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Eleştirel Düşünme ve Problem Çözme</a:t>
            </a:r>
            <a:endParaRPr lang="tr-TR" dirty="0"/>
          </a:p>
        </p:txBody>
      </p:sp>
      <p:sp>
        <p:nvSpPr>
          <p:cNvPr id="3" name="İçerik Yer Tutucusu 2"/>
          <p:cNvSpPr>
            <a:spLocks noGrp="1"/>
          </p:cNvSpPr>
          <p:nvPr>
            <p:ph idx="1"/>
          </p:nvPr>
        </p:nvSpPr>
        <p:spPr>
          <a:xfrm>
            <a:off x="1358537" y="2133600"/>
            <a:ext cx="10146075" cy="3777622"/>
          </a:xfrm>
        </p:spPr>
        <p:txBody>
          <a:bodyPr/>
          <a:lstStyle/>
          <a:p>
            <a:r>
              <a:rPr lang="tr-TR" dirty="0" smtClean="0"/>
              <a:t>Düşünme becerileri «temel düzeydeki işlemler, karar verme, yaratıcı düşünme ve eleştirel düşünme» olarak birden fazla aşamada ele alınmaktadır.</a:t>
            </a:r>
          </a:p>
          <a:p>
            <a:r>
              <a:rPr lang="tr-TR" dirty="0" smtClean="0"/>
              <a:t>Problem çözme işlemi, tespit edilen bir zor durumun üstesinden gelebilme, bu zor durumla ilgili bilinen şeyleri birleştirme, bu zor durumla ilgili elde edilmesi gereken verileri tespit etme, bunlara çözümler üretme, üretilen bu çözümleri değerlendirme, sorunların daha basit bir şekilde açıklama arama becerilerini içine almaktadır.</a:t>
            </a:r>
          </a:p>
          <a:p>
            <a:r>
              <a:rPr lang="tr-TR" dirty="0" smtClean="0"/>
              <a:t>Eleştirel düşünme becerileri; açıklamaları çözümleme, daha önce belirtilmemiş fikirlerin farkında olma, önyargıları fark etme, fikirlerin daha farklı açıklanma biçimlerini arama şeklindedir.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498548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Eleştirel Düşünme Eğilimleri</a:t>
            </a:r>
            <a:endParaRPr lang="tr-TR" dirty="0"/>
          </a:p>
        </p:txBody>
      </p:sp>
      <p:sp>
        <p:nvSpPr>
          <p:cNvPr id="3" name="İçerik Yer Tutucusu 2"/>
          <p:cNvSpPr>
            <a:spLocks noGrp="1"/>
          </p:cNvSpPr>
          <p:nvPr>
            <p:ph idx="1"/>
          </p:nvPr>
        </p:nvSpPr>
        <p:spPr/>
        <p:txBody>
          <a:bodyPr/>
          <a:lstStyle/>
          <a:p>
            <a:r>
              <a:rPr lang="tr-TR" dirty="0" smtClean="0"/>
              <a:t>Bireylerin eleştirel becerileri kullanıp kullanmadıklarını gösteren yedi temel özellik bulunmaktadır: Meraklı, açık görüşlü, sistemli, çözüm becerilerine sahip, entelektüel anlamda olgunluğa erişmiş, özgüvene sahip ve doğrunun peşinde olmadır.</a:t>
            </a:r>
          </a:p>
          <a:p>
            <a:r>
              <a:rPr lang="tr-TR" dirty="0" smtClean="0"/>
              <a:t>Eleştirel düşünme eğilimleri;</a:t>
            </a:r>
          </a:p>
          <a:p>
            <a:pPr marL="0" indent="0">
              <a:buNone/>
            </a:pPr>
            <a:r>
              <a:rPr lang="tr-TR" dirty="0" smtClean="0"/>
              <a:t>- Bir tez veya problemin net bir çözümünü arama</a:t>
            </a:r>
          </a:p>
          <a:p>
            <a:pPr>
              <a:buFontTx/>
              <a:buChar char="-"/>
            </a:pPr>
            <a:r>
              <a:rPr lang="tr-TR" dirty="0" smtClean="0"/>
              <a:t>Tez veya problemlere ait olan sebeplerin peşinde olma</a:t>
            </a:r>
          </a:p>
          <a:p>
            <a:pPr>
              <a:buFontTx/>
              <a:buChar char="-"/>
            </a:pPr>
            <a:r>
              <a:rPr lang="tr-TR" dirty="0" smtClean="0"/>
              <a:t>Doğru bilgiye ulaşmaya çalışma</a:t>
            </a:r>
          </a:p>
          <a:p>
            <a:pPr>
              <a:buFontTx/>
              <a:buChar char="-"/>
            </a:pPr>
            <a:r>
              <a:rPr lang="tr-TR" dirty="0" smtClean="0"/>
              <a:t>Var olan durumu her yönüyle göz önüne alma</a:t>
            </a:r>
          </a:p>
          <a:p>
            <a:pPr>
              <a:buFontTx/>
              <a:buChar char="-"/>
            </a:pPr>
            <a:r>
              <a:rPr lang="tr-TR" dirty="0" smtClean="0"/>
              <a:t>Karmaşık yapıdaki bir bütüne ait parçaları sistemli bir şekilde ele alma. Vb.</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968174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Problem Çözme</a:t>
            </a:r>
            <a:endParaRPr lang="tr-TR" dirty="0"/>
          </a:p>
        </p:txBody>
      </p:sp>
      <p:sp>
        <p:nvSpPr>
          <p:cNvPr id="3" name="İçerik Yer Tutucusu 2"/>
          <p:cNvSpPr>
            <a:spLocks noGrp="1"/>
          </p:cNvSpPr>
          <p:nvPr>
            <p:ph idx="1"/>
          </p:nvPr>
        </p:nvSpPr>
        <p:spPr>
          <a:xfrm>
            <a:off x="2589212" y="1175657"/>
            <a:ext cx="8915400" cy="4735565"/>
          </a:xfrm>
        </p:spPr>
        <p:txBody>
          <a:bodyPr>
            <a:normAutofit lnSpcReduction="10000"/>
          </a:bodyPr>
          <a:lstStyle/>
          <a:p>
            <a:r>
              <a:rPr lang="tr-TR" dirty="0" smtClean="0"/>
              <a:t>Problem </a:t>
            </a:r>
            <a:r>
              <a:rPr lang="tr-TR" dirty="0" smtClean="0"/>
              <a:t>Çözme; </a:t>
            </a:r>
            <a:r>
              <a:rPr lang="tr-TR" dirty="0" smtClean="0"/>
              <a:t>bir problemin üstesinden gelmek, onu çözebilmek için daha önce yaşanılan deneyimler ile öğrenilen </a:t>
            </a:r>
            <a:r>
              <a:rPr lang="tr-TR" dirty="0" smtClean="0"/>
              <a:t>kuralları </a:t>
            </a:r>
            <a:r>
              <a:rPr lang="tr-TR" dirty="0" smtClean="0"/>
              <a:t>basit bir şekilde uygulamanın ötesinde daha farklı ve yeni çözüm yolları bulmak olarak tanımlanmıştır.</a:t>
            </a:r>
          </a:p>
          <a:p>
            <a:r>
              <a:rPr lang="tr-TR" dirty="0" smtClean="0"/>
              <a:t>Problem Çözme </a:t>
            </a:r>
            <a:r>
              <a:rPr lang="tr-TR" dirty="0" smtClean="0"/>
              <a:t>Basamakları:</a:t>
            </a:r>
            <a:endParaRPr lang="tr-TR" dirty="0" smtClean="0"/>
          </a:p>
          <a:p>
            <a:pPr marL="0" indent="0">
              <a:buNone/>
            </a:pPr>
            <a:r>
              <a:rPr lang="tr-TR" dirty="0" smtClean="0"/>
              <a:t>- probleme ait konuyu seçmek</a:t>
            </a:r>
          </a:p>
          <a:p>
            <a:pPr marL="0" indent="0">
              <a:buNone/>
            </a:pPr>
            <a:r>
              <a:rPr lang="tr-TR" dirty="0" smtClean="0"/>
              <a:t>- Problemi sınırlandırmak</a:t>
            </a:r>
          </a:p>
          <a:p>
            <a:pPr marL="0" indent="0">
              <a:buNone/>
            </a:pPr>
            <a:r>
              <a:rPr lang="tr-TR" dirty="0" smtClean="0"/>
              <a:t>- Uygulamayı planlamak</a:t>
            </a:r>
          </a:p>
          <a:p>
            <a:pPr marL="0" indent="0">
              <a:buNone/>
            </a:pPr>
            <a:r>
              <a:rPr lang="tr-TR" dirty="0" smtClean="0"/>
              <a:t>- Bu yolda yol gösterici olan çalışma kılavuzunu hazırlamak</a:t>
            </a:r>
          </a:p>
          <a:p>
            <a:pPr marL="0" indent="0">
              <a:buNone/>
            </a:pPr>
            <a:r>
              <a:rPr lang="tr-TR" dirty="0" smtClean="0"/>
              <a:t>- Çözüm için gereken kaynakları sağlamak</a:t>
            </a:r>
          </a:p>
          <a:p>
            <a:pPr>
              <a:buFontTx/>
              <a:buChar char="-"/>
            </a:pPr>
            <a:r>
              <a:rPr lang="tr-TR" dirty="0" smtClean="0"/>
              <a:t>Problemi incelemek</a:t>
            </a:r>
          </a:p>
          <a:p>
            <a:pPr>
              <a:buFontTx/>
              <a:buChar char="-"/>
            </a:pPr>
            <a:r>
              <a:rPr lang="tr-TR" dirty="0" smtClean="0"/>
              <a:t>Sonuçlara ulaşmak</a:t>
            </a:r>
          </a:p>
          <a:p>
            <a:pPr>
              <a:buFontTx/>
              <a:buChar char="-"/>
            </a:pPr>
            <a:r>
              <a:rPr lang="tr-TR" dirty="0" smtClean="0"/>
              <a:t>Sonuçların ortaya çıkardığı bulguları tartışmak ve karar vermek.</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970157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 Becerileri</a:t>
            </a:r>
            <a:endParaRPr lang="tr-TR" dirty="0"/>
          </a:p>
        </p:txBody>
      </p:sp>
      <p:sp>
        <p:nvSpPr>
          <p:cNvPr id="3" name="İçerik Yer Tutucusu 2"/>
          <p:cNvSpPr>
            <a:spLocks noGrp="1"/>
          </p:cNvSpPr>
          <p:nvPr>
            <p:ph idx="1"/>
          </p:nvPr>
        </p:nvSpPr>
        <p:spPr/>
        <p:txBody>
          <a:bodyPr/>
          <a:lstStyle/>
          <a:p>
            <a:r>
              <a:rPr lang="tr-TR" dirty="0" smtClean="0"/>
              <a:t>İletişim, öğrencilerin sadece birer hayat boyu öğrenen değil, aynı zamanda başkalarına karşı sorumluluk duygusuna sahip olan daha büyük bir topluluğun üyeleri olmaları konusunda önemli rol oynar.</a:t>
            </a:r>
          </a:p>
          <a:p>
            <a:endParaRPr lang="tr-TR" dirty="0" smtClean="0"/>
          </a:p>
          <a:p>
            <a:r>
              <a:rPr lang="tr-TR" dirty="0" smtClean="0"/>
              <a:t>21. yüzyıl eğitiminde iletişimin iki boyutu vardır:</a:t>
            </a:r>
          </a:p>
          <a:p>
            <a:pPr marL="0" indent="0">
              <a:buNone/>
            </a:pPr>
            <a:r>
              <a:rPr lang="tr-TR" dirty="0" smtClean="0"/>
              <a:t>1.Etkili iletişim</a:t>
            </a:r>
          </a:p>
          <a:p>
            <a:pPr marL="0" indent="0">
              <a:buNone/>
            </a:pPr>
            <a:r>
              <a:rPr lang="tr-TR" dirty="0" smtClean="0"/>
              <a:t>2. işbirliği ve sanal etkileşim</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94355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Yaratıcılık </a:t>
            </a:r>
            <a:r>
              <a:rPr lang="tr-TR" dirty="0"/>
              <a:t>B</a:t>
            </a:r>
            <a:r>
              <a:rPr lang="tr-TR" dirty="0" smtClean="0"/>
              <a:t>ecerileri</a:t>
            </a:r>
            <a:endParaRPr lang="tr-TR" dirty="0"/>
          </a:p>
        </p:txBody>
      </p:sp>
      <p:sp>
        <p:nvSpPr>
          <p:cNvPr id="3" name="İçerik Yer Tutucusu 2"/>
          <p:cNvSpPr>
            <a:spLocks noGrp="1"/>
          </p:cNvSpPr>
          <p:nvPr>
            <p:ph idx="1"/>
          </p:nvPr>
        </p:nvSpPr>
        <p:spPr/>
        <p:txBody>
          <a:bodyPr/>
          <a:lstStyle/>
          <a:p>
            <a:r>
              <a:rPr lang="tr-TR" dirty="0" smtClean="0"/>
              <a:t>Yaratıcı zihin, ortaya çıkan problemleri çok farklı, daha önce denenmemiş ve değişik açılardan açıklayabilme ve çözebilme kapasitesidir.</a:t>
            </a:r>
          </a:p>
          <a:p>
            <a:endParaRPr lang="tr-TR" dirty="0" smtClean="0"/>
          </a:p>
          <a:p>
            <a:r>
              <a:rPr lang="tr-TR" dirty="0" smtClean="0"/>
              <a:t>Yaratıcı olabilmek için kişinin çevresinde bulunan her alternatife açık olması gerekmektedir.</a:t>
            </a:r>
          </a:p>
          <a:p>
            <a:pPr marL="0" indent="0">
              <a:buNone/>
            </a:pP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57713107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164</TotalTime>
  <Words>695</Words>
  <Application>Microsoft Office PowerPoint</Application>
  <PresentationFormat>Geniş ekran</PresentationFormat>
  <Paragraphs>79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Century Gothic</vt:lpstr>
      <vt:lpstr>Wingdings 3</vt:lpstr>
      <vt:lpstr>Duman</vt:lpstr>
      <vt:lpstr>21. Yüzyılda Eğitim </vt:lpstr>
      <vt:lpstr>21. Yüzyıl eğitimi nedir?</vt:lpstr>
      <vt:lpstr>21. Yüzyıl eğitimi nedir?</vt:lpstr>
      <vt:lpstr>21. Yüzyıl eğitimi nedir?</vt:lpstr>
      <vt:lpstr>Eleştirel Düşünme ve Problem Çözme</vt:lpstr>
      <vt:lpstr>Eleştirel Düşünme Eğilimleri</vt:lpstr>
      <vt:lpstr>Problem Çözme</vt:lpstr>
      <vt:lpstr>İletişim Becerileri</vt:lpstr>
      <vt:lpstr>Yaratıcılık Becerileri</vt:lpstr>
      <vt:lpstr>Geleceğin Eğitimi</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 Yüzyılda Eğitim </dc:title>
  <dc:creator>user</dc:creator>
  <cp:lastModifiedBy>user</cp:lastModifiedBy>
  <cp:revision>11</cp:revision>
  <dcterms:created xsi:type="dcterms:W3CDTF">2020-05-09T13:42:10Z</dcterms:created>
  <dcterms:modified xsi:type="dcterms:W3CDTF">2020-05-09T20:12:55Z</dcterms:modified>
</cp:coreProperties>
</file>