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29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94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24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24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9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79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1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57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84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39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4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8E1C2-2F29-43F3-BAC4-34668FCCE724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B05E-24DD-4103-9ECB-226C82E898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09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gip.gov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55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Mutfak planlaması 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tr-TR" dirty="0" smtClean="0"/>
          </a:p>
          <a:p>
            <a:pPr lvl="0"/>
            <a:r>
              <a:rPr lang="tr-TR" dirty="0" smtClean="0"/>
              <a:t>Çalışanların iş  güvenliği ile ilgili detaylara çok dikkat edilmelidir. </a:t>
            </a:r>
          </a:p>
          <a:p>
            <a:pPr lvl="0"/>
            <a:r>
              <a:rPr lang="tr-TR" dirty="0" smtClean="0"/>
              <a:t>Hijyenin sürekliliği sağlanmalıdır.</a:t>
            </a:r>
          </a:p>
          <a:p>
            <a:pPr lvl="0"/>
            <a:r>
              <a:rPr lang="tr-TR" dirty="0" smtClean="0"/>
              <a:t>Mutfak her anlamda işlevsel olmalıdır.</a:t>
            </a:r>
          </a:p>
          <a:p>
            <a:pPr lvl="0"/>
            <a:r>
              <a:rPr lang="tr-TR" dirty="0" smtClean="0"/>
              <a:t>Mutfak alanında yeteri kadar lavabo olmalıdır.</a:t>
            </a:r>
          </a:p>
          <a:p>
            <a:pPr lvl="0"/>
            <a:endParaRPr lang="tr-TR" dirty="0" smtClean="0"/>
          </a:p>
          <a:p>
            <a:pPr lvl="0"/>
            <a:endParaRPr lang="tr-TR" dirty="0" smtClean="0"/>
          </a:p>
          <a:p>
            <a:pPr lvl="0"/>
            <a:endParaRPr lang="tr-TR" dirty="0"/>
          </a:p>
          <a:p>
            <a:pPr lvl="0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141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 lvl="0"/>
            <a:r>
              <a:rPr lang="tr-TR" dirty="0" smtClean="0"/>
              <a:t>Farklı üretim aşamalarına uygun ayrı alanlar içermelidir. </a:t>
            </a:r>
          </a:p>
          <a:p>
            <a:pPr lvl="0"/>
            <a:r>
              <a:rPr lang="tr-TR" dirty="0" smtClean="0"/>
              <a:t>Her işletmenin kendine özgü ihtiyaçlarına göre tasarlanan mutfaklar verimlilik sağlamaktadır.</a:t>
            </a:r>
          </a:p>
          <a:p>
            <a:pPr lvl="0"/>
            <a:r>
              <a:rPr lang="tr-TR" dirty="0" smtClean="0"/>
              <a:t>Çiğ et ve pişmiş yiyecekleri hazırlama alanları ayrı olmalıdır.</a:t>
            </a:r>
            <a:endParaRPr lang="tr-TR" dirty="0" smtClean="0"/>
          </a:p>
          <a:p>
            <a:pPr lvl="0"/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344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Çöp ve bulaşık yıkama alanları, yiyecekleri hazırlama bölümünden uzakta olmalıdır. </a:t>
            </a:r>
          </a:p>
          <a:p>
            <a:pPr lvl="0"/>
            <a:r>
              <a:rPr lang="tr-TR" dirty="0" smtClean="0"/>
              <a:t>Teknik açıdan etkin planlanmış olmalıdır.</a:t>
            </a:r>
          </a:p>
          <a:p>
            <a:r>
              <a:rPr lang="tr-TR" dirty="0" smtClean="0"/>
              <a:t>Yiyeceklerin ön hazırlığına uygun olmalıdır.</a:t>
            </a:r>
          </a:p>
          <a:p>
            <a:pPr lvl="0"/>
            <a:r>
              <a:rPr lang="tr-TR" dirty="0" smtClean="0"/>
              <a:t>Tuvaletler mümkün olduğunca mutfak alanından uzakta olmalıdır. </a:t>
            </a:r>
          </a:p>
          <a:p>
            <a:endParaRPr lang="tr-TR" dirty="0" smtClean="0"/>
          </a:p>
          <a:p>
            <a:pPr lvl="0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643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Servis şekline göre gerekli olan araç gereçleri bulundurması gerekmektedir.</a:t>
            </a:r>
          </a:p>
          <a:p>
            <a:pPr lvl="0"/>
            <a:r>
              <a:rPr lang="tr-TR" dirty="0" smtClean="0"/>
              <a:t>İşletmenin kapasitesine paralel bir şekilde büyüklükte olmalıdır.</a:t>
            </a:r>
          </a:p>
          <a:p>
            <a:r>
              <a:rPr lang="tr-TR" dirty="0" smtClean="0"/>
              <a:t>İşletmenin hedef kitlesine uygun dizayn edilmelidir.</a:t>
            </a:r>
          </a:p>
          <a:p>
            <a:r>
              <a:rPr lang="tr-TR" dirty="0" smtClean="0"/>
              <a:t>Hijyenik kurulama </a:t>
            </a:r>
            <a:r>
              <a:rPr lang="tr-TR" smtClean="0"/>
              <a:t>malzemeleri bulunmalıdır.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762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Gıda maddelerinin üretildiği alanlarda bulunan pencere camları kırılmaya karşı korunmalı veya cam dışında uygun bir malzemeden yapılmalıdır.</a:t>
            </a:r>
          </a:p>
          <a:p>
            <a:pPr lvl="0"/>
            <a:r>
              <a:rPr lang="tr-TR" dirty="0" smtClean="0"/>
              <a:t>Temizlik yapılmasını kolaylaştıracak şekilde dizayn edilmelidir.</a:t>
            </a:r>
          </a:p>
          <a:p>
            <a:pPr lvl="0"/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011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Pencereleri kırılmaya karşı korumalı olmalıdır.</a:t>
            </a:r>
          </a:p>
          <a:p>
            <a:pPr lvl="0"/>
            <a:r>
              <a:rPr lang="tr-TR" dirty="0" smtClean="0"/>
              <a:t>Cam dışında bir malzeme seçilecekse, sağlığa zararlı olmamasına dikkat edilmelidir. </a:t>
            </a:r>
          </a:p>
          <a:p>
            <a:pPr lvl="0"/>
            <a:r>
              <a:rPr lang="tr-TR" dirty="0" smtClean="0"/>
              <a:t>Bakteri çoğalmasına uygun ortam sağlayan hiçbir malzeme mutfakta yer almamalıdır.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960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Karaali</a:t>
            </a:r>
            <a:r>
              <a:rPr lang="en-US" dirty="0" smtClean="0"/>
              <a:t>, A. (2003). Gıda </a:t>
            </a:r>
            <a:r>
              <a:rPr lang="en-US" dirty="0" err="1" smtClean="0"/>
              <a:t>İşletmelerinde</a:t>
            </a:r>
            <a:r>
              <a:rPr lang="en-US" dirty="0" smtClean="0"/>
              <a:t> HACCP </a:t>
            </a:r>
            <a:r>
              <a:rPr lang="en-US" dirty="0" err="1" smtClean="0"/>
              <a:t>Uygulamaları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Denetimi</a:t>
            </a:r>
            <a:r>
              <a:rPr lang="en-US" dirty="0" smtClean="0"/>
              <a:t>. Ankara: T. C.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r>
              <a:rPr lang="en-US" dirty="0" smtClean="0"/>
              <a:t> </a:t>
            </a:r>
            <a:r>
              <a:rPr lang="en-US" dirty="0" err="1" smtClean="0"/>
              <a:t>Yayını</a:t>
            </a:r>
            <a:endParaRPr lang="tr-TR" dirty="0" smtClean="0"/>
          </a:p>
          <a:p>
            <a:r>
              <a:rPr lang="en-US" dirty="0" err="1" smtClean="0"/>
              <a:t>Mahmutoğlu</a:t>
            </a:r>
            <a:r>
              <a:rPr lang="en-US" dirty="0" smtClean="0"/>
              <a:t>, T. (2010). Gıda </a:t>
            </a:r>
            <a:r>
              <a:rPr lang="en-US" dirty="0" err="1" smtClean="0"/>
              <a:t>Endüstrisinde</a:t>
            </a:r>
            <a:r>
              <a:rPr lang="en-US" dirty="0" smtClean="0"/>
              <a:t> </a:t>
            </a:r>
            <a:r>
              <a:rPr lang="en-US" dirty="0" err="1" smtClean="0"/>
              <a:t>Güvenli</a:t>
            </a:r>
            <a:r>
              <a:rPr lang="en-US" dirty="0" smtClean="0"/>
              <a:t> Gıda </a:t>
            </a:r>
            <a:r>
              <a:rPr lang="en-US" dirty="0" err="1" smtClean="0"/>
              <a:t>Üretmek</a:t>
            </a:r>
            <a:r>
              <a:rPr lang="en-US" dirty="0" smtClean="0"/>
              <a:t>. Ankara: ODTÜ </a:t>
            </a:r>
            <a:r>
              <a:rPr lang="en-US" dirty="0" err="1" smtClean="0"/>
              <a:t>Geliştirme</a:t>
            </a:r>
            <a:r>
              <a:rPr lang="en-US" dirty="0" smtClean="0"/>
              <a:t> </a:t>
            </a:r>
            <a:r>
              <a:rPr lang="en-US" dirty="0" err="1" smtClean="0"/>
              <a:t>Vakfı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tr-TR" dirty="0" smtClean="0"/>
          </a:p>
          <a:p>
            <a:r>
              <a:rPr lang="en-US" dirty="0" err="1" smtClean="0"/>
              <a:t>Topal</a:t>
            </a:r>
            <a:r>
              <a:rPr lang="en-US" dirty="0" smtClean="0"/>
              <a:t>, Ş. (1996). Gıda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 Ankara: </a:t>
            </a:r>
            <a:r>
              <a:rPr lang="en-US" dirty="0" err="1" smtClean="0"/>
              <a:t>Tübitak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tr-TR" dirty="0" smtClean="0"/>
          </a:p>
          <a:p>
            <a:r>
              <a:rPr lang="tr-TR" u="sng" dirty="0" smtClean="0">
                <a:hlinkClick r:id="rId2"/>
              </a:rPr>
              <a:t>www.isgip.gov.tr</a:t>
            </a:r>
            <a:r>
              <a:rPr lang="tr-TR" u="sng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857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250</Words>
  <Application>Microsoft Office PowerPoint</Application>
  <PresentationFormat>Ekran Gösterisi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Mutfak planlaması (devam)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12</cp:revision>
  <dcterms:created xsi:type="dcterms:W3CDTF">2020-04-25T12:42:52Z</dcterms:created>
  <dcterms:modified xsi:type="dcterms:W3CDTF">2020-04-25T13:00:17Z</dcterms:modified>
</cp:coreProperties>
</file>