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18" autoAdjust="0"/>
    <p:restoredTop sz="94660"/>
  </p:normalViewPr>
  <p:slideViewPr>
    <p:cSldViewPr>
      <p:cViewPr varScale="1">
        <p:scale>
          <a:sx n="87" d="100"/>
          <a:sy n="87" d="100"/>
        </p:scale>
        <p:origin x="12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Devlet Sistemleri ve Yerel Yönetimler</a:t>
            </a:r>
            <a:br>
              <a:rPr lang="tr-TR" b="1" dirty="0" smtClean="0"/>
            </a:br>
            <a:r>
              <a:rPr lang="tr-TR" b="1" dirty="0" smtClean="0"/>
              <a:t>(II.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600" dirty="0" smtClean="0"/>
              <a:t>Devlet yönetiminin bir parçası olarak yerel yönetimlerin farklı devlet sistemlerinde yapılandıkları yönetim basamağı önem taşımaktadır.</a:t>
            </a:r>
          </a:p>
          <a:p>
            <a:r>
              <a:rPr lang="tr-TR" sz="1600" dirty="0" smtClean="0"/>
              <a:t>Federal Devletlerde:</a:t>
            </a:r>
          </a:p>
          <a:p>
            <a:pPr marL="457200" indent="-457200">
              <a:buAutoNum type="arabicPeriod"/>
            </a:pPr>
            <a:r>
              <a:rPr lang="tr-TR" sz="1600" dirty="0" smtClean="0"/>
              <a:t>Federal Devlet</a:t>
            </a:r>
          </a:p>
          <a:p>
            <a:pPr marL="457200" indent="-457200">
              <a:buAutoNum type="arabicPeriod"/>
            </a:pPr>
            <a:r>
              <a:rPr lang="tr-TR" sz="1600" dirty="0" smtClean="0"/>
              <a:t>Federe Devletler</a:t>
            </a:r>
          </a:p>
          <a:p>
            <a:pPr marL="457200" indent="-457200">
              <a:buAutoNum type="arabicPeriod"/>
            </a:pPr>
            <a:r>
              <a:rPr lang="tr-TR" sz="1600" dirty="0" smtClean="0"/>
              <a:t>Yerel Yönetimler</a:t>
            </a:r>
          </a:p>
          <a:p>
            <a:r>
              <a:rPr lang="tr-TR" sz="1600" dirty="0" smtClean="0"/>
              <a:t>Üniter Devletler:</a:t>
            </a:r>
          </a:p>
          <a:p>
            <a:pPr marL="457200" indent="-457200">
              <a:buAutoNum type="arabicPeriod"/>
            </a:pPr>
            <a:r>
              <a:rPr lang="tr-TR" sz="1600" dirty="0" smtClean="0"/>
              <a:t>Merkezi Yönetim</a:t>
            </a:r>
          </a:p>
          <a:p>
            <a:pPr marL="457200" indent="-457200">
              <a:buAutoNum type="arabicPeriod"/>
            </a:pPr>
            <a:r>
              <a:rPr lang="tr-TR" sz="1600" dirty="0" smtClean="0"/>
              <a:t>Yerel Yönetimler</a:t>
            </a:r>
          </a:p>
          <a:p>
            <a:r>
              <a:rPr lang="tr-TR" sz="1600" dirty="0" smtClean="0"/>
              <a:t>Bölgeli Devletler:</a:t>
            </a:r>
          </a:p>
          <a:p>
            <a:pPr marL="342900" indent="-342900">
              <a:buAutoNum type="arabicPeriod"/>
            </a:pPr>
            <a:r>
              <a:rPr lang="tr-TR" sz="1600" dirty="0" smtClean="0"/>
              <a:t>Merkezi Yönetim</a:t>
            </a:r>
          </a:p>
          <a:p>
            <a:pPr marL="342900" indent="-342900">
              <a:buAutoNum type="arabicPeriod"/>
            </a:pPr>
            <a:r>
              <a:rPr lang="tr-TR" sz="1600" dirty="0" smtClean="0"/>
              <a:t>Bölge Yönetimleri</a:t>
            </a:r>
          </a:p>
          <a:p>
            <a:pPr marL="342900" indent="-342900">
              <a:buAutoNum type="arabicPeriod"/>
            </a:pPr>
            <a:r>
              <a:rPr lang="tr-TR" sz="1600" dirty="0" smtClean="0"/>
              <a:t>Yerel Yönetimler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9387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Yerel Yönetim Modelleri</a:t>
            </a:r>
            <a:br>
              <a:rPr lang="tr-TR" b="1" dirty="0" smtClean="0"/>
            </a:br>
            <a:r>
              <a:rPr lang="tr-TR" b="1" dirty="0" smtClean="0"/>
              <a:t>(</a:t>
            </a:r>
            <a:r>
              <a:rPr lang="tr-TR" b="1" dirty="0"/>
              <a:t>II. Hafta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Yerel yönetimlerin merkezi yönetimle ilişkileri çerçevesinde, görev ve yetki alanları, kuruluşları, denetimleri, gelir kaynakları açısından ülkelere göre değişebilen farklı yerel yönetim modelleri vardır:</a:t>
            </a:r>
          </a:p>
          <a:p>
            <a:pPr marL="457200" indent="-457200">
              <a:buAutoNum type="arabicPeriod"/>
            </a:pPr>
            <a:r>
              <a:rPr lang="tr-TR" dirty="0" smtClean="0"/>
              <a:t>Fransız Modeli</a:t>
            </a:r>
          </a:p>
          <a:p>
            <a:pPr marL="457200" indent="-457200">
              <a:buAutoNum type="arabicPeriod"/>
            </a:pPr>
            <a:r>
              <a:rPr lang="tr-TR" dirty="0" smtClean="0"/>
              <a:t>Orta ve Kuzey Avrupa Modeli</a:t>
            </a:r>
          </a:p>
          <a:p>
            <a:pPr marL="457200" indent="-457200">
              <a:buAutoNum type="arabicPeriod"/>
            </a:pPr>
            <a:r>
              <a:rPr lang="tr-TR" dirty="0" smtClean="0"/>
              <a:t>Anglo Sakson Modeli</a:t>
            </a:r>
          </a:p>
          <a:p>
            <a:pPr marL="0" indent="0"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32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88</Words>
  <Application>Microsoft Office PowerPoint</Application>
  <PresentationFormat>Ekran Gösterisi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Devlet Sistemleri ve Yerel Yönetimler (II. Hafta)</vt:lpstr>
      <vt:lpstr>Yerel Yönetim Modelleri (II.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84</cp:revision>
  <dcterms:created xsi:type="dcterms:W3CDTF">2017-11-06T08:31:13Z</dcterms:created>
  <dcterms:modified xsi:type="dcterms:W3CDTF">2017-11-28T08:12:31Z</dcterms:modified>
</cp:coreProperties>
</file>