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18" autoAdjust="0"/>
    <p:restoredTop sz="94660"/>
  </p:normalViewPr>
  <p:slideViewPr>
    <p:cSldViewPr>
      <p:cViewPr varScale="1">
        <p:scale>
          <a:sx n="87" d="100"/>
          <a:sy n="87" d="100"/>
        </p:scale>
        <p:origin x="121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43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9956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78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76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920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040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5190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06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0007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49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757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58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smtClean="0"/>
              <a:t>Devlet Sistemleri ve Yerel Yönetimler</a:t>
            </a:r>
            <a:br>
              <a:rPr lang="tr-TR" b="1" dirty="0" smtClean="0"/>
            </a:br>
            <a:r>
              <a:rPr lang="tr-TR" b="1" dirty="0" smtClean="0"/>
              <a:t>(II. Hafta)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1600" dirty="0" smtClean="0"/>
              <a:t>Devlet yönetiminin bir parçası olarak yerel yönetimlerin farklı devlet sistemlerinde yapılandıkları yönetim basamağı önem taşımaktadır.</a:t>
            </a:r>
          </a:p>
          <a:p>
            <a:r>
              <a:rPr lang="tr-TR" sz="1600" dirty="0" smtClean="0"/>
              <a:t>Federal Devletlerde:</a:t>
            </a:r>
          </a:p>
          <a:p>
            <a:pPr marL="457200" indent="-457200">
              <a:buAutoNum type="arabicPeriod"/>
            </a:pPr>
            <a:r>
              <a:rPr lang="tr-TR" sz="1600" dirty="0" smtClean="0"/>
              <a:t>Federal Devlet</a:t>
            </a:r>
          </a:p>
          <a:p>
            <a:pPr marL="457200" indent="-457200">
              <a:buAutoNum type="arabicPeriod"/>
            </a:pPr>
            <a:r>
              <a:rPr lang="tr-TR" sz="1600" dirty="0" smtClean="0"/>
              <a:t>Federe Devletler</a:t>
            </a:r>
          </a:p>
          <a:p>
            <a:pPr marL="457200" indent="-457200">
              <a:buAutoNum type="arabicPeriod"/>
            </a:pPr>
            <a:r>
              <a:rPr lang="tr-TR" sz="1600" dirty="0" smtClean="0"/>
              <a:t>Yerel Yönetimler</a:t>
            </a:r>
          </a:p>
          <a:p>
            <a:r>
              <a:rPr lang="tr-TR" sz="1600" dirty="0" smtClean="0"/>
              <a:t>Üniter Devletler:</a:t>
            </a:r>
          </a:p>
          <a:p>
            <a:pPr marL="457200" indent="-457200">
              <a:buAutoNum type="arabicPeriod"/>
            </a:pPr>
            <a:r>
              <a:rPr lang="tr-TR" sz="1600" dirty="0" smtClean="0"/>
              <a:t>Merkezi Yönetim</a:t>
            </a:r>
          </a:p>
          <a:p>
            <a:pPr marL="457200" indent="-457200">
              <a:buAutoNum type="arabicPeriod"/>
            </a:pPr>
            <a:r>
              <a:rPr lang="tr-TR" sz="1600" dirty="0" smtClean="0"/>
              <a:t>Yerel Yönetimler</a:t>
            </a:r>
          </a:p>
          <a:p>
            <a:r>
              <a:rPr lang="tr-TR" sz="1600" dirty="0" smtClean="0"/>
              <a:t>Bölgeli Devletler:</a:t>
            </a:r>
          </a:p>
          <a:p>
            <a:pPr marL="342900" indent="-342900">
              <a:buAutoNum type="arabicPeriod"/>
            </a:pPr>
            <a:r>
              <a:rPr lang="tr-TR" sz="1600" dirty="0" smtClean="0"/>
              <a:t>Merkezi Yönetim</a:t>
            </a:r>
          </a:p>
          <a:p>
            <a:pPr marL="342900" indent="-342900">
              <a:buAutoNum type="arabicPeriod"/>
            </a:pPr>
            <a:r>
              <a:rPr lang="tr-TR" sz="1600" dirty="0" smtClean="0"/>
              <a:t>Bölge Yönetimleri</a:t>
            </a:r>
          </a:p>
          <a:p>
            <a:pPr marL="342900" indent="-342900">
              <a:buAutoNum type="arabicPeriod"/>
            </a:pPr>
            <a:r>
              <a:rPr lang="tr-TR" sz="1600" dirty="0" smtClean="0"/>
              <a:t>Yerel Yönetimler 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69387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Yerel Yönetim Modelleri</a:t>
            </a:r>
            <a:br>
              <a:rPr lang="tr-TR" b="1" dirty="0" smtClean="0"/>
            </a:br>
            <a:r>
              <a:rPr lang="tr-TR" b="1" dirty="0" smtClean="0"/>
              <a:t>(</a:t>
            </a:r>
            <a:r>
              <a:rPr lang="tr-TR" b="1" dirty="0"/>
              <a:t>II. Hafta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Yerel yönetimlerin merkezi yönetimle ilişkileri çerçevesinde, görev ve yetki alanları, kuruluşları, denetimleri, gelir kaynakları açısından ülkelere göre değişebilen farklı yerel yönetim modelleri vardır:</a:t>
            </a:r>
          </a:p>
          <a:p>
            <a:pPr marL="457200" indent="-457200">
              <a:buAutoNum type="arabicPeriod"/>
            </a:pPr>
            <a:r>
              <a:rPr lang="tr-TR" dirty="0" smtClean="0"/>
              <a:t>Fransız Modeli</a:t>
            </a:r>
          </a:p>
          <a:p>
            <a:pPr marL="457200" indent="-457200">
              <a:buAutoNum type="arabicPeriod"/>
            </a:pPr>
            <a:r>
              <a:rPr lang="tr-TR" dirty="0" smtClean="0"/>
              <a:t>Orta ve Kuzey Avrupa Modeli</a:t>
            </a:r>
          </a:p>
          <a:p>
            <a:pPr marL="457200" indent="-457200">
              <a:buAutoNum type="arabicPeriod"/>
            </a:pPr>
            <a:r>
              <a:rPr lang="tr-TR" dirty="0" smtClean="0"/>
              <a:t>Anglo Sakson Modeli</a:t>
            </a:r>
          </a:p>
          <a:p>
            <a:pPr marL="0" indent="0">
              <a:buNone/>
            </a:pPr>
            <a:r>
              <a:rPr lang="tr-TR" dirty="0" smtClean="0"/>
              <a:t>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323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88</Words>
  <Application>Microsoft Office PowerPoint</Application>
  <PresentationFormat>Ekran Gösterisi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Devlet Sistemleri ve Yerel Yönetimler (II. Hafta)</vt:lpstr>
      <vt:lpstr>Yerel Yönetim Modelleri (II. Hafta)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kavramlar </dc:title>
  <dc:creator>AYSEGUL MENGI</dc:creator>
  <cp:lastModifiedBy>CAN GIRAY OZGUL</cp:lastModifiedBy>
  <cp:revision>84</cp:revision>
  <dcterms:created xsi:type="dcterms:W3CDTF">2017-11-06T08:31:13Z</dcterms:created>
  <dcterms:modified xsi:type="dcterms:W3CDTF">2017-11-28T08:12:31Z</dcterms:modified>
</cp:coreProperties>
</file>