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9" r:id="rId3"/>
    <p:sldId id="302" r:id="rId4"/>
    <p:sldId id="312" r:id="rId5"/>
    <p:sldId id="311" r:id="rId6"/>
    <p:sldId id="310" r:id="rId7"/>
    <p:sldId id="309" r:id="rId8"/>
    <p:sldId id="308" r:id="rId9"/>
    <p:sldId id="307" r:id="rId10"/>
    <p:sldId id="306" r:id="rId11"/>
    <p:sldId id="305" r:id="rId12"/>
    <p:sldId id="304" r:id="rId13"/>
    <p:sldId id="303" r:id="rId14"/>
    <p:sldId id="301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7437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54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977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6815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756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511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391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41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9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28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696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23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3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45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04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2564904"/>
            <a:ext cx="6172200" cy="28083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12.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Buddhist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Edebiyat</a:t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005064"/>
            <a:ext cx="6172200" cy="2369858"/>
          </a:xfrm>
        </p:spPr>
        <p:txBody>
          <a:bodyPr>
            <a:normAutofit/>
          </a:bodyPr>
          <a:lstStyle/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Dersin Sorumlusu: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Pracnāpāramitā</a:t>
            </a:r>
            <a:r>
              <a:rPr lang="tr-TR" dirty="0"/>
              <a:t> </a:t>
            </a:r>
            <a:r>
              <a:rPr lang="tr-TR" dirty="0" err="1"/>
              <a:t>Buddhizm’inin</a:t>
            </a:r>
            <a:r>
              <a:rPr lang="tr-TR" dirty="0"/>
              <a:t> </a:t>
            </a:r>
            <a:r>
              <a:rPr lang="tr-TR" dirty="0" err="1"/>
              <a:t>Mahāyāna</a:t>
            </a:r>
            <a:r>
              <a:rPr lang="tr-TR" dirty="0"/>
              <a:t> mezhebi taraftarları tarafından oluşturulmuş bu birikim, bugünkü </a:t>
            </a:r>
            <a:r>
              <a:rPr lang="tr-TR" dirty="0" err="1"/>
              <a:t>Buddhizm’in</a:t>
            </a:r>
            <a:r>
              <a:rPr lang="tr-TR" dirty="0"/>
              <a:t> norm ve öğretilerini yansıtması bakımından oldukça kıymetlidir. </a:t>
            </a:r>
            <a:r>
              <a:rPr lang="tr-TR" dirty="0" err="1"/>
              <a:t>Pracnāpāramitā</a:t>
            </a:r>
            <a:r>
              <a:rPr lang="tr-TR" dirty="0"/>
              <a:t> eserleri uzunluklarına göre sınıflandırılmıştır. Yüz bin beyitlik, yirmi beş bin beyitlik ve on sekiz bin beyitlik olanlar olmak üzere üç sınıfa ayrılırlar.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32917925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Aslından bu üçü de, eserin tekrarlar yapılarak oluşturulmuş farklı uzunluklardaki versiyonlarından başka bir şey değildir. </a:t>
            </a:r>
            <a:r>
              <a:rPr lang="tr-TR" dirty="0" err="1"/>
              <a:t>Pracnāpāramitā</a:t>
            </a:r>
            <a:r>
              <a:rPr lang="tr-TR" dirty="0"/>
              <a:t> edebiyatının 25 beyitlik büyük ve 14 beyitlik küçük </a:t>
            </a:r>
            <a:r>
              <a:rPr lang="tr-TR" dirty="0" err="1"/>
              <a:t>Pracnāpāramitā</a:t>
            </a:r>
            <a:r>
              <a:rPr lang="tr-TR" dirty="0"/>
              <a:t> </a:t>
            </a:r>
            <a:r>
              <a:rPr lang="tr-TR" dirty="0" err="1"/>
              <a:t>Hridaya</a:t>
            </a:r>
            <a:r>
              <a:rPr lang="tr-TR" dirty="0"/>
              <a:t> </a:t>
            </a:r>
            <a:r>
              <a:rPr lang="tr-TR" dirty="0" err="1"/>
              <a:t>Sūtra</a:t>
            </a:r>
            <a:r>
              <a:rPr lang="tr-TR" dirty="0"/>
              <a:t>  (Kalp </a:t>
            </a:r>
            <a:r>
              <a:rPr lang="tr-TR" dirty="0" err="1"/>
              <a:t>Sūtra</a:t>
            </a:r>
            <a:r>
              <a:rPr lang="tr-TR" dirty="0"/>
              <a:t>) adlı eseri ise, ilgili edebiyatın en kısa iki kitabını oluşturmaktadır.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9612488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Dilimize de aktarılmış olan </a:t>
            </a:r>
            <a:r>
              <a:rPr lang="tr-TR" dirty="0" err="1"/>
              <a:t>Vacraççhedika</a:t>
            </a:r>
            <a:r>
              <a:rPr lang="tr-TR" dirty="0"/>
              <a:t> </a:t>
            </a:r>
            <a:r>
              <a:rPr lang="tr-TR" dirty="0" err="1"/>
              <a:t>Pracnāpāramitā</a:t>
            </a:r>
            <a:r>
              <a:rPr lang="tr-TR" dirty="0"/>
              <a:t> </a:t>
            </a:r>
            <a:r>
              <a:rPr lang="tr-TR" dirty="0" err="1"/>
              <a:t>Sūtra</a:t>
            </a:r>
            <a:r>
              <a:rPr lang="tr-TR" dirty="0"/>
              <a:t> (Elmas </a:t>
            </a:r>
            <a:r>
              <a:rPr lang="tr-TR" dirty="0" err="1"/>
              <a:t>Sutra</a:t>
            </a:r>
            <a:r>
              <a:rPr lang="tr-TR" dirty="0"/>
              <a:t>) ise, belki de bu koleksiyonun en kıymetli eserlerinden biridir. O, otuz iki bölümden oluşmaktadır ve bölümlerinde </a:t>
            </a:r>
            <a:r>
              <a:rPr lang="tr-TR" dirty="0" err="1"/>
              <a:t>Buddha’nın</a:t>
            </a:r>
            <a:r>
              <a:rPr lang="tr-TR" dirty="0"/>
              <a:t> </a:t>
            </a:r>
            <a:r>
              <a:rPr lang="tr-TR" dirty="0" err="1"/>
              <a:t>Şrāvastī’deki</a:t>
            </a:r>
            <a:r>
              <a:rPr lang="tr-TR" dirty="0"/>
              <a:t> </a:t>
            </a:r>
            <a:r>
              <a:rPr lang="tr-TR" dirty="0" err="1"/>
              <a:t>Cetavana</a:t>
            </a:r>
            <a:r>
              <a:rPr lang="tr-TR" dirty="0"/>
              <a:t> Manastırı’nda müridi olan </a:t>
            </a:r>
            <a:r>
              <a:rPr lang="tr-TR" dirty="0" err="1"/>
              <a:t>Subhūti</a:t>
            </a:r>
            <a:r>
              <a:rPr lang="tr-TR" dirty="0"/>
              <a:t> ile konuşmaları yer almaktadır.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1380409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Lotus </a:t>
            </a:r>
            <a:r>
              <a:rPr lang="tr-TR" dirty="0" err="1"/>
              <a:t>Sūtra</a:t>
            </a:r>
            <a:r>
              <a:rPr lang="tr-TR" dirty="0"/>
              <a:t> olarak bilinen </a:t>
            </a:r>
            <a:r>
              <a:rPr lang="tr-TR" i="1" dirty="0" err="1"/>
              <a:t>Saddharmapundarīka</a:t>
            </a:r>
            <a:r>
              <a:rPr lang="tr-TR" i="1" dirty="0"/>
              <a:t> </a:t>
            </a:r>
            <a:r>
              <a:rPr lang="tr-TR" i="1" dirty="0" err="1"/>
              <a:t>Sūtra</a:t>
            </a:r>
            <a:r>
              <a:rPr lang="tr-TR" i="1" dirty="0"/>
              <a:t> </a:t>
            </a:r>
            <a:r>
              <a:rPr lang="tr-TR" dirty="0"/>
              <a:t>ise</a:t>
            </a:r>
            <a:r>
              <a:rPr lang="tr-TR" i="1" dirty="0"/>
              <a:t> </a:t>
            </a:r>
            <a:r>
              <a:rPr lang="tr-TR" dirty="0" err="1"/>
              <a:t>Mahāyāna</a:t>
            </a:r>
            <a:r>
              <a:rPr lang="tr-TR" dirty="0"/>
              <a:t> </a:t>
            </a:r>
            <a:r>
              <a:rPr lang="tr-TR" dirty="0" err="1"/>
              <a:t>Buddhizmi</a:t>
            </a:r>
            <a:r>
              <a:rPr lang="tr-TR" dirty="0"/>
              <a:t> </a:t>
            </a:r>
            <a:r>
              <a:rPr lang="tr-TR" dirty="0" err="1"/>
              <a:t>inanırlarının</a:t>
            </a:r>
            <a:r>
              <a:rPr lang="tr-TR" dirty="0"/>
              <a:t> başlıca kutsal kitaplarından biridir. </a:t>
            </a:r>
            <a:r>
              <a:rPr lang="tr-TR" dirty="0" err="1"/>
              <a:t>Vaipulya</a:t>
            </a:r>
            <a:r>
              <a:rPr lang="tr-TR" dirty="0"/>
              <a:t>, yani uzun ve yorucu metinler statüsündeki bir </a:t>
            </a:r>
            <a:r>
              <a:rPr lang="tr-TR" dirty="0" err="1"/>
              <a:t>sūtra</a:t>
            </a:r>
            <a:r>
              <a:rPr lang="tr-TR" dirty="0"/>
              <a:t> metnidir. İlk kez 1953 yılında </a:t>
            </a:r>
            <a:r>
              <a:rPr lang="tr-TR" dirty="0" err="1"/>
              <a:t>Asiatic</a:t>
            </a:r>
            <a:r>
              <a:rPr lang="tr-TR" dirty="0"/>
              <a:t> </a:t>
            </a:r>
            <a:r>
              <a:rPr lang="tr-TR" dirty="0" err="1"/>
              <a:t>Society</a:t>
            </a:r>
            <a:r>
              <a:rPr lang="tr-TR" dirty="0"/>
              <a:t> tarafından basılmıştır. Eserin Sanskrit orijinali ile birlikte sunulan </a:t>
            </a:r>
            <a:r>
              <a:rPr lang="tr-TR" dirty="0" err="1"/>
              <a:t>Hindī</a:t>
            </a:r>
            <a:r>
              <a:rPr lang="tr-TR" dirty="0"/>
              <a:t> dilindeki çevirisi ise 1986 yılında Dr. </a:t>
            </a:r>
            <a:r>
              <a:rPr lang="tr-TR" dirty="0" err="1"/>
              <a:t>Rammohan</a:t>
            </a:r>
            <a:r>
              <a:rPr lang="tr-TR" dirty="0"/>
              <a:t> </a:t>
            </a:r>
            <a:r>
              <a:rPr lang="tr-TR" dirty="0" err="1"/>
              <a:t>Das</a:t>
            </a:r>
            <a:r>
              <a:rPr lang="tr-TR" dirty="0"/>
              <a:t> tarafından yapılarak yayımlanmıştır.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3551042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 yapıtın Türkçeye çevirisi ise, 2018 yılında Prof. Dr. Korhan Kaya tarafından yapılmıştır. Sanskrit bir tamlama olan </a:t>
            </a:r>
            <a:r>
              <a:rPr lang="tr-TR" i="1" dirty="0" err="1"/>
              <a:t>Saddharmapundarīka</a:t>
            </a:r>
            <a:r>
              <a:rPr lang="tr-TR" i="1" dirty="0"/>
              <a:t> (Gerçek </a:t>
            </a:r>
            <a:r>
              <a:rPr lang="tr-TR" i="1" dirty="0" err="1"/>
              <a:t>Dharma’nın</a:t>
            </a:r>
            <a:r>
              <a:rPr lang="tr-TR" i="1" dirty="0"/>
              <a:t> Lotusu)  </a:t>
            </a:r>
            <a:r>
              <a:rPr lang="tr-TR" dirty="0"/>
              <a:t>ismi, sat “gerçek”, </a:t>
            </a:r>
            <a:r>
              <a:rPr lang="tr-TR" dirty="0" err="1"/>
              <a:t>pundarīka</a:t>
            </a:r>
            <a:r>
              <a:rPr lang="tr-TR" dirty="0"/>
              <a:t> “lotus çiçeği” sözcüklerinin bir arada kullanılmasıyla türetilmiştir. Sanskrit dilinde kaleme alınmış olan eser, Nepal, Çin, Tibet ve Japon dillerine de çevrilmiştir. Çin ve Japonya’daki bazı </a:t>
            </a:r>
            <a:r>
              <a:rPr lang="tr-TR" dirty="0" err="1"/>
              <a:t>Buddhist</a:t>
            </a:r>
            <a:r>
              <a:rPr lang="tr-TR" dirty="0"/>
              <a:t> mezheplerin oluşumunda da oldukça önemli bir rol oynamıştır.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3308421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Genel bir ifadeyle </a:t>
            </a:r>
            <a:r>
              <a:rPr lang="tr-TR" dirty="0" err="1"/>
              <a:t>Tripitaka</a:t>
            </a:r>
            <a:r>
              <a:rPr lang="tr-TR" dirty="0"/>
              <a:t> olarak adlandırılan </a:t>
            </a:r>
            <a:r>
              <a:rPr lang="tr-TR" dirty="0" err="1"/>
              <a:t>Buddhiū</a:t>
            </a:r>
            <a:r>
              <a:rPr lang="tr-TR" dirty="0"/>
              <a:t> koleksiyonun büyük bir bölümünü oluşturan eserler, kendisini oluşturan diğer alt metin ve </a:t>
            </a:r>
            <a:r>
              <a:rPr lang="tr-TR" dirty="0" err="1"/>
              <a:t>sūtralarla</a:t>
            </a:r>
            <a:r>
              <a:rPr lang="tr-TR" dirty="0"/>
              <a:t> birlikte devasa bir </a:t>
            </a:r>
            <a:r>
              <a:rPr lang="tr-TR" dirty="0" err="1"/>
              <a:t>Buddhist</a:t>
            </a:r>
            <a:r>
              <a:rPr lang="tr-TR" dirty="0"/>
              <a:t> birikimi oluşturmaktadır.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8157255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Tripitaka</a:t>
            </a:r>
            <a:r>
              <a:rPr lang="tr-TR" dirty="0"/>
              <a:t>, üç sepet anlamına gelmektedir ve kendi içerisinde </a:t>
            </a:r>
            <a:r>
              <a:rPr lang="tr-TR" dirty="0" err="1"/>
              <a:t>Vinayapitaka</a:t>
            </a:r>
            <a:r>
              <a:rPr lang="tr-TR" dirty="0"/>
              <a:t>, </a:t>
            </a:r>
            <a:r>
              <a:rPr lang="tr-TR" dirty="0" err="1"/>
              <a:t>Suttapitaka</a:t>
            </a:r>
            <a:r>
              <a:rPr lang="tr-TR" dirty="0"/>
              <a:t> ve </a:t>
            </a:r>
            <a:r>
              <a:rPr lang="tr-TR" dirty="0" err="1"/>
              <a:t>Abhidhammapitaka</a:t>
            </a:r>
            <a:r>
              <a:rPr lang="tr-TR" dirty="0"/>
              <a:t> olmak üzere üçe ayrılmaktadır. Bu üçü de kendi içerisinde çok sayıdaki kutsal metinden oluşmaktadır: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89838925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tr-TR" b="1" i="1" dirty="0" err="1"/>
              <a:t>Vinayapitaka</a:t>
            </a:r>
            <a:r>
              <a:rPr lang="tr-TR" b="1" i="1" dirty="0"/>
              <a:t>:</a:t>
            </a:r>
            <a:r>
              <a:rPr lang="tr-TR" i="1" dirty="0"/>
              <a:t> </a:t>
            </a:r>
            <a:r>
              <a:rPr lang="tr-TR" i="1" dirty="0" err="1"/>
              <a:t>Vibhanga</a:t>
            </a:r>
            <a:r>
              <a:rPr lang="tr-TR" i="1" dirty="0"/>
              <a:t>, </a:t>
            </a:r>
            <a:r>
              <a:rPr lang="tr-TR" i="1" dirty="0" err="1"/>
              <a:t>Khandaka</a:t>
            </a:r>
            <a:r>
              <a:rPr lang="tr-TR" i="1" dirty="0"/>
              <a:t>, </a:t>
            </a:r>
            <a:r>
              <a:rPr lang="tr-TR" i="1" dirty="0" err="1"/>
              <a:t>Parivārapātha</a:t>
            </a:r>
            <a:r>
              <a:rPr lang="tr-TR" i="1" dirty="0"/>
              <a:t>;  </a:t>
            </a:r>
            <a:r>
              <a:rPr lang="tr-TR" b="1" i="1" dirty="0" err="1"/>
              <a:t>Suttapitaka</a:t>
            </a:r>
            <a:r>
              <a:rPr lang="tr-TR" b="1" i="1" dirty="0"/>
              <a:t>:</a:t>
            </a:r>
            <a:r>
              <a:rPr lang="tr-TR" i="1" dirty="0"/>
              <a:t> </a:t>
            </a:r>
            <a:r>
              <a:rPr lang="tr-TR" i="1" dirty="0" err="1"/>
              <a:t>Dīghanikāya</a:t>
            </a:r>
            <a:r>
              <a:rPr lang="tr-TR" i="1" dirty="0"/>
              <a:t>, </a:t>
            </a:r>
            <a:r>
              <a:rPr lang="tr-TR" i="1" dirty="0" err="1"/>
              <a:t>Macchimanikāya</a:t>
            </a:r>
            <a:r>
              <a:rPr lang="tr-TR" i="1" dirty="0"/>
              <a:t>, </a:t>
            </a:r>
            <a:r>
              <a:rPr lang="tr-TR" i="1" dirty="0" err="1"/>
              <a:t>Samyuttanikāya</a:t>
            </a:r>
            <a:r>
              <a:rPr lang="tr-TR" i="1" dirty="0"/>
              <a:t>, </a:t>
            </a:r>
            <a:r>
              <a:rPr lang="tr-TR" i="1" dirty="0" err="1"/>
              <a:t>Anguttanikāya</a:t>
            </a:r>
            <a:r>
              <a:rPr lang="tr-TR" i="1" dirty="0"/>
              <a:t>, </a:t>
            </a:r>
            <a:r>
              <a:rPr lang="tr-TR" i="1" dirty="0" err="1"/>
              <a:t>Kkuddakanikāya</a:t>
            </a:r>
            <a:r>
              <a:rPr lang="tr-TR" i="1" dirty="0"/>
              <a:t> (</a:t>
            </a:r>
            <a:r>
              <a:rPr lang="tr-TR" i="1" dirty="0" err="1"/>
              <a:t>Khuddakapātha</a:t>
            </a:r>
            <a:r>
              <a:rPr lang="tr-TR" i="1" dirty="0"/>
              <a:t>, </a:t>
            </a:r>
            <a:r>
              <a:rPr lang="tr-TR" i="1" dirty="0" err="1"/>
              <a:t>Dhammapada</a:t>
            </a:r>
            <a:r>
              <a:rPr lang="tr-TR" i="1" dirty="0"/>
              <a:t>, </a:t>
            </a:r>
            <a:r>
              <a:rPr lang="tr-TR" i="1" dirty="0" err="1"/>
              <a:t>Udāna</a:t>
            </a:r>
            <a:r>
              <a:rPr lang="tr-TR" i="1" dirty="0"/>
              <a:t>, </a:t>
            </a:r>
            <a:r>
              <a:rPr lang="tr-TR" i="1" dirty="0" err="1"/>
              <a:t>İtivuttaka</a:t>
            </a:r>
            <a:r>
              <a:rPr lang="tr-TR" i="1" dirty="0"/>
              <a:t>, </a:t>
            </a:r>
            <a:r>
              <a:rPr lang="tr-TR" i="1" dirty="0" err="1"/>
              <a:t>Suttanipata</a:t>
            </a:r>
            <a:r>
              <a:rPr lang="tr-TR" i="1" dirty="0"/>
              <a:t>, </a:t>
            </a:r>
            <a:r>
              <a:rPr lang="tr-TR" i="1" dirty="0" err="1"/>
              <a:t>Vimanavatthu</a:t>
            </a:r>
            <a:r>
              <a:rPr lang="tr-TR" i="1" dirty="0"/>
              <a:t>, </a:t>
            </a:r>
            <a:r>
              <a:rPr lang="tr-TR" i="1" dirty="0" err="1"/>
              <a:t>Petavatthu</a:t>
            </a:r>
            <a:r>
              <a:rPr lang="tr-TR" i="1" dirty="0"/>
              <a:t>, </a:t>
            </a:r>
            <a:r>
              <a:rPr lang="tr-TR" i="1" dirty="0" err="1"/>
              <a:t>Theragathā</a:t>
            </a:r>
            <a:r>
              <a:rPr lang="tr-TR" i="1" dirty="0"/>
              <a:t>, </a:t>
            </a:r>
            <a:r>
              <a:rPr lang="tr-TR" i="1" dirty="0" err="1"/>
              <a:t>Therīgāthā</a:t>
            </a:r>
            <a:r>
              <a:rPr lang="tr-TR" i="1" dirty="0"/>
              <a:t>, </a:t>
            </a:r>
            <a:r>
              <a:rPr lang="tr-TR" i="1" dirty="0" err="1"/>
              <a:t>Cātaka</a:t>
            </a:r>
            <a:r>
              <a:rPr lang="tr-TR" i="1" dirty="0"/>
              <a:t>, </a:t>
            </a:r>
            <a:r>
              <a:rPr lang="tr-TR" i="1" dirty="0" err="1"/>
              <a:t>Niddesa</a:t>
            </a:r>
            <a:r>
              <a:rPr lang="tr-TR" i="1" dirty="0"/>
              <a:t>, </a:t>
            </a:r>
            <a:r>
              <a:rPr lang="tr-TR" i="1" dirty="0" err="1"/>
              <a:t>Patisambhidāmagga</a:t>
            </a:r>
            <a:r>
              <a:rPr lang="tr-TR" i="1" dirty="0"/>
              <a:t>, </a:t>
            </a:r>
            <a:r>
              <a:rPr lang="tr-TR" i="1" dirty="0" err="1"/>
              <a:t>Apadāna</a:t>
            </a:r>
            <a:r>
              <a:rPr lang="tr-TR" i="1" dirty="0"/>
              <a:t>, </a:t>
            </a:r>
            <a:r>
              <a:rPr lang="tr-TR" i="1" dirty="0" err="1"/>
              <a:t>Buddhavamşa</a:t>
            </a:r>
            <a:r>
              <a:rPr lang="tr-TR" i="1" dirty="0"/>
              <a:t>, </a:t>
            </a:r>
            <a:r>
              <a:rPr lang="tr-TR" i="1" dirty="0" err="1"/>
              <a:t>Çariyapatika</a:t>
            </a:r>
            <a:r>
              <a:rPr lang="tr-TR" i="1" dirty="0"/>
              <a:t>); </a:t>
            </a:r>
            <a:r>
              <a:rPr lang="tr-TR" b="1" i="1" dirty="0" err="1"/>
              <a:t>Abhidhammapitaka</a:t>
            </a:r>
            <a:r>
              <a:rPr lang="tr-TR" b="1" i="1" dirty="0"/>
              <a:t>: </a:t>
            </a:r>
            <a:r>
              <a:rPr lang="tr-TR" i="1" dirty="0" err="1"/>
              <a:t>Dhammasamgani</a:t>
            </a:r>
            <a:r>
              <a:rPr lang="tr-TR" i="1" dirty="0"/>
              <a:t>, </a:t>
            </a:r>
            <a:r>
              <a:rPr lang="tr-TR" i="1" dirty="0" err="1"/>
              <a:t>Vibhanga</a:t>
            </a:r>
            <a:r>
              <a:rPr lang="tr-TR" i="1" dirty="0"/>
              <a:t>, </a:t>
            </a:r>
            <a:r>
              <a:rPr lang="tr-TR" i="1" dirty="0" err="1"/>
              <a:t>Dhātukathā</a:t>
            </a:r>
            <a:r>
              <a:rPr lang="tr-TR" i="1" dirty="0"/>
              <a:t>, </a:t>
            </a:r>
            <a:r>
              <a:rPr lang="tr-TR" i="1" dirty="0" err="1"/>
              <a:t>Puggalapannatti</a:t>
            </a:r>
            <a:r>
              <a:rPr lang="tr-TR" i="1" dirty="0"/>
              <a:t>, </a:t>
            </a:r>
            <a:r>
              <a:rPr lang="tr-TR" i="1" dirty="0" err="1"/>
              <a:t>Kathāvatthu</a:t>
            </a:r>
            <a:r>
              <a:rPr lang="tr-TR" i="1" dirty="0"/>
              <a:t>, </a:t>
            </a:r>
            <a:r>
              <a:rPr lang="tr-TR" i="1" dirty="0" err="1"/>
              <a:t>Patthānapakarana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/>
              <a:t>  </a:t>
            </a:r>
            <a:endParaRPr lang="tr-TR" dirty="0"/>
          </a:p>
          <a:p>
            <a:pPr algn="ctr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4292297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Buddhistler</a:t>
            </a:r>
            <a:r>
              <a:rPr lang="tr-TR" dirty="0"/>
              <a:t> </a:t>
            </a:r>
            <a:r>
              <a:rPr lang="tr-TR" dirty="0" err="1"/>
              <a:t>Vinayapitaka’yı</a:t>
            </a:r>
            <a:r>
              <a:rPr lang="tr-TR" dirty="0"/>
              <a:t> kutsal kitap serilerinin en başına yerleştirirler. Bu kutsal metinler erkek ve kadın </a:t>
            </a:r>
            <a:r>
              <a:rPr lang="tr-TR" dirty="0" err="1"/>
              <a:t>Buddhist</a:t>
            </a:r>
            <a:r>
              <a:rPr lang="tr-TR" dirty="0"/>
              <a:t> keşişlerin yaşamlarını düzenleyen kuralları konu edinmektedir. Önceleri yüz elli iki kuralın olduğu, sonradan </a:t>
            </a:r>
            <a:r>
              <a:rPr lang="tr-TR" dirty="0" err="1"/>
              <a:t>Theravādinlerin</a:t>
            </a:r>
            <a:r>
              <a:rPr lang="tr-TR" dirty="0"/>
              <a:t> </a:t>
            </a:r>
            <a:r>
              <a:rPr lang="tr-TR" dirty="0" err="1"/>
              <a:t>Vinayapitakası’nda</a:t>
            </a:r>
            <a:r>
              <a:rPr lang="tr-TR" dirty="0"/>
              <a:t> bu sayının iki yüz yirmi yediye çıkartıldığı kaydedilmiştir.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71318007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Her bir sutta, nerede ve ne sebeple </a:t>
            </a:r>
            <a:r>
              <a:rPr lang="tr-TR" dirty="0" err="1"/>
              <a:t>Buddha’nın</a:t>
            </a:r>
            <a:r>
              <a:rPr lang="tr-TR" dirty="0"/>
              <a:t> verdiği bir hükümle ilgili konuyu açıklar. Bu birikimin en popüler eser, </a:t>
            </a:r>
            <a:r>
              <a:rPr lang="tr-TR" dirty="0" err="1"/>
              <a:t>Dhammapada’dır</a:t>
            </a:r>
            <a:r>
              <a:rPr lang="tr-TR" dirty="0"/>
              <a:t>. </a:t>
            </a:r>
            <a:r>
              <a:rPr lang="tr-TR" dirty="0" err="1"/>
              <a:t>Vinayapitakalar</a:t>
            </a:r>
            <a:r>
              <a:rPr lang="tr-TR" dirty="0"/>
              <a:t>, </a:t>
            </a:r>
            <a:r>
              <a:rPr lang="tr-TR" dirty="0" err="1"/>
              <a:t>Samgha</a:t>
            </a:r>
            <a:r>
              <a:rPr lang="tr-TR" dirty="0"/>
              <a:t> (</a:t>
            </a:r>
            <a:r>
              <a:rPr lang="tr-TR" dirty="0" err="1"/>
              <a:t>Sangha</a:t>
            </a:r>
            <a:r>
              <a:rPr lang="tr-TR" dirty="0"/>
              <a:t>) yani </a:t>
            </a:r>
            <a:r>
              <a:rPr lang="tr-TR" dirty="0" err="1"/>
              <a:t>Buddhist</a:t>
            </a:r>
            <a:r>
              <a:rPr lang="tr-TR" dirty="0"/>
              <a:t> örgüt yapısını anlatan kutsal eserler olarak tanımlanırken, </a:t>
            </a:r>
            <a:r>
              <a:rPr lang="tr-TR" dirty="0" err="1"/>
              <a:t>Suttapitakalar</a:t>
            </a:r>
            <a:r>
              <a:rPr lang="tr-TR" dirty="0"/>
              <a:t> ise </a:t>
            </a:r>
            <a:r>
              <a:rPr lang="tr-TR" dirty="0" err="1"/>
              <a:t>Dhamma</a:t>
            </a:r>
            <a:r>
              <a:rPr lang="tr-TR" dirty="0"/>
              <a:t> (</a:t>
            </a:r>
            <a:r>
              <a:rPr lang="tr-TR" dirty="0" err="1"/>
              <a:t>Dharma</a:t>
            </a:r>
            <a:r>
              <a:rPr lang="tr-TR" dirty="0"/>
              <a:t>) yani </a:t>
            </a:r>
            <a:r>
              <a:rPr lang="tr-TR" dirty="0" err="1"/>
              <a:t>Buddhist</a:t>
            </a:r>
            <a:r>
              <a:rPr lang="tr-TR" dirty="0"/>
              <a:t> öğretileri aktarılması bakımından oldukça değerlidir.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239732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 eserdeki karşılıklı konuşmalar ve anlatımlar büyük ölçüde düz yazı ile aktarılmıştır. Bu koleksiyon </a:t>
            </a:r>
            <a:r>
              <a:rPr lang="tr-TR" dirty="0" err="1"/>
              <a:t>Buddhist</a:t>
            </a:r>
            <a:r>
              <a:rPr lang="tr-TR" dirty="0"/>
              <a:t> öğretilerin en geniş bir biçimde ele alındığı edebi kaynak olarak gösterilmektedir. </a:t>
            </a:r>
            <a:r>
              <a:rPr lang="tr-TR" dirty="0" err="1"/>
              <a:t>Abhidhamma</a:t>
            </a:r>
            <a:r>
              <a:rPr lang="tr-TR" dirty="0"/>
              <a:t> </a:t>
            </a:r>
            <a:r>
              <a:rPr lang="tr-TR" dirty="0" err="1"/>
              <a:t>Pitaka</a:t>
            </a:r>
            <a:r>
              <a:rPr lang="tr-TR" dirty="0"/>
              <a:t> da oldukça hacimli bir birikimi içerisinde barındırmaktadır. Konusu ve içeriği bakımından </a:t>
            </a:r>
            <a:r>
              <a:rPr lang="tr-TR" dirty="0" err="1"/>
              <a:t>Suttapitaka’dan</a:t>
            </a:r>
            <a:r>
              <a:rPr lang="tr-TR" dirty="0"/>
              <a:t> farkı yoktur ancak, anlatımının daha detaylı ve kuru olduğu ileri sürülmektedir.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688452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Bunların yanı sıra </a:t>
            </a:r>
            <a:r>
              <a:rPr lang="tr-TR" i="1" dirty="0" err="1"/>
              <a:t>Cātakalar</a:t>
            </a:r>
            <a:r>
              <a:rPr lang="tr-TR" i="1" dirty="0"/>
              <a:t>, </a:t>
            </a:r>
            <a:r>
              <a:rPr lang="tr-TR" i="1" dirty="0" err="1"/>
              <a:t>Mahāvastu</a:t>
            </a:r>
            <a:r>
              <a:rPr lang="tr-TR" i="1" dirty="0"/>
              <a:t>, </a:t>
            </a:r>
            <a:r>
              <a:rPr lang="tr-TR" i="1" dirty="0" err="1"/>
              <a:t>Buddhaçarita</a:t>
            </a:r>
            <a:r>
              <a:rPr lang="tr-TR" i="1" dirty="0"/>
              <a:t>, </a:t>
            </a:r>
            <a:r>
              <a:rPr lang="tr-TR" i="1" dirty="0" err="1"/>
              <a:t>Lalitavistara</a:t>
            </a:r>
            <a:r>
              <a:rPr lang="tr-TR" i="1" dirty="0"/>
              <a:t>, </a:t>
            </a:r>
            <a:r>
              <a:rPr lang="tr-TR" i="1" dirty="0" err="1"/>
              <a:t>Saddharmapuṇḍarika</a:t>
            </a:r>
            <a:r>
              <a:rPr lang="tr-TR" i="1" dirty="0"/>
              <a:t> </a:t>
            </a:r>
            <a:r>
              <a:rPr lang="tr-TR" dirty="0"/>
              <a:t>gibi başka </a:t>
            </a:r>
            <a:r>
              <a:rPr lang="tr-TR" dirty="0" err="1"/>
              <a:t>Buddhist</a:t>
            </a:r>
            <a:r>
              <a:rPr lang="tr-TR" dirty="0"/>
              <a:t> metinler de vardır. Bu metinlerden büyük bir kısmı </a:t>
            </a:r>
            <a:r>
              <a:rPr lang="tr-TR" dirty="0" err="1"/>
              <a:t>Pāli</a:t>
            </a:r>
            <a:r>
              <a:rPr lang="tr-TR" dirty="0"/>
              <a:t> dilinde kaleme alınmışken bir kısmı da Sanskrit diliyle yazılmıştır.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8539844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. Ayrıca </a:t>
            </a:r>
            <a:r>
              <a:rPr lang="tr-TR" dirty="0" err="1"/>
              <a:t>Buddhist</a:t>
            </a:r>
            <a:r>
              <a:rPr lang="tr-TR" dirty="0"/>
              <a:t> okul ya da mezhepler tarafından oluşturulan ve adlarını burada sayamadığımız daha birçok </a:t>
            </a:r>
            <a:r>
              <a:rPr lang="tr-TR" dirty="0" err="1"/>
              <a:t>Buddhist</a:t>
            </a:r>
            <a:r>
              <a:rPr lang="tr-TR" dirty="0"/>
              <a:t> kutsal metni daha bulunmaktadır. Bunların içerisinde özellikle </a:t>
            </a:r>
            <a:r>
              <a:rPr lang="tr-TR" dirty="0" err="1"/>
              <a:t>Pracnāpāramitā</a:t>
            </a:r>
            <a:r>
              <a:rPr lang="tr-TR" dirty="0"/>
              <a:t> </a:t>
            </a:r>
            <a:r>
              <a:rPr lang="tr-TR" dirty="0" err="1"/>
              <a:t>Sūtra</a:t>
            </a:r>
            <a:r>
              <a:rPr lang="tr-TR" dirty="0"/>
              <a:t> metinleri özel bir öneme sahiptir.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4595163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</TotalTime>
  <Words>765</Words>
  <Application>Microsoft Office PowerPoint</Application>
  <PresentationFormat>Ekran Gösterisi (4:3)</PresentationFormat>
  <Paragraphs>50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129  HİNT KÜLTÜRÜNE GİRİŞ  12. hafta  Buddhist Edebiyat      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130</cp:revision>
  <dcterms:created xsi:type="dcterms:W3CDTF">2014-11-21T09:52:05Z</dcterms:created>
  <dcterms:modified xsi:type="dcterms:W3CDTF">2020-02-26T19:01:12Z</dcterms:modified>
</cp:coreProperties>
</file>