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58" r:id="rId3"/>
    <p:sldId id="268"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609D32BB-3010-4C12-8CCA-A37FD530DF32}"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9D32BB-3010-4C12-8CCA-A37FD530DF3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9D32BB-3010-4C12-8CCA-A37FD530DF3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9D32BB-3010-4C12-8CCA-A37FD530DF32}"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9D32BB-3010-4C12-8CCA-A37FD530DF32}"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9D32BB-3010-4C12-8CCA-A37FD530DF3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09D32BB-3010-4C12-8CCA-A37FD530DF32}"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09D32BB-3010-4C12-8CCA-A37FD530DF3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09D32BB-3010-4C12-8CCA-A37FD530DF3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9D32BB-3010-4C12-8CCA-A37FD530DF3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BE726D3B-E03D-4E1F-88B7-64CF9C80372F}"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609D32BB-3010-4C12-8CCA-A37FD530DF32}"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E726D3B-E03D-4E1F-88B7-64CF9C80372F}" type="datetimeFigureOut">
              <a:rPr lang="tr-TR" smtClean="0"/>
              <a:pPr/>
              <a:t>13.02.2018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09D32BB-3010-4C12-8CCA-A37FD530DF32}"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13447" y="714356"/>
            <a:ext cx="8229600" cy="3125778"/>
          </a:xfrm>
        </p:spPr>
        <p:txBody>
          <a:bodyPr>
            <a:normAutofit fontScale="90000"/>
          </a:bodyPr>
          <a:lstStyle/>
          <a:p>
            <a:pPr indent="0" algn="ctr" eaLnBrk="1" fontAlgn="auto" hangingPunct="1">
              <a:spcAft>
                <a:spcPts val="0"/>
              </a:spcAft>
              <a:defRPr/>
            </a:pP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ZTM321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MAKİNE ELEMANLARI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2.hafta</a:t>
            </a:r>
            <a:endParaRPr lang="tr-TR"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
        <p:nvSpPr>
          <p:cNvPr id="50179" name="Rectangle 3"/>
          <p:cNvSpPr>
            <a:spLocks noGrp="1" noChangeArrowheads="1"/>
          </p:cNvSpPr>
          <p:nvPr>
            <p:ph type="subTitle" idx="1"/>
          </p:nvPr>
        </p:nvSpPr>
        <p:spPr>
          <a:xfrm>
            <a:off x="1857356" y="4286256"/>
            <a:ext cx="5334000" cy="1752600"/>
          </a:xfrm>
        </p:spPr>
        <p:txBody>
          <a:bodyPr/>
          <a:lstStyle/>
          <a:p>
            <a:pPr algn="l" eaLnBrk="1" hangingPunct="1">
              <a:spcBef>
                <a:spcPct val="0"/>
              </a:spcBef>
            </a:pPr>
            <a:endParaRPr lang="tr-TR" sz="3000" dirty="0" smtClean="0"/>
          </a:p>
          <a:p>
            <a:pPr eaLnBrk="1" hangingPunct="1">
              <a:spcBef>
                <a:spcPct val="0"/>
              </a:spcBef>
            </a:pPr>
            <a:r>
              <a:rPr lang="tr-TR" sz="3000" dirty="0" smtClean="0"/>
              <a:t>Prof. Dr. Ramazan ÖZTÜRK</a:t>
            </a:r>
          </a:p>
          <a:p>
            <a:pPr algn="l" eaLnBrk="1" hangingPunct="1">
              <a:spcBef>
                <a:spcPct val="0"/>
              </a:spcBef>
            </a:pPr>
            <a:endParaRPr lang="tr-TR" dirty="0" smtClean="0"/>
          </a:p>
        </p:txBody>
      </p:sp>
      <p:sp>
        <p:nvSpPr>
          <p:cNvPr id="6" name="Rectangle 10"/>
          <p:cNvSpPr>
            <a:spLocks noGrp="1" noChangeArrowheads="1"/>
          </p:cNvSpPr>
          <p:nvPr>
            <p:ph type="sldNum" sz="quarter" idx="12"/>
          </p:nvPr>
        </p:nvSpPr>
        <p:spPr/>
        <p:txBody>
          <a:bodyPr/>
          <a:lstStyle/>
          <a:p>
            <a:pPr>
              <a:defRPr/>
            </a:pPr>
            <a:fld id="{8AA78AA4-A817-45CB-9250-D1581B4C0EAA}" type="slidenum">
              <a:rPr lang="tr-TR"/>
              <a:pPr>
                <a:defRPr/>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idx="1"/>
          </p:nvPr>
        </p:nvSpPr>
        <p:spPr>
          <a:xfrm>
            <a:off x="533400" y="1484313"/>
            <a:ext cx="8153400" cy="3744912"/>
          </a:xfrm>
        </p:spPr>
        <p:txBody>
          <a:bodyPr>
            <a:normAutofit lnSpcReduction="10000"/>
          </a:bodyPr>
          <a:lstStyle/>
          <a:p>
            <a:pPr eaLnBrk="1" hangingPunct="1">
              <a:lnSpc>
                <a:spcPct val="80000"/>
              </a:lnSpc>
            </a:pPr>
            <a:r>
              <a:rPr lang="tr-TR" sz="2000" dirty="0" smtClean="0"/>
              <a:t>S=1,5…2	Uygun ve sabit çevre koşullarında, kolayca saptanabilen kuvvet ve gerilmelere maruz kalan ve özellikleri çok iyi bilinen malzemeler için.</a:t>
            </a:r>
          </a:p>
          <a:p>
            <a:pPr eaLnBrk="1" hangingPunct="1">
              <a:lnSpc>
                <a:spcPct val="80000"/>
              </a:lnSpc>
            </a:pPr>
            <a:endParaRPr lang="tr-TR" sz="2000" dirty="0" smtClean="0"/>
          </a:p>
          <a:p>
            <a:pPr eaLnBrk="1" hangingPunct="1">
              <a:lnSpc>
                <a:spcPct val="80000"/>
              </a:lnSpc>
            </a:pPr>
            <a:r>
              <a:rPr lang="tr-TR" sz="2000" dirty="0" smtClean="0"/>
              <a:t>S=2…2,5	Normal çevre koşullarında, saptanabilen kuvvetler ile gerilme etkisinde kalan orta kalite malzemeler için.</a:t>
            </a:r>
          </a:p>
          <a:p>
            <a:pPr eaLnBrk="1" hangingPunct="1">
              <a:lnSpc>
                <a:spcPct val="80000"/>
              </a:lnSpc>
            </a:pPr>
            <a:endParaRPr lang="tr-TR" sz="2000" dirty="0" smtClean="0"/>
          </a:p>
          <a:p>
            <a:pPr eaLnBrk="1" hangingPunct="1">
              <a:lnSpc>
                <a:spcPct val="80000"/>
              </a:lnSpc>
            </a:pPr>
            <a:r>
              <a:rPr lang="tr-TR" sz="2000" dirty="0" smtClean="0"/>
              <a:t>S=2,5…3	Normal çevre, kuvvet ve gerilme koşullarında çalışan az denenmiş ve kırılgan malzemeler için.</a:t>
            </a:r>
          </a:p>
          <a:p>
            <a:pPr eaLnBrk="1" hangingPunct="1">
              <a:lnSpc>
                <a:spcPct val="80000"/>
              </a:lnSpc>
            </a:pPr>
            <a:endParaRPr lang="tr-TR" sz="2000" dirty="0" smtClean="0"/>
          </a:p>
          <a:p>
            <a:pPr eaLnBrk="1" hangingPunct="1">
              <a:lnSpc>
                <a:spcPct val="80000"/>
              </a:lnSpc>
            </a:pPr>
            <a:r>
              <a:rPr lang="tr-TR" sz="2000" dirty="0" smtClean="0"/>
              <a:t>S=3…4	Belirsiz çevre koşullarında, iyi saptanamayan kuvvet ve gerilmeler etkisindeki malzemeler için.</a:t>
            </a:r>
          </a:p>
          <a:p>
            <a:pPr eaLnBrk="1" hangingPunct="1">
              <a:lnSpc>
                <a:spcPct val="80000"/>
              </a:lnSpc>
            </a:pPr>
            <a:endParaRPr lang="tr-TR" sz="2000" dirty="0" smtClean="0"/>
          </a:p>
          <a:p>
            <a:pPr eaLnBrk="1" hangingPunct="1">
              <a:lnSpc>
                <a:spcPct val="80000"/>
              </a:lnSpc>
            </a:pPr>
            <a:r>
              <a:rPr lang="tr-TR" sz="2000" dirty="0" smtClean="0"/>
              <a:t>S</a:t>
            </a:r>
            <a:r>
              <a:rPr lang="tr-TR" sz="2000" u="sng" dirty="0" smtClean="0"/>
              <a:t>&gt;</a:t>
            </a:r>
            <a:r>
              <a:rPr lang="tr-TR" sz="2000" dirty="0" smtClean="0"/>
              <a:t>5		Burkulmaya  zorlanan malzemeler için. </a:t>
            </a:r>
          </a:p>
        </p:txBody>
      </p:sp>
      <p:sp>
        <p:nvSpPr>
          <p:cNvPr id="5" name="5 Slayt Numarası Yer Tutucusu"/>
          <p:cNvSpPr>
            <a:spLocks noGrp="1"/>
          </p:cNvSpPr>
          <p:nvPr>
            <p:ph type="sldNum" sz="quarter" idx="12"/>
          </p:nvPr>
        </p:nvSpPr>
        <p:spPr/>
        <p:txBody>
          <a:bodyPr/>
          <a:lstStyle/>
          <a:p>
            <a:pPr>
              <a:defRPr/>
            </a:pPr>
            <a:fld id="{8E4BDEFD-35E7-41AA-99DE-11F8EB619F50}" type="slidenum">
              <a:rPr lang="tr-TR"/>
              <a:pPr>
                <a:defRPr/>
              </a:pPr>
              <a:t>10</a:t>
            </a:fld>
            <a:endParaRPr lang="tr-TR"/>
          </a:p>
        </p:txBody>
      </p:sp>
    </p:spTree>
    <p:extLst>
      <p:ext uri="{BB962C8B-B14F-4D97-AF65-F5344CB8AC3E}">
        <p14:creationId xmlns="" xmlns:p14="http://schemas.microsoft.com/office/powerpoint/2010/main" val="3442565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908720"/>
            <a:ext cx="8229600" cy="864096"/>
          </a:xfrm>
        </p:spPr>
        <p:txBody>
          <a:bodyPr/>
          <a:lstStyle/>
          <a:p>
            <a:pPr marL="54864" indent="0" eaLnBrk="1" fontAlgn="auto" hangingPunct="1">
              <a:spcAft>
                <a:spcPts val="0"/>
              </a:spcAft>
              <a:defRPr/>
            </a:pPr>
            <a:r>
              <a:rPr lang="tr-TR" sz="2200" b="1" dirty="0">
                <a:solidFill>
                  <a:schemeClr val="tx2">
                    <a:tint val="100000"/>
                    <a:shade val="90000"/>
                    <a:satMod val="250000"/>
                    <a:alpha val="100000"/>
                  </a:schemeClr>
                </a:solidFill>
              </a:rPr>
              <a:t>MAKİNA KONSTRÜKSİYONUNDA MUKAVEMET</a:t>
            </a:r>
            <a:br>
              <a:rPr lang="tr-TR" sz="2200" b="1" dirty="0">
                <a:solidFill>
                  <a:schemeClr val="tx2">
                    <a:tint val="100000"/>
                    <a:shade val="90000"/>
                    <a:satMod val="250000"/>
                    <a:alpha val="100000"/>
                  </a:schemeClr>
                </a:solidFill>
              </a:rPr>
            </a:br>
            <a:r>
              <a:rPr lang="tr-TR" sz="2200" b="1" dirty="0">
                <a:solidFill>
                  <a:schemeClr val="tx2">
                    <a:tint val="100000"/>
                    <a:shade val="90000"/>
                    <a:satMod val="250000"/>
                    <a:alpha val="100000"/>
                  </a:schemeClr>
                </a:solidFill>
              </a:rPr>
              <a:t>HESAP YÖNTEMİNİN ESASLARI</a:t>
            </a:r>
          </a:p>
        </p:txBody>
      </p:sp>
      <p:sp>
        <p:nvSpPr>
          <p:cNvPr id="51203" name="Rectangle 3"/>
          <p:cNvSpPr>
            <a:spLocks noGrp="1" noChangeArrowheads="1"/>
          </p:cNvSpPr>
          <p:nvPr>
            <p:ph idx="1"/>
          </p:nvPr>
        </p:nvSpPr>
        <p:spPr>
          <a:xfrm>
            <a:off x="457200" y="2060575"/>
            <a:ext cx="8229600" cy="2790825"/>
          </a:xfrm>
        </p:spPr>
        <p:txBody>
          <a:bodyPr/>
          <a:lstStyle/>
          <a:p>
            <a:pPr eaLnBrk="1" hangingPunct="1">
              <a:buFont typeface="Wingdings 2" pitchFamily="18" charset="2"/>
              <a:buNone/>
            </a:pPr>
            <a:r>
              <a:rPr lang="tr-TR" sz="2000" b="1" dirty="0" smtClean="0">
                <a:latin typeface="Arial" charset="0"/>
              </a:rPr>
              <a:t>    </a:t>
            </a:r>
            <a:r>
              <a:rPr lang="tr-TR" sz="2000" b="1" dirty="0" smtClean="0"/>
              <a:t>Gerilmeler</a:t>
            </a:r>
            <a:r>
              <a:rPr lang="tr-TR" sz="2000" dirty="0" smtClean="0"/>
              <a:t> :</a:t>
            </a:r>
          </a:p>
          <a:p>
            <a:pPr eaLnBrk="1" hangingPunct="1"/>
            <a:endParaRPr lang="tr-TR" sz="2000" dirty="0" smtClean="0"/>
          </a:p>
          <a:p>
            <a:pPr marL="0" indent="0" eaLnBrk="1" hangingPunct="1">
              <a:buNone/>
            </a:pPr>
            <a:r>
              <a:rPr lang="tr-TR" sz="2000" dirty="0" smtClean="0"/>
              <a:t>Mukavemet hesabının amacı, makine elemanlarının dış etkilere karşı dayanmasını sağlamaktır. Dış kuvvet ve momentlerin etkisi altında, elemanın herhangi bir kesitinde, tepki olarak iç kuvvetler doğar. Birim alana isabet eden bu iç kuvvetlere GERİLME adı verilir. </a:t>
            </a:r>
          </a:p>
        </p:txBody>
      </p:sp>
      <p:sp>
        <p:nvSpPr>
          <p:cNvPr id="6" name="5 Slayt Numarası Yer Tutucusu"/>
          <p:cNvSpPr>
            <a:spLocks noGrp="1"/>
          </p:cNvSpPr>
          <p:nvPr>
            <p:ph type="sldNum" sz="quarter" idx="12"/>
          </p:nvPr>
        </p:nvSpPr>
        <p:spPr/>
        <p:txBody>
          <a:bodyPr/>
          <a:lstStyle/>
          <a:p>
            <a:pPr>
              <a:defRPr/>
            </a:pPr>
            <a:fld id="{CC06EBD6-4244-4371-A01F-2DA982553481}" type="slidenum">
              <a:rPr lang="tr-TR"/>
              <a:pPr>
                <a:defRPr/>
              </a:pPr>
              <a:t>2</a:t>
            </a:fld>
            <a:endParaRPr lang="tr-TR"/>
          </a:p>
        </p:txBody>
      </p:sp>
    </p:spTree>
    <p:extLst>
      <p:ext uri="{BB962C8B-B14F-4D97-AF65-F5344CB8AC3E}">
        <p14:creationId xmlns="" xmlns:p14="http://schemas.microsoft.com/office/powerpoint/2010/main" val="2158625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çerik Yer Tutucusu" descr="stresses in machine elements ile ilgili görsel sonucu"/>
          <p:cNvPicPr>
            <a:picLocks noGrp="1"/>
          </p:cNvPicPr>
          <p:nvPr>
            <p:ph idx="1"/>
          </p:nvPr>
        </p:nvPicPr>
        <p:blipFill>
          <a:blip r:embed="rId2"/>
          <a:srcRect l="7155" t="6393" r="8534" b="9817"/>
          <a:stretch>
            <a:fillRect/>
          </a:stretch>
        </p:blipFill>
        <p:spPr bwMode="auto">
          <a:xfrm>
            <a:off x="1428728" y="1428736"/>
            <a:ext cx="6072229" cy="4000528"/>
          </a:xfrm>
          <a:prstGeom prst="rect">
            <a:avLst/>
          </a:prstGeom>
          <a:noFill/>
          <a:ln w="9525">
            <a:noFill/>
            <a:miter lim="800000"/>
            <a:headEnd/>
            <a:tailEnd/>
          </a:ln>
        </p:spPr>
      </p:pic>
      <p:sp>
        <p:nvSpPr>
          <p:cNvPr id="7" name="6 Dikdörtgen"/>
          <p:cNvSpPr/>
          <p:nvPr/>
        </p:nvSpPr>
        <p:spPr>
          <a:xfrm>
            <a:off x="2071670" y="5214950"/>
            <a:ext cx="5072066" cy="369332"/>
          </a:xfrm>
          <a:prstGeom prst="rect">
            <a:avLst/>
          </a:prstGeom>
        </p:spPr>
        <p:txBody>
          <a:bodyPr wrap="square">
            <a:spAutoFit/>
          </a:bodyPr>
          <a:lstStyle/>
          <a:p>
            <a:r>
              <a:rPr lang="tr-TR" dirty="0" smtClean="0"/>
              <a:t>http://osp.mans.edu.eg/geotechnical/Ch2.htm</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idx="1"/>
          </p:nvPr>
        </p:nvSpPr>
        <p:spPr>
          <a:xfrm>
            <a:off x="457200" y="2222500"/>
            <a:ext cx="8229600" cy="1927225"/>
          </a:xfrm>
        </p:spPr>
        <p:txBody>
          <a:bodyPr/>
          <a:lstStyle/>
          <a:p>
            <a:pPr marL="0" indent="0" eaLnBrk="1" hangingPunct="1">
              <a:buNone/>
            </a:pPr>
            <a:r>
              <a:rPr lang="tr-TR" sz="2000" dirty="0" smtClean="0"/>
              <a:t>Gerilmenin normal bileşenine </a:t>
            </a:r>
            <a:r>
              <a:rPr lang="tr-TR" sz="2000" b="1" dirty="0" smtClean="0">
                <a:solidFill>
                  <a:srgbClr val="FF0000"/>
                </a:solidFill>
              </a:rPr>
              <a:t>normal gerilme</a:t>
            </a:r>
            <a:r>
              <a:rPr lang="tr-TR" sz="2000" dirty="0" smtClean="0">
                <a:solidFill>
                  <a:srgbClr val="FF0000"/>
                </a:solidFill>
              </a:rPr>
              <a:t> </a:t>
            </a:r>
            <a:r>
              <a:rPr lang="tr-TR" sz="2000" dirty="0" smtClean="0"/>
              <a:t>denir ve σ ile ifade edilir. Kesit içindeki </a:t>
            </a:r>
            <a:r>
              <a:rPr lang="tr-TR" sz="2000" dirty="0" err="1" smtClean="0"/>
              <a:t>teğetsel</a:t>
            </a:r>
            <a:r>
              <a:rPr lang="tr-TR" sz="2000" dirty="0" smtClean="0"/>
              <a:t> bileşene </a:t>
            </a:r>
            <a:r>
              <a:rPr lang="tr-TR" sz="2000" b="1" dirty="0" smtClean="0">
                <a:solidFill>
                  <a:srgbClr val="FF0000"/>
                </a:solidFill>
              </a:rPr>
              <a:t>kayma gerilmesi</a:t>
            </a:r>
            <a:r>
              <a:rPr lang="tr-TR" sz="2000" dirty="0" smtClean="0">
                <a:solidFill>
                  <a:srgbClr val="FF0000"/>
                </a:solidFill>
              </a:rPr>
              <a:t> </a:t>
            </a:r>
            <a:r>
              <a:rPr lang="tr-TR" sz="2000" dirty="0" smtClean="0"/>
              <a:t>denir ve τ ile gösterilir. Elemanın bir noktası olabilecek en küçük bir küp olarak düşünülse meydana gelen gerilmeler, tek bir büyüklük olarak ifade edilebilir</a:t>
            </a:r>
          </a:p>
        </p:txBody>
      </p:sp>
      <p:sp>
        <p:nvSpPr>
          <p:cNvPr id="5" name="5 Slayt Numarası Yer Tutucusu"/>
          <p:cNvSpPr>
            <a:spLocks noGrp="1"/>
          </p:cNvSpPr>
          <p:nvPr>
            <p:ph type="sldNum" sz="quarter" idx="12"/>
          </p:nvPr>
        </p:nvSpPr>
        <p:spPr/>
        <p:txBody>
          <a:bodyPr/>
          <a:lstStyle/>
          <a:p>
            <a:pPr>
              <a:defRPr/>
            </a:pPr>
            <a:fld id="{D103512E-765B-4D53-AA96-1F33D78ECA05}" type="slidenum">
              <a:rPr lang="tr-TR"/>
              <a:pPr>
                <a:defRPr/>
              </a:pPr>
              <a:t>4</a:t>
            </a:fld>
            <a:endParaRPr lang="tr-TR"/>
          </a:p>
        </p:txBody>
      </p:sp>
    </p:spTree>
    <p:extLst>
      <p:ext uri="{BB962C8B-B14F-4D97-AF65-F5344CB8AC3E}">
        <p14:creationId xmlns="" xmlns:p14="http://schemas.microsoft.com/office/powerpoint/2010/main" val="3948808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idx="1"/>
          </p:nvPr>
        </p:nvSpPr>
        <p:spPr>
          <a:xfrm>
            <a:off x="457200" y="2060575"/>
            <a:ext cx="8229600" cy="2503488"/>
          </a:xfrm>
        </p:spPr>
        <p:txBody>
          <a:bodyPr/>
          <a:lstStyle/>
          <a:p>
            <a:pPr marL="0" indent="0" eaLnBrk="1" hangingPunct="1">
              <a:lnSpc>
                <a:spcPct val="90000"/>
              </a:lnSpc>
              <a:buNone/>
            </a:pPr>
            <a:r>
              <a:rPr lang="tr-TR" sz="2000" dirty="0" smtClean="0"/>
              <a:t>Gerilmeler, üç boyutu uygun büyüklükte olan elemanlarda üç eksenli, iki boyutu diğerine oranla çok büyük olan plakalarda iki eksenli ve çubuklarda tek eksenli kabul edilebilir. </a:t>
            </a:r>
          </a:p>
          <a:p>
            <a:pPr eaLnBrk="1" hangingPunct="1">
              <a:lnSpc>
                <a:spcPct val="90000"/>
              </a:lnSpc>
            </a:pPr>
            <a:endParaRPr lang="tr-TR" sz="2000" dirty="0" smtClean="0"/>
          </a:p>
          <a:p>
            <a:pPr marL="0" indent="0" eaLnBrk="1" hangingPunct="1">
              <a:lnSpc>
                <a:spcPct val="90000"/>
              </a:lnSpc>
              <a:buNone/>
            </a:pPr>
            <a:r>
              <a:rPr lang="tr-TR" sz="2000" dirty="0" smtClean="0"/>
              <a:t>Elemanın kesitinde bir tek gerilmenin bulunduğu duruma basit gerilme birden fazla gerilmenin bulunmasına ise bileşik gerilme denilmektedir. </a:t>
            </a:r>
          </a:p>
        </p:txBody>
      </p:sp>
      <p:sp>
        <p:nvSpPr>
          <p:cNvPr id="5" name="5 Slayt Numarası Yer Tutucusu"/>
          <p:cNvSpPr>
            <a:spLocks noGrp="1"/>
          </p:cNvSpPr>
          <p:nvPr>
            <p:ph type="sldNum" sz="quarter" idx="12"/>
          </p:nvPr>
        </p:nvSpPr>
        <p:spPr/>
        <p:txBody>
          <a:bodyPr/>
          <a:lstStyle/>
          <a:p>
            <a:pPr>
              <a:defRPr/>
            </a:pPr>
            <a:fld id="{1C89B35C-434D-4CA8-A3E6-DFF436A7E8B1}" type="slidenum">
              <a:rPr lang="tr-TR"/>
              <a:pPr>
                <a:defRPr/>
              </a:pPr>
              <a:t>5</a:t>
            </a:fld>
            <a:endParaRPr lang="tr-TR"/>
          </a:p>
        </p:txBody>
      </p:sp>
    </p:spTree>
    <p:extLst>
      <p:ext uri="{BB962C8B-B14F-4D97-AF65-F5344CB8AC3E}">
        <p14:creationId xmlns="" xmlns:p14="http://schemas.microsoft.com/office/powerpoint/2010/main" val="3451178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idx="1"/>
          </p:nvPr>
        </p:nvSpPr>
        <p:spPr>
          <a:xfrm>
            <a:off x="457200" y="1844675"/>
            <a:ext cx="8229600" cy="3295650"/>
          </a:xfrm>
        </p:spPr>
        <p:txBody>
          <a:bodyPr/>
          <a:lstStyle/>
          <a:p>
            <a:pPr eaLnBrk="1" hangingPunct="1"/>
            <a:r>
              <a:rPr lang="tr-TR" sz="2000" dirty="0" smtClean="0"/>
              <a:t>Belli bir kuvvet veya moment altında elemanda meydana gelen gerilme </a:t>
            </a:r>
            <a:r>
              <a:rPr lang="tr-TR" sz="2000" dirty="0" smtClean="0">
                <a:solidFill>
                  <a:srgbClr val="FF0000"/>
                </a:solidFill>
              </a:rPr>
              <a:t>NOMİNAL GERİLME </a:t>
            </a:r>
            <a:r>
              <a:rPr lang="tr-TR" sz="2000" dirty="0" smtClean="0"/>
              <a:t>olarak adlandırılmaktadır. </a:t>
            </a:r>
          </a:p>
          <a:p>
            <a:pPr eaLnBrk="1" hangingPunct="1"/>
            <a:endParaRPr lang="tr-TR" sz="2000" dirty="0" smtClean="0"/>
          </a:p>
          <a:p>
            <a:pPr eaLnBrk="1" hangingPunct="1"/>
            <a:r>
              <a:rPr lang="tr-TR" sz="2000" dirty="0" smtClean="0"/>
              <a:t>Buna karşın malzemenin belli bir dayanımı vardır, buna </a:t>
            </a:r>
            <a:r>
              <a:rPr lang="tr-TR" sz="2000" dirty="0" smtClean="0">
                <a:solidFill>
                  <a:schemeClr val="bg1"/>
                </a:solidFill>
              </a:rPr>
              <a:t>MUKAVEMET </a:t>
            </a:r>
            <a:r>
              <a:rPr lang="tr-TR" sz="2000" dirty="0" smtClean="0">
                <a:solidFill>
                  <a:srgbClr val="FF0000"/>
                </a:solidFill>
              </a:rPr>
              <a:t>(dayanım) SINIRI </a:t>
            </a:r>
            <a:r>
              <a:rPr lang="tr-TR" sz="2000" dirty="0" smtClean="0"/>
              <a:t>denilmektedir. </a:t>
            </a:r>
          </a:p>
          <a:p>
            <a:pPr eaLnBrk="1" hangingPunct="1"/>
            <a:endParaRPr lang="tr-TR" sz="2000" dirty="0" smtClean="0"/>
          </a:p>
          <a:p>
            <a:pPr eaLnBrk="1" hangingPunct="1"/>
            <a:r>
              <a:rPr lang="tr-TR" sz="2000" dirty="0" smtClean="0"/>
              <a:t>Her malzemenin deneylerle tayin edilen belirli bir mukavemet sınırı vardır. Ders kapsamında  malzemelerin çeki-bası için mukavemet sınırı σ * ve kayma-kesilme için τ * ile ifade edilecektir.</a:t>
            </a:r>
          </a:p>
        </p:txBody>
      </p:sp>
      <p:sp>
        <p:nvSpPr>
          <p:cNvPr id="5" name="5 Slayt Numarası Yer Tutucusu"/>
          <p:cNvSpPr>
            <a:spLocks noGrp="1"/>
          </p:cNvSpPr>
          <p:nvPr>
            <p:ph type="sldNum" sz="quarter" idx="12"/>
          </p:nvPr>
        </p:nvSpPr>
        <p:spPr/>
        <p:txBody>
          <a:bodyPr/>
          <a:lstStyle/>
          <a:p>
            <a:pPr>
              <a:defRPr/>
            </a:pPr>
            <a:fld id="{74488B07-AFDD-4F09-95DB-29F80D19D1AF}" type="slidenum">
              <a:rPr lang="tr-TR"/>
              <a:pPr>
                <a:defRPr/>
              </a:pPr>
              <a:t>6</a:t>
            </a:fld>
            <a:endParaRPr lang="tr-TR"/>
          </a:p>
        </p:txBody>
      </p:sp>
    </p:spTree>
    <p:extLst>
      <p:ext uri="{BB962C8B-B14F-4D97-AF65-F5344CB8AC3E}">
        <p14:creationId xmlns="" xmlns:p14="http://schemas.microsoft.com/office/powerpoint/2010/main" val="1505807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idx="1"/>
          </p:nvPr>
        </p:nvSpPr>
        <p:spPr>
          <a:xfrm>
            <a:off x="533400" y="1412875"/>
            <a:ext cx="8153400" cy="4608513"/>
          </a:xfrm>
        </p:spPr>
        <p:txBody>
          <a:bodyPr>
            <a:normAutofit lnSpcReduction="10000"/>
          </a:bodyPr>
          <a:lstStyle/>
          <a:p>
            <a:pPr eaLnBrk="1" hangingPunct="1">
              <a:lnSpc>
                <a:spcPct val="90000"/>
              </a:lnSpc>
            </a:pPr>
            <a:r>
              <a:rPr lang="tr-TR" sz="2000" dirty="0" smtClean="0"/>
              <a:t>Mukavemet hesaplarından amaç, elemanın dış kuvvetlere karşı dayanmasını sağlamaktır. Bu durumda, elemandaki nominal gerilmeler (σ ve τ) elemanın mukavemet sınırlarından daha düşük kalır, yani; </a:t>
            </a:r>
          </a:p>
          <a:p>
            <a:pPr eaLnBrk="1" hangingPunct="1">
              <a:lnSpc>
                <a:spcPct val="90000"/>
              </a:lnSpc>
            </a:pPr>
            <a:endParaRPr lang="tr-TR" sz="2000" dirty="0" smtClean="0"/>
          </a:p>
          <a:p>
            <a:pPr eaLnBrk="1" hangingPunct="1">
              <a:lnSpc>
                <a:spcPct val="90000"/>
              </a:lnSpc>
            </a:pPr>
            <a:r>
              <a:rPr lang="tr-TR" sz="2000" dirty="0" smtClean="0"/>
              <a:t>Birim: N/mm</a:t>
            </a:r>
            <a:r>
              <a:rPr lang="tr-TR" sz="2000" baseline="30000" dirty="0" smtClean="0"/>
              <a:t>2</a:t>
            </a:r>
            <a:r>
              <a:rPr lang="tr-TR" sz="2000" dirty="0" smtClean="0"/>
              <a:t> 	N/cm</a:t>
            </a:r>
            <a:r>
              <a:rPr lang="tr-TR" sz="2000" baseline="30000" dirty="0" smtClean="0"/>
              <a:t>2</a:t>
            </a:r>
          </a:p>
          <a:p>
            <a:pPr eaLnBrk="1" hangingPunct="1">
              <a:lnSpc>
                <a:spcPct val="90000"/>
              </a:lnSpc>
              <a:buFont typeface="Wingdings" pitchFamily="2" charset="2"/>
              <a:buNone/>
            </a:pPr>
            <a:r>
              <a:rPr lang="tr-TR" sz="2000" dirty="0" smtClean="0"/>
              <a:t>            </a:t>
            </a:r>
            <a:r>
              <a:rPr lang="tr-TR" sz="2000" dirty="0" smtClean="0">
                <a:latin typeface="Arial" charset="0"/>
              </a:rPr>
              <a:t>    </a:t>
            </a:r>
            <a:r>
              <a:rPr lang="tr-TR" sz="2000" dirty="0" err="1" smtClean="0"/>
              <a:t>daN</a:t>
            </a:r>
            <a:r>
              <a:rPr lang="tr-TR" sz="2000" dirty="0" smtClean="0"/>
              <a:t>/mm</a:t>
            </a:r>
            <a:r>
              <a:rPr lang="tr-TR" sz="2000" baseline="30000" dirty="0" smtClean="0"/>
              <a:t>2</a:t>
            </a:r>
            <a:r>
              <a:rPr lang="tr-TR" sz="2000" dirty="0" smtClean="0"/>
              <a:t>	</a:t>
            </a:r>
            <a:r>
              <a:rPr lang="tr-TR" sz="2000" dirty="0" err="1" smtClean="0"/>
              <a:t>daN</a:t>
            </a:r>
            <a:r>
              <a:rPr lang="tr-TR" sz="2000" dirty="0" smtClean="0"/>
              <a:t>/cm</a:t>
            </a:r>
            <a:r>
              <a:rPr lang="tr-TR" sz="2000" baseline="30000" dirty="0" smtClean="0"/>
              <a:t>2</a:t>
            </a:r>
          </a:p>
          <a:p>
            <a:pPr eaLnBrk="1" hangingPunct="1">
              <a:lnSpc>
                <a:spcPct val="90000"/>
              </a:lnSpc>
              <a:buFont typeface="Wingdings" pitchFamily="2" charset="2"/>
              <a:buNone/>
            </a:pPr>
            <a:endParaRPr lang="tr-TR" sz="2000" dirty="0" smtClean="0"/>
          </a:p>
          <a:p>
            <a:pPr eaLnBrk="1" hangingPunct="1">
              <a:lnSpc>
                <a:spcPct val="90000"/>
              </a:lnSpc>
            </a:pPr>
            <a:r>
              <a:rPr lang="tr-TR" sz="2000" dirty="0" smtClean="0"/>
              <a:t>      σ &lt; σ * ve τ &lt; τ *	</a:t>
            </a:r>
          </a:p>
          <a:p>
            <a:pPr eaLnBrk="1" hangingPunct="1">
              <a:lnSpc>
                <a:spcPct val="90000"/>
              </a:lnSpc>
            </a:pPr>
            <a:endParaRPr lang="tr-TR" sz="2000" dirty="0" smtClean="0"/>
          </a:p>
          <a:p>
            <a:pPr eaLnBrk="1" hangingPunct="1">
              <a:lnSpc>
                <a:spcPct val="90000"/>
              </a:lnSpc>
              <a:buFont typeface="Wingdings 2" pitchFamily="18" charset="2"/>
              <a:buNone/>
            </a:pPr>
            <a:r>
              <a:rPr lang="tr-TR" sz="2000" dirty="0" smtClean="0">
                <a:latin typeface="Arial" charset="0"/>
              </a:rPr>
              <a:t>    </a:t>
            </a:r>
            <a:r>
              <a:rPr lang="tr-TR" sz="2000" dirty="0" smtClean="0"/>
              <a:t>yazılır. Makine konstrüksiyonunda mukavemet hesabı, emniyet ve güvenirlik olmak üzere iki esas üzerinden yapılır. Emniyet fikrine dayanarak yapılan hesaplamada  S emniyet faktörü olarak alınarak,</a:t>
            </a:r>
          </a:p>
          <a:p>
            <a:pPr eaLnBrk="1" hangingPunct="1">
              <a:lnSpc>
                <a:spcPct val="90000"/>
              </a:lnSpc>
            </a:pPr>
            <a:endParaRPr lang="tr-TR" sz="2000" dirty="0" smtClean="0"/>
          </a:p>
          <a:p>
            <a:pPr eaLnBrk="1" hangingPunct="1">
              <a:lnSpc>
                <a:spcPct val="90000"/>
              </a:lnSpc>
            </a:pPr>
            <a:r>
              <a:rPr lang="tr-TR" sz="2000" dirty="0" smtClean="0"/>
              <a:t>       σ &lt; σ */S             τ &lt; τ */S           bağıntıları geçerlidir. </a:t>
            </a:r>
          </a:p>
        </p:txBody>
      </p:sp>
      <p:sp>
        <p:nvSpPr>
          <p:cNvPr id="5" name="5 Slayt Numarası Yer Tutucusu"/>
          <p:cNvSpPr>
            <a:spLocks noGrp="1"/>
          </p:cNvSpPr>
          <p:nvPr>
            <p:ph type="sldNum" sz="quarter" idx="12"/>
          </p:nvPr>
        </p:nvSpPr>
        <p:spPr/>
        <p:txBody>
          <a:bodyPr/>
          <a:lstStyle/>
          <a:p>
            <a:pPr>
              <a:defRPr/>
            </a:pPr>
            <a:fld id="{614EBE27-E031-412C-A0A4-0950D460D3ED}" type="slidenum">
              <a:rPr lang="tr-TR"/>
              <a:pPr>
                <a:defRPr/>
              </a:pPr>
              <a:t>7</a:t>
            </a:fld>
            <a:endParaRPr lang="tr-TR"/>
          </a:p>
        </p:txBody>
      </p:sp>
    </p:spTree>
    <p:extLst>
      <p:ext uri="{BB962C8B-B14F-4D97-AF65-F5344CB8AC3E}">
        <p14:creationId xmlns="" xmlns:p14="http://schemas.microsoft.com/office/powerpoint/2010/main" val="2003611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457200" y="2222500"/>
            <a:ext cx="8229600" cy="2862263"/>
          </a:xfrm>
        </p:spPr>
        <p:txBody>
          <a:bodyPr>
            <a:normAutofit lnSpcReduction="10000"/>
          </a:bodyPr>
          <a:lstStyle/>
          <a:p>
            <a:pPr eaLnBrk="1" hangingPunct="1">
              <a:buFont typeface="Wingdings 2" pitchFamily="18" charset="2"/>
              <a:buNone/>
            </a:pPr>
            <a:r>
              <a:rPr lang="tr-TR" sz="2000" dirty="0" smtClean="0">
                <a:latin typeface="Arial" charset="0"/>
              </a:rPr>
              <a:t>    </a:t>
            </a:r>
            <a:r>
              <a:rPr lang="tr-TR" sz="2000" dirty="0" smtClean="0"/>
              <a:t>Eşitliğin sağ tarafındaki değerler emniyet gerilmesi olarak adlandırılarak, </a:t>
            </a:r>
          </a:p>
          <a:p>
            <a:pPr eaLnBrk="1" hangingPunct="1"/>
            <a:endParaRPr lang="tr-TR" sz="2000" dirty="0" smtClean="0"/>
          </a:p>
          <a:p>
            <a:pPr eaLnBrk="1" hangingPunct="1"/>
            <a:r>
              <a:rPr lang="tr-TR" sz="2000" dirty="0" smtClean="0"/>
              <a:t>    </a:t>
            </a:r>
            <a:r>
              <a:rPr lang="tr-TR" sz="2000" dirty="0" err="1" smtClean="0"/>
              <a:t>σ</a:t>
            </a:r>
            <a:r>
              <a:rPr lang="tr-TR" sz="2000" baseline="-25000" dirty="0" err="1" smtClean="0"/>
              <a:t>em</a:t>
            </a:r>
            <a:r>
              <a:rPr lang="tr-TR" sz="2000" dirty="0" smtClean="0"/>
              <a:t> &lt; σ */S                     τ </a:t>
            </a:r>
            <a:r>
              <a:rPr lang="tr-TR" sz="2000" baseline="-25000" dirty="0" smtClean="0"/>
              <a:t>em</a:t>
            </a:r>
            <a:r>
              <a:rPr lang="tr-TR" sz="2000" dirty="0" smtClean="0"/>
              <a:t> &lt; τ */S</a:t>
            </a:r>
          </a:p>
          <a:p>
            <a:pPr eaLnBrk="1" hangingPunct="1"/>
            <a:endParaRPr lang="tr-TR" sz="2000" dirty="0" smtClean="0"/>
          </a:p>
          <a:p>
            <a:pPr eaLnBrk="1" hangingPunct="1"/>
            <a:r>
              <a:rPr lang="tr-TR" sz="2000" dirty="0" smtClean="0"/>
              <a:t>    σ &lt; </a:t>
            </a:r>
            <a:r>
              <a:rPr lang="tr-TR" sz="2000" dirty="0" err="1" smtClean="0"/>
              <a:t>σ</a:t>
            </a:r>
            <a:r>
              <a:rPr lang="tr-TR" sz="2000" baseline="-25000" dirty="0" err="1" smtClean="0"/>
              <a:t>em</a:t>
            </a:r>
            <a:r>
              <a:rPr lang="tr-TR" sz="2000" dirty="0" smtClean="0"/>
              <a:t>                                τ &lt;  τ </a:t>
            </a:r>
            <a:r>
              <a:rPr lang="tr-TR" sz="2000" baseline="-25000" dirty="0" smtClean="0"/>
              <a:t>em</a:t>
            </a:r>
            <a:endParaRPr lang="tr-TR" sz="2000" dirty="0" smtClean="0"/>
          </a:p>
          <a:p>
            <a:pPr eaLnBrk="1" hangingPunct="1"/>
            <a:endParaRPr lang="tr-TR" sz="2000" dirty="0" smtClean="0"/>
          </a:p>
          <a:p>
            <a:pPr eaLnBrk="1" hangingPunct="1">
              <a:buFont typeface="Wingdings 2" pitchFamily="18" charset="2"/>
              <a:buNone/>
            </a:pPr>
            <a:r>
              <a:rPr lang="tr-TR" sz="2000" dirty="0" smtClean="0">
                <a:latin typeface="Arial" charset="0"/>
              </a:rPr>
              <a:t>     </a:t>
            </a:r>
            <a:r>
              <a:rPr lang="tr-TR" sz="2000" dirty="0" smtClean="0"/>
              <a:t>elde edilir.</a:t>
            </a:r>
          </a:p>
        </p:txBody>
      </p:sp>
      <p:sp>
        <p:nvSpPr>
          <p:cNvPr id="5" name="5 Slayt Numarası Yer Tutucusu"/>
          <p:cNvSpPr>
            <a:spLocks noGrp="1"/>
          </p:cNvSpPr>
          <p:nvPr>
            <p:ph type="sldNum" sz="quarter" idx="12"/>
          </p:nvPr>
        </p:nvSpPr>
        <p:spPr/>
        <p:txBody>
          <a:bodyPr/>
          <a:lstStyle/>
          <a:p>
            <a:pPr>
              <a:defRPr/>
            </a:pPr>
            <a:fld id="{E3B56DAF-B7FC-4809-BAC4-7CBABE050084}" type="slidenum">
              <a:rPr lang="tr-TR"/>
              <a:pPr>
                <a:defRPr/>
              </a:pPr>
              <a:t>8</a:t>
            </a:fld>
            <a:endParaRPr lang="tr-TR"/>
          </a:p>
        </p:txBody>
      </p:sp>
    </p:spTree>
    <p:extLst>
      <p:ext uri="{BB962C8B-B14F-4D97-AF65-F5344CB8AC3E}">
        <p14:creationId xmlns="" xmlns:p14="http://schemas.microsoft.com/office/powerpoint/2010/main" val="2658734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idx="1"/>
          </p:nvPr>
        </p:nvSpPr>
        <p:spPr>
          <a:xfrm>
            <a:off x="457200" y="1935163"/>
            <a:ext cx="8229600" cy="3006725"/>
          </a:xfrm>
        </p:spPr>
        <p:txBody>
          <a:bodyPr>
            <a:normAutofit/>
          </a:bodyPr>
          <a:lstStyle/>
          <a:p>
            <a:pPr eaLnBrk="1" hangingPunct="1">
              <a:lnSpc>
                <a:spcPct val="90000"/>
              </a:lnSpc>
            </a:pPr>
            <a:r>
              <a:rPr lang="tr-TR" sz="2000" dirty="0" smtClean="0"/>
              <a:t>Bu hesaplama yönteminde, en önemli faktör olan emniyet katsayısının belirlenmesi zordur. </a:t>
            </a:r>
          </a:p>
          <a:p>
            <a:pPr eaLnBrk="1" hangingPunct="1">
              <a:lnSpc>
                <a:spcPct val="90000"/>
              </a:lnSpc>
            </a:pPr>
            <a:endParaRPr lang="tr-TR" sz="2000" dirty="0" smtClean="0"/>
          </a:p>
          <a:p>
            <a:pPr eaLnBrk="1" hangingPunct="1">
              <a:lnSpc>
                <a:spcPct val="90000"/>
              </a:lnSpc>
            </a:pPr>
            <a:r>
              <a:rPr lang="tr-TR" sz="2000" dirty="0" smtClean="0"/>
              <a:t>Seçilen katsayıda yapılan hatalar sonuca yansır. Katsayı gereğinden büyük seçilirse malzeme kesiti büyür ve fazla malzeme tüketilir. </a:t>
            </a:r>
          </a:p>
          <a:p>
            <a:pPr eaLnBrk="1" hangingPunct="1">
              <a:lnSpc>
                <a:spcPct val="90000"/>
              </a:lnSpc>
            </a:pPr>
            <a:endParaRPr lang="tr-TR" sz="2000" dirty="0" smtClean="0"/>
          </a:p>
          <a:p>
            <a:pPr eaLnBrk="1" hangingPunct="1">
              <a:lnSpc>
                <a:spcPct val="90000"/>
              </a:lnSpc>
            </a:pPr>
            <a:r>
              <a:rPr lang="tr-TR" sz="2000" dirty="0" smtClean="0"/>
              <a:t>Gereğinden küçük seçilen emniyet katsayısı ise elemanın kopma ihtimalini doğurur. Deneyimlerle ancak doğru seçilebilen bu katsayı belirlenirken, aşağıdaki noktalar dikkate alınmalıdır. </a:t>
            </a:r>
          </a:p>
        </p:txBody>
      </p:sp>
      <p:sp>
        <p:nvSpPr>
          <p:cNvPr id="5" name="5 Slayt Numarası Yer Tutucusu"/>
          <p:cNvSpPr>
            <a:spLocks noGrp="1"/>
          </p:cNvSpPr>
          <p:nvPr>
            <p:ph type="sldNum" sz="quarter" idx="12"/>
          </p:nvPr>
        </p:nvSpPr>
        <p:spPr/>
        <p:txBody>
          <a:bodyPr/>
          <a:lstStyle/>
          <a:p>
            <a:pPr>
              <a:defRPr/>
            </a:pPr>
            <a:fld id="{1DDCD3A3-EFCD-4B52-ADD8-1D0A759D80C4}" type="slidenum">
              <a:rPr lang="tr-TR"/>
              <a:pPr>
                <a:defRPr/>
              </a:pPr>
              <a:t>9</a:t>
            </a:fld>
            <a:endParaRPr lang="tr-TR"/>
          </a:p>
        </p:txBody>
      </p:sp>
    </p:spTree>
    <p:extLst>
      <p:ext uri="{BB962C8B-B14F-4D97-AF65-F5344CB8AC3E}">
        <p14:creationId xmlns="" xmlns:p14="http://schemas.microsoft.com/office/powerpoint/2010/main" val="37267226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TotalTime>
  <Words>341</Words>
  <Application>Microsoft Office PowerPoint</Application>
  <PresentationFormat>Ekran Gösterisi (4:3)</PresentationFormat>
  <Paragraphs>57</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Akış</vt:lpstr>
      <vt:lpstr>ZTM321  MAKİNE ELEMANLARI   2.hafta</vt:lpstr>
      <vt:lpstr>MAKİNA KONSTRÜKSİYONUNDA MUKAVEMET HESAP YÖNTEMİNİN ESASLARI</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ACAR</dc:creator>
  <cp:lastModifiedBy>Ramazan ÖZTÜRK</cp:lastModifiedBy>
  <cp:revision>6</cp:revision>
  <dcterms:created xsi:type="dcterms:W3CDTF">2017-11-21T19:00:17Z</dcterms:created>
  <dcterms:modified xsi:type="dcterms:W3CDTF">2018-02-13T08:43:37Z</dcterms:modified>
</cp:coreProperties>
</file>