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61" r:id="rId5"/>
    <p:sldId id="260" r:id="rId6"/>
    <p:sldId id="258" r:id="rId7"/>
    <p:sldId id="262" r:id="rId8"/>
    <p:sldId id="259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964" autoAdjust="0"/>
  </p:normalViewPr>
  <p:slideViewPr>
    <p:cSldViewPr snapToGrid="0"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7DA1-A55E-4783-98D5-B6C26C6882E7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57F54-524C-4CB1-91CC-93F89134ED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377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14	Synchronization</a:t>
            </a:r>
          </a:p>
          <a:p>
            <a:pPr>
              <a:defRPr sz="1200"/>
            </a:pPr>
            <a:r>
              <a:t>Synchronisation techniques are key element of all the ART-protocols like AI, ET, IVP, also Transgen and Cloning technologies especially for small rum. which they are seasonal breeders and have non-breeding season. Estrus synchronization also plays a major role in fixed time breeding with </a:t>
            </a:r>
            <a:r>
              <a:rPr b="1"/>
              <a:t>AI techniques,</a:t>
            </a:r>
            <a:r>
              <a:t> </a:t>
            </a:r>
            <a:r>
              <a:rPr b="1"/>
              <a:t>LOPU for oocyte or embryo collection</a:t>
            </a:r>
            <a:r>
              <a:t> and </a:t>
            </a:r>
            <a:r>
              <a:rPr b="1"/>
              <a:t>transfer</a:t>
            </a:r>
            <a:r>
              <a:t> for donors and recipient </a:t>
            </a:r>
          </a:p>
          <a:p>
            <a:pPr>
              <a:defRPr sz="1200"/>
            </a:pPr>
            <a:r>
              <a:t>There are 2 main strategies in order to synchronisation of estrus.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luteal phase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follicular phase</a:t>
            </a:r>
          </a:p>
          <a:p>
            <a:pPr>
              <a:defRPr sz="1200"/>
            </a:pPr>
            <a:r>
              <a:t>but we generally control the luteal phase. because its longer than follicular phase, more easy to control and monitore the CL.</a:t>
            </a:r>
          </a:p>
          <a:p>
            <a:pPr>
              <a:defRPr sz="1200" b="1"/>
            </a:pPr>
            <a:r>
              <a:t>Hormonal control of estrous and ovulation</a:t>
            </a:r>
          </a:p>
          <a:p>
            <a:pPr>
              <a:defRPr sz="1200"/>
            </a:pPr>
            <a:r>
              <a:rPr b="1">
                <a:solidFill>
                  <a:srgbClr val="FF2600"/>
                </a:solidFill>
              </a:rPr>
              <a:t>Progestogens</a:t>
            </a:r>
            <a:r>
              <a:t> can be used to extend the lifespan of the corpus luteum during the breeding season when animals are already cycling.The intra-vaginal sponge or CIDR has been used for estrus synchronization as well as for out-of-season breeding in small ruminants. These sponges inserted into the vagina usually contain about 20 to 60 milligrams of a synthetic progesterone (progestogen) and are left in place for </a:t>
            </a:r>
            <a:r>
              <a:rPr b="1"/>
              <a:t>8 to 14 days</a:t>
            </a:r>
            <a:r>
              <a:t>. The most common progestogen used in sponges are fluorogestone acetate (FGA); and methylacetoxy progesterone (MAP). Controlled internal drug release (CIDR) intravaginal plastic device impregnated with progesterone (300 mg) can also be used. The CIDR is maintained in the vagina for 7 days, and a luteolytic dose of PGF2α administered 1 day before or at device removal.</a:t>
            </a:r>
          </a:p>
          <a:p>
            <a:pPr>
              <a:defRPr sz="1200"/>
            </a:pPr>
            <a:r>
              <a:rPr b="1"/>
              <a:t>During the breeding season</a:t>
            </a:r>
            <a:r>
              <a:t>, </a:t>
            </a:r>
            <a:r>
              <a:rPr b="1"/>
              <a:t>prostaglandin</a:t>
            </a:r>
            <a:r>
              <a:t> administered at a dose of 5 to 125 milligrams (mg), given </a:t>
            </a:r>
            <a:r>
              <a:rPr b="1"/>
              <a:t>10 to 14 days apart</a:t>
            </a:r>
            <a:r>
              <a:t> has been effective in synchronizing estrus. Two injections  given </a:t>
            </a:r>
            <a:r>
              <a:rPr b="1"/>
              <a:t>11 days apart is the common protocol.</a:t>
            </a:r>
            <a:r>
              <a:t> The second injection ensures an increased chance of lysing the corpus luteum to allow the doe to return to estrus. </a:t>
            </a:r>
          </a:p>
          <a:p>
            <a:pPr>
              <a:defRPr sz="1200"/>
            </a:pPr>
            <a:r>
              <a:t>There are also different synchronization methods; such as </a:t>
            </a:r>
            <a:r>
              <a:rPr b="1"/>
              <a:t>male effect,</a:t>
            </a:r>
            <a:r>
              <a:t> </a:t>
            </a:r>
            <a:r>
              <a:rPr b="1"/>
              <a:t>artificial lighting </a:t>
            </a:r>
            <a:r>
              <a:t>or </a:t>
            </a:r>
            <a:r>
              <a:rPr b="1"/>
              <a:t>photoperiod and administration of melatonin</a:t>
            </a:r>
          </a:p>
          <a:p>
            <a:pPr>
              <a:defRPr sz="1200" b="1"/>
            </a:pPr>
            <a:r>
              <a:t>Buck effect</a:t>
            </a:r>
          </a:p>
          <a:p>
            <a:pPr>
              <a:defRPr sz="1200"/>
            </a:pPr>
            <a:r>
              <a:rPr b="1"/>
              <a:t>Introducing bucks</a:t>
            </a:r>
            <a:r>
              <a:t> to anovulatory females, after a period of complete isolated with buck at least 4-6 weeks and enough distance can be used for inductions and synchronization estrus in the ensuing days in the breeding and non-breeding season without additional treatment in goats. The contact with males induces the appearance of a pre-ovulatory surge of LH that triggers ovulation.</a:t>
            </a:r>
          </a:p>
          <a:p>
            <a:pPr>
              <a:defRPr sz="1200"/>
            </a:pPr>
            <a:r>
              <a:rPr b="1"/>
              <a:t>Artificial lighting</a:t>
            </a:r>
            <a:r>
              <a:t> or photoperiod regime is used to mimic a long day (16 hours of either sunlight or artificial light) followed by eight hours of darkness. Then, the does are exposed to 8 hours of day and 16 hours of dark.  It takes quite a long time to get the animals cycling using this protocol and a light-proof barn with adequate lighting is needed to house the goats. </a:t>
            </a:r>
          </a:p>
          <a:p>
            <a:pPr>
              <a:defRPr sz="1200"/>
            </a:pPr>
            <a:r>
              <a:rPr b="1"/>
              <a:t>Administration of melatonin</a:t>
            </a:r>
            <a:r>
              <a:t> to mimic a different day length may be an effective alternative to light treatment. The typical protocol includes giving melatonin orally or as an implant for </a:t>
            </a:r>
            <a:r>
              <a:rPr b="1"/>
              <a:t>two</a:t>
            </a:r>
            <a:r>
              <a:t> or </a:t>
            </a:r>
            <a:r>
              <a:rPr b="1"/>
              <a:t>three</a:t>
            </a:r>
            <a:r>
              <a:t> months. To enhance the effectiveness of a shorter light treatment, a combination treatment of light and melatonin might also be an option.</a:t>
            </a:r>
          </a:p>
          <a:p>
            <a:pPr>
              <a:defRPr sz="1200" b="1">
                <a:solidFill>
                  <a:srgbClr val="FF2600"/>
                </a:solidFill>
              </a:defRPr>
            </a:pPr>
            <a:r>
              <a:t>5-7-9 günler ve oranlar in breeding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416318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14</a:t>
            </a:r>
            <a:r>
              <a:rPr/>
              <a:t>	</a:t>
            </a:r>
            <a:r>
              <a:rPr smtClean="0"/>
              <a:t>Synchronization</a:t>
            </a:r>
          </a:p>
          <a:p>
            <a:pPr>
              <a:defRPr sz="1200"/>
            </a:pPr>
            <a:r>
              <a:rPr smtClean="0"/>
              <a:t>Synchronisation techniques are key element of all the ART-protocols like AI, ET, IVP, also Transgen and Cloning technologies especially for small rum. which they are seasonal breeders and have non-breeding season. Estrus synchronization also plays a major role in fixed time breeding with </a:t>
            </a:r>
            <a:r>
              <a:rPr b="1" smtClean="0"/>
              <a:t>AI techniques,</a:t>
            </a:r>
            <a:r>
              <a:rPr smtClean="0"/>
              <a:t> </a:t>
            </a:r>
            <a:r>
              <a:rPr b="1" smtClean="0"/>
              <a:t>LOPU for oocyte or embryo collection</a:t>
            </a:r>
            <a:r>
              <a:rPr smtClean="0"/>
              <a:t> and </a:t>
            </a:r>
            <a:r>
              <a:rPr b="1" smtClean="0"/>
              <a:t>transfer</a:t>
            </a:r>
            <a:r>
              <a:rPr smtClean="0"/>
              <a:t> for donors and recipient </a:t>
            </a:r>
          </a:p>
          <a:p>
            <a:pPr>
              <a:defRPr sz="1200"/>
            </a:pPr>
            <a:r>
              <a:rPr smtClean="0"/>
              <a:t>There are 2 main strategies in order to synchronisation of estrus.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rPr smtClean="0"/>
              <a:t>Control of the luteal phase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rPr smtClean="0"/>
              <a:t>Control of the follicular phase</a:t>
            </a:r>
          </a:p>
          <a:p>
            <a:pPr>
              <a:defRPr sz="1200"/>
            </a:pPr>
            <a:r>
              <a:rPr smtClean="0"/>
              <a:t>but we generally control the luteal phase. because its longer than follicular phase, more easy to control and monitore the CL.</a:t>
            </a:r>
          </a:p>
          <a:p>
            <a:pPr>
              <a:defRPr sz="1200" b="1"/>
            </a:pPr>
            <a:r>
              <a:rPr smtClean="0"/>
              <a:t>Hormonal control of estrous and ovulation</a:t>
            </a:r>
          </a:p>
          <a:p>
            <a:pPr>
              <a:defRPr sz="1200"/>
            </a:pPr>
            <a:r>
              <a:rPr b="1" smtClean="0">
                <a:solidFill>
                  <a:srgbClr val="FF2600"/>
                </a:solidFill>
              </a:rPr>
              <a:t>Progestogens</a:t>
            </a:r>
            <a:r>
              <a:rPr smtClean="0"/>
              <a:t> can be used to extend the lifespan of the corpus luteum during the breeding season when animals are already cycling.The intra-vaginal sponge or CIDR has been used for estrus synchronization as well as for out-of-season breeding in small ruminants. These sponges inserted into the vagina usually contain about 20 to 60 milligrams of a synthetic progesterone (progestogen) and are left in place for </a:t>
            </a:r>
            <a:r>
              <a:rPr b="1" smtClean="0"/>
              <a:t>8 to 14 days</a:t>
            </a:r>
            <a:r>
              <a:rPr smtClean="0"/>
              <a:t>. The most common progestogen used in sponges are fluorogestone acetate (FGA); and methylacetoxy progesterone (MAP). Controlled internal drug release (CIDR) intravaginal plastic device impregnated with progesterone (300 mg) can also be used. The CIDR is maintained in the vagina for 7 days, and a luteolytic dose of PGF2α administered 1 day before or at device removal.</a:t>
            </a:r>
          </a:p>
          <a:p>
            <a:pPr>
              <a:defRPr sz="1200"/>
            </a:pPr>
            <a:r>
              <a:rPr b="1" smtClean="0"/>
              <a:t>During the breeding season</a:t>
            </a:r>
            <a:r>
              <a:rPr smtClean="0"/>
              <a:t>, </a:t>
            </a:r>
            <a:r>
              <a:rPr b="1" smtClean="0"/>
              <a:t>prostaglandin</a:t>
            </a:r>
            <a:r>
              <a:rPr smtClean="0"/>
              <a:t> administered at a dose of 5 to 125 milligrams (mg), given </a:t>
            </a:r>
            <a:r>
              <a:rPr b="1" smtClean="0"/>
              <a:t>10 to 14 days apart</a:t>
            </a:r>
            <a:r>
              <a:rPr smtClean="0"/>
              <a:t> has been effective in synchronizing estrus. Two injections  given </a:t>
            </a:r>
            <a:r>
              <a:rPr b="1" smtClean="0"/>
              <a:t>11 days apart is the common protocol.</a:t>
            </a:r>
            <a:r>
              <a:rPr smtClean="0"/>
              <a:t> The second injection ensures an increased chance of lysing the corpus luteum to allow the doe to return to estrus. </a:t>
            </a:r>
          </a:p>
          <a:p>
            <a:pPr>
              <a:defRPr sz="1200"/>
            </a:pPr>
            <a:r>
              <a:rPr smtClean="0"/>
              <a:t>There are also different synchronization methods; such as </a:t>
            </a:r>
            <a:r>
              <a:rPr b="1" smtClean="0"/>
              <a:t>male effect,</a:t>
            </a:r>
            <a:r>
              <a:rPr smtClean="0"/>
              <a:t> </a:t>
            </a:r>
            <a:r>
              <a:rPr b="1" smtClean="0"/>
              <a:t>artificial lighting </a:t>
            </a:r>
            <a:r>
              <a:rPr smtClean="0"/>
              <a:t>or </a:t>
            </a:r>
            <a:r>
              <a:rPr b="1" smtClean="0"/>
              <a:t>photoperiod and administration of melatonin</a:t>
            </a:r>
          </a:p>
          <a:p>
            <a:pPr>
              <a:defRPr sz="1200" b="1"/>
            </a:pPr>
            <a:r>
              <a:rPr smtClean="0"/>
              <a:t>Buck effect</a:t>
            </a:r>
          </a:p>
          <a:p>
            <a:pPr>
              <a:defRPr sz="1200"/>
            </a:pPr>
            <a:r>
              <a:rPr b="1" smtClean="0"/>
              <a:t>Introducing bucks</a:t>
            </a:r>
            <a:r>
              <a:rPr smtClean="0"/>
              <a:t> to anovulatory females, after a period of complete isolated with buck at least 4-6 weeks and enough distance can be used for inductions and synchronization estrus in the ensuing days in the breeding and non-breeding season without additional treatment in goats. The contact with males induces the appearance of a pre-ovulatory surge of LH that triggers ovulation.</a:t>
            </a:r>
          </a:p>
          <a:p>
            <a:pPr>
              <a:defRPr sz="1200"/>
            </a:pPr>
            <a:r>
              <a:rPr b="1" smtClean="0"/>
              <a:t>Artificial lighting</a:t>
            </a:r>
            <a:r>
              <a:rPr smtClean="0"/>
              <a:t> or photoperiod regime is used to mimic a long day (16 hours of either sunlight or artificial light) followed by eight hours of darkness. Then, the does are exposed to 8 hours of day and 16 hours of dark.  It takes quite a long time to get the animals cycling using this protocol and a light-proof barn with adequate lighting is needed to house the goats. </a:t>
            </a:r>
          </a:p>
          <a:p>
            <a:pPr>
              <a:defRPr sz="1200"/>
            </a:pPr>
            <a:r>
              <a:rPr b="1" smtClean="0"/>
              <a:t>Administration of melatonin</a:t>
            </a:r>
            <a:r>
              <a:rPr smtClean="0"/>
              <a:t> to mimic a different day length may be an effective alternative to light treatment. The typical protocol includes giving melatonin orally or as an implant for </a:t>
            </a:r>
            <a:r>
              <a:rPr b="1" smtClean="0"/>
              <a:t>two</a:t>
            </a:r>
            <a:r>
              <a:rPr smtClean="0"/>
              <a:t> or </a:t>
            </a:r>
            <a:r>
              <a:rPr b="1" smtClean="0"/>
              <a:t>three</a:t>
            </a:r>
            <a:r>
              <a:rPr smtClean="0"/>
              <a:t> months. To enhance the effectiveness of a shorter light treatment, a combination treatment of light and melatonin might also be an option.</a:t>
            </a:r>
          </a:p>
          <a:p>
            <a:pPr>
              <a:defRPr sz="1200" b="1">
                <a:solidFill>
                  <a:srgbClr val="FF2600"/>
                </a:solidFill>
              </a:defRPr>
            </a:pPr>
            <a:r>
              <a:rPr smtClean="0"/>
              <a:t>5-7-9 günler ve oranlar in breeding season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887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14	Synchronization</a:t>
            </a:r>
          </a:p>
          <a:p>
            <a:pPr>
              <a:defRPr sz="1200"/>
            </a:pPr>
            <a:r>
              <a:t>Synchronisation techniques are key element of all the ART-protocols like AI, ET, IVP, also Transgen and Cloning technologies especially for small rum. which they are seasonal breeders and have non-breeding season. Estrus synchronization also plays a major role in fixed time breeding with </a:t>
            </a:r>
            <a:r>
              <a:rPr b="1"/>
              <a:t>AI techniques,</a:t>
            </a:r>
            <a:r>
              <a:t> </a:t>
            </a:r>
            <a:r>
              <a:rPr b="1"/>
              <a:t>LOPU for oocyte or embryo collection</a:t>
            </a:r>
            <a:r>
              <a:t> and </a:t>
            </a:r>
            <a:r>
              <a:rPr b="1"/>
              <a:t>transfer</a:t>
            </a:r>
            <a:r>
              <a:t> for donors and recipient </a:t>
            </a:r>
          </a:p>
          <a:p>
            <a:pPr>
              <a:defRPr sz="1200"/>
            </a:pPr>
            <a:r>
              <a:t>There are 2 main strategies in order to synchronisation of estrus.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luteal phase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follicular phase</a:t>
            </a:r>
          </a:p>
          <a:p>
            <a:pPr>
              <a:defRPr sz="1200"/>
            </a:pPr>
            <a:r>
              <a:t>but we generally control the luteal phase. because its longer than follicular phase, more easy to control and monitore the CL.</a:t>
            </a:r>
          </a:p>
          <a:p>
            <a:pPr>
              <a:defRPr sz="1200" b="1"/>
            </a:pPr>
            <a:r>
              <a:t>Hormonal control of estrous and ovulation</a:t>
            </a:r>
          </a:p>
          <a:p>
            <a:pPr>
              <a:defRPr sz="1200"/>
            </a:pPr>
            <a:r>
              <a:rPr b="1">
                <a:solidFill>
                  <a:srgbClr val="FF2600"/>
                </a:solidFill>
              </a:rPr>
              <a:t>Progestogens</a:t>
            </a:r>
            <a:r>
              <a:t> can be used to extend the lifespan of the corpus luteum during the breeding season when animals are already cycling.The intra-vaginal sponge or CIDR has been used for estrus synchronization as well as for out-of-season breeding in small ruminants. These sponges inserted into the vagina usually contain about 20 to 60 milligrams of a synthetic progesterone (progestogen) and are left in place for </a:t>
            </a:r>
            <a:r>
              <a:rPr b="1"/>
              <a:t>8 to 14 days</a:t>
            </a:r>
            <a:r>
              <a:t>. The most common progestogen used in sponges are fluorogestone acetate (FGA); and methylacetoxy progesterone (MAP). Controlled internal drug release (CIDR) intravaginal plastic device impregnated with progesterone (300 mg) can also be used. The CIDR is maintained in the vagina for 7 days, and a luteolytic dose of PGF2α administered 1 day before or at device removal.</a:t>
            </a:r>
          </a:p>
          <a:p>
            <a:pPr>
              <a:defRPr sz="1200"/>
            </a:pPr>
            <a:r>
              <a:rPr b="1"/>
              <a:t>During the breeding season</a:t>
            </a:r>
            <a:r>
              <a:t>, </a:t>
            </a:r>
            <a:r>
              <a:rPr b="1"/>
              <a:t>prostaglandin</a:t>
            </a:r>
            <a:r>
              <a:t> administered at a dose of 5 to 125 milligrams (mg), given </a:t>
            </a:r>
            <a:r>
              <a:rPr b="1"/>
              <a:t>10 to 14 days apart</a:t>
            </a:r>
            <a:r>
              <a:t> has been effective in synchronizing estrus. Two injections  given </a:t>
            </a:r>
            <a:r>
              <a:rPr b="1"/>
              <a:t>11 days apart is the common protocol.</a:t>
            </a:r>
            <a:r>
              <a:t> The second injection ensures an increased chance of lysing the corpus luteum to allow the doe to return to estrus. </a:t>
            </a:r>
          </a:p>
          <a:p>
            <a:pPr>
              <a:defRPr sz="1200"/>
            </a:pPr>
            <a:r>
              <a:t>There are also different synchronization methods; such as </a:t>
            </a:r>
            <a:r>
              <a:rPr b="1"/>
              <a:t>male effect,</a:t>
            </a:r>
            <a:r>
              <a:t> </a:t>
            </a:r>
            <a:r>
              <a:rPr b="1"/>
              <a:t>artificial lighting </a:t>
            </a:r>
            <a:r>
              <a:t>or </a:t>
            </a:r>
            <a:r>
              <a:rPr b="1"/>
              <a:t>photoperiod and administration of melatonin</a:t>
            </a:r>
          </a:p>
          <a:p>
            <a:pPr>
              <a:defRPr sz="1200" b="1"/>
            </a:pPr>
            <a:r>
              <a:t>Buck effect</a:t>
            </a:r>
          </a:p>
          <a:p>
            <a:pPr>
              <a:defRPr sz="1200"/>
            </a:pPr>
            <a:r>
              <a:rPr b="1"/>
              <a:t>Introducing bucks</a:t>
            </a:r>
            <a:r>
              <a:t> to anovulatory females, after a period of complete isolated with buck at least 4-6 weeks and enough distance can be used for inductions and synchronization estrus in the ensuing days in the breeding and non-breeding season without additional treatment in goats. The contact with males induces the appearance of a pre-ovulatory surge of LH that triggers ovulation.</a:t>
            </a:r>
          </a:p>
          <a:p>
            <a:pPr>
              <a:defRPr sz="1200"/>
            </a:pPr>
            <a:r>
              <a:rPr b="1"/>
              <a:t>Artificial lighting</a:t>
            </a:r>
            <a:r>
              <a:t> or photoperiod regime is used to mimic a long day (16 hours of either sunlight or artificial light) followed by eight hours of darkness. Then, the does are exposed to 8 hours of day and 16 hours of dark.  It takes quite a long time to get the animals cycling using this protocol and a light-proof barn with adequate lighting is needed to house the goats. </a:t>
            </a:r>
          </a:p>
          <a:p>
            <a:pPr>
              <a:defRPr sz="1200"/>
            </a:pPr>
            <a:r>
              <a:rPr b="1"/>
              <a:t>Administration of melatonin</a:t>
            </a:r>
            <a:r>
              <a:t> to mimic a different day length may be an effective alternative to light treatment. The typical protocol includes giving melatonin orally or as an implant for </a:t>
            </a:r>
            <a:r>
              <a:rPr b="1"/>
              <a:t>two</a:t>
            </a:r>
            <a:r>
              <a:t> or </a:t>
            </a:r>
            <a:r>
              <a:rPr b="1"/>
              <a:t>three</a:t>
            </a:r>
            <a:r>
              <a:t> months. To enhance the effectiveness of a shorter light treatment, a combination treatment of light and melatonin might also be an option.</a:t>
            </a:r>
          </a:p>
          <a:p>
            <a:pPr>
              <a:defRPr sz="1200" b="1">
                <a:solidFill>
                  <a:srgbClr val="FF2600"/>
                </a:solidFill>
              </a:defRPr>
            </a:pPr>
            <a:r>
              <a:t>5-7-9 günler ve oranlar in breeding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124887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14	Synchronization</a:t>
            </a:r>
          </a:p>
          <a:p>
            <a:pPr>
              <a:defRPr sz="1200"/>
            </a:pPr>
            <a:r>
              <a:t>Synchronisation techniques are key element of all the ART-protocols like AI, ET, IVP, also Transgen and Cloning technologies especially for small rum. which they are seasonal breeders and have non-breeding season. Estrus synchronization also plays a major role in fixed time breeding with </a:t>
            </a:r>
            <a:r>
              <a:rPr b="1"/>
              <a:t>AI techniques,</a:t>
            </a:r>
            <a:r>
              <a:t> </a:t>
            </a:r>
            <a:r>
              <a:rPr b="1"/>
              <a:t>LOPU for oocyte or embryo collection</a:t>
            </a:r>
            <a:r>
              <a:t> and </a:t>
            </a:r>
            <a:r>
              <a:rPr b="1"/>
              <a:t>transfer</a:t>
            </a:r>
            <a:r>
              <a:t> for donors and recipient </a:t>
            </a:r>
          </a:p>
          <a:p>
            <a:pPr>
              <a:defRPr sz="1200"/>
            </a:pPr>
            <a:r>
              <a:t>There are 2 main strategies in order to synchronisation of estrus.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luteal phase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follicular phase</a:t>
            </a:r>
          </a:p>
          <a:p>
            <a:pPr>
              <a:defRPr sz="1200"/>
            </a:pPr>
            <a:r>
              <a:t>but we generally control the luteal phase. because its longer than follicular phase, more easy to control and monitore the CL.</a:t>
            </a:r>
          </a:p>
          <a:p>
            <a:pPr>
              <a:defRPr sz="1200" b="1"/>
            </a:pPr>
            <a:r>
              <a:t>Hormonal control of estrous and ovulation</a:t>
            </a:r>
          </a:p>
          <a:p>
            <a:pPr>
              <a:defRPr sz="1200"/>
            </a:pPr>
            <a:r>
              <a:rPr b="1">
                <a:solidFill>
                  <a:srgbClr val="FF2600"/>
                </a:solidFill>
              </a:rPr>
              <a:t>Progestogens</a:t>
            </a:r>
            <a:r>
              <a:t> can be used to extend the lifespan of the corpus luteum during the breeding season when animals are already cycling.The intra-vaginal sponge or CIDR has been used for estrus synchronization as well as for out-of-season breeding in small ruminants. These sponges inserted into the vagina usually contain about 20 to 60 milligrams of a synthetic progesterone (progestogen) and are left in place for </a:t>
            </a:r>
            <a:r>
              <a:rPr b="1"/>
              <a:t>8 to 14 days</a:t>
            </a:r>
            <a:r>
              <a:t>. The most common progestogen used in sponges are fluorogestone acetate (FGA); and methylacetoxy progesterone (MAP). Controlled internal drug release (CIDR) intravaginal plastic device impregnated with progesterone (300 mg) can also be used. The CIDR is maintained in the vagina for 7 days, and a luteolytic dose of PGF2α administered 1 day before or at device removal.</a:t>
            </a:r>
          </a:p>
          <a:p>
            <a:pPr>
              <a:defRPr sz="1200"/>
            </a:pPr>
            <a:r>
              <a:rPr b="1"/>
              <a:t>During the breeding season</a:t>
            </a:r>
            <a:r>
              <a:t>, </a:t>
            </a:r>
            <a:r>
              <a:rPr b="1"/>
              <a:t>prostaglandin</a:t>
            </a:r>
            <a:r>
              <a:t> administered at a dose of 5 to 125 milligrams (mg), given </a:t>
            </a:r>
            <a:r>
              <a:rPr b="1"/>
              <a:t>10 to 14 days apart</a:t>
            </a:r>
            <a:r>
              <a:t> has been effective in synchronizing estrus. Two injections  given </a:t>
            </a:r>
            <a:r>
              <a:rPr b="1"/>
              <a:t>11 days apart is the common protocol.</a:t>
            </a:r>
            <a:r>
              <a:t> The second injection ensures an increased chance of lysing the corpus luteum to allow the doe to return to estrus. </a:t>
            </a:r>
          </a:p>
          <a:p>
            <a:pPr>
              <a:defRPr sz="1200"/>
            </a:pPr>
            <a:r>
              <a:t>There are also different synchronization methods; such as </a:t>
            </a:r>
            <a:r>
              <a:rPr b="1"/>
              <a:t>male effect,</a:t>
            </a:r>
            <a:r>
              <a:t> </a:t>
            </a:r>
            <a:r>
              <a:rPr b="1"/>
              <a:t>artificial lighting </a:t>
            </a:r>
            <a:r>
              <a:t>or </a:t>
            </a:r>
            <a:r>
              <a:rPr b="1"/>
              <a:t>photoperiod and administration of melatonin</a:t>
            </a:r>
          </a:p>
          <a:p>
            <a:pPr>
              <a:defRPr sz="1200" b="1"/>
            </a:pPr>
            <a:r>
              <a:t>Buck effect</a:t>
            </a:r>
          </a:p>
          <a:p>
            <a:pPr>
              <a:defRPr sz="1200"/>
            </a:pPr>
            <a:r>
              <a:rPr b="1"/>
              <a:t>Introducing bucks</a:t>
            </a:r>
            <a:r>
              <a:t> to anovulatory females, after a period of complete isolated with buck at least 4-6 weeks and enough distance can be used for inductions and synchronization estrus in the ensuing days in the breeding and non-breeding season without additional treatment in goats. The contact with males induces the appearance of a pre-ovulatory surge of LH that triggers ovulation.</a:t>
            </a:r>
          </a:p>
          <a:p>
            <a:pPr>
              <a:defRPr sz="1200"/>
            </a:pPr>
            <a:r>
              <a:rPr b="1"/>
              <a:t>Artificial lighting</a:t>
            </a:r>
            <a:r>
              <a:t> or photoperiod regime is used to mimic a long day (16 hours of either sunlight or artificial light) followed by eight hours of darkness. Then, the does are exposed to 8 hours of day and 16 hours of dark.  It takes quite a long time to get the animals cycling using this protocol and a light-proof barn with adequate lighting is needed to house the goats. </a:t>
            </a:r>
          </a:p>
          <a:p>
            <a:pPr>
              <a:defRPr sz="1200"/>
            </a:pPr>
            <a:r>
              <a:rPr b="1"/>
              <a:t>Administration of melatonin</a:t>
            </a:r>
            <a:r>
              <a:t> to mimic a different day length may be an effective alternative to light treatment. The typical protocol includes giving melatonin orally or as an implant for </a:t>
            </a:r>
            <a:r>
              <a:rPr b="1"/>
              <a:t>two</a:t>
            </a:r>
            <a:r>
              <a:t> or </a:t>
            </a:r>
            <a:r>
              <a:rPr b="1"/>
              <a:t>three</a:t>
            </a:r>
            <a:r>
              <a:t> months. To enhance the effectiveness of a shorter light treatment, a combination treatment of light and melatonin might also be an option.</a:t>
            </a:r>
          </a:p>
          <a:p>
            <a:pPr>
              <a:defRPr sz="1200" b="1">
                <a:solidFill>
                  <a:srgbClr val="FF2600"/>
                </a:solidFill>
              </a:defRPr>
            </a:pPr>
            <a:r>
              <a:t>5-7-9 günler ve oranlar in breeding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172083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14	Synchronization</a:t>
            </a:r>
          </a:p>
          <a:p>
            <a:pPr>
              <a:defRPr sz="1200"/>
            </a:pPr>
            <a:r>
              <a:t>Synchronisation techniques are key element of all the ART-protocols like AI, ET, IVP, also Transgen and Cloning technologies especially for small rum. which they are seasonal breeders and have non-breeding season. Estrus synchronization also plays a major role in fixed time breeding with </a:t>
            </a:r>
            <a:r>
              <a:rPr b="1"/>
              <a:t>AI techniques,</a:t>
            </a:r>
            <a:r>
              <a:t> </a:t>
            </a:r>
            <a:r>
              <a:rPr b="1"/>
              <a:t>LOPU for oocyte or embryo collection</a:t>
            </a:r>
            <a:r>
              <a:t> and </a:t>
            </a:r>
            <a:r>
              <a:rPr b="1"/>
              <a:t>transfer</a:t>
            </a:r>
            <a:r>
              <a:t> for donors and recipient </a:t>
            </a:r>
          </a:p>
          <a:p>
            <a:pPr>
              <a:defRPr sz="1200"/>
            </a:pPr>
            <a:r>
              <a:t>There are 2 main strategies in order to synchronisation of estrus.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luteal phase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follicular phase</a:t>
            </a:r>
          </a:p>
          <a:p>
            <a:pPr>
              <a:defRPr sz="1200"/>
            </a:pPr>
            <a:r>
              <a:t>but we generally control the luteal phase. because its longer than follicular phase, more easy to control and monitore the CL.</a:t>
            </a:r>
          </a:p>
          <a:p>
            <a:pPr>
              <a:defRPr sz="1200" b="1"/>
            </a:pPr>
            <a:r>
              <a:t>Hormonal control of estrous and ovulation</a:t>
            </a:r>
          </a:p>
          <a:p>
            <a:pPr>
              <a:defRPr sz="1200"/>
            </a:pPr>
            <a:r>
              <a:rPr b="1">
                <a:solidFill>
                  <a:srgbClr val="FF2600"/>
                </a:solidFill>
              </a:rPr>
              <a:t>Progestogens</a:t>
            </a:r>
            <a:r>
              <a:t> can be used to extend the lifespan of the corpus luteum during the breeding season when animals are already cycling.The intra-vaginal sponge or CIDR has been used for estrus synchronization as well as for out-of-season breeding in small ruminants. These sponges inserted into the vagina usually contain about 20 to 60 milligrams of a synthetic progesterone (progestogen) and are left in place for </a:t>
            </a:r>
            <a:r>
              <a:rPr b="1"/>
              <a:t>8 to 14 days</a:t>
            </a:r>
            <a:r>
              <a:t>. The most common progestogen used in sponges are fluorogestone acetate (FGA); and methylacetoxy progesterone (MAP). Controlled internal drug release (CIDR) intravaginal plastic device impregnated with progesterone (300 mg) can also be used. The CIDR is maintained in the vagina for 7 days, and a luteolytic dose of PGF2α administered 1 day before or at device removal.</a:t>
            </a:r>
          </a:p>
          <a:p>
            <a:pPr>
              <a:defRPr sz="1200"/>
            </a:pPr>
            <a:r>
              <a:rPr b="1"/>
              <a:t>During the breeding season</a:t>
            </a:r>
            <a:r>
              <a:t>, </a:t>
            </a:r>
            <a:r>
              <a:rPr b="1"/>
              <a:t>prostaglandin</a:t>
            </a:r>
            <a:r>
              <a:t> administered at a dose of 5 to 125 milligrams (mg), given </a:t>
            </a:r>
            <a:r>
              <a:rPr b="1"/>
              <a:t>10 to 14 days apart</a:t>
            </a:r>
            <a:r>
              <a:t> has been effective in synchronizing estrus. Two injections  given </a:t>
            </a:r>
            <a:r>
              <a:rPr b="1"/>
              <a:t>11 days apart is the common protocol.</a:t>
            </a:r>
            <a:r>
              <a:t> The second injection ensures an increased chance of lysing the corpus luteum to allow the doe to return to estrus. </a:t>
            </a:r>
          </a:p>
          <a:p>
            <a:pPr>
              <a:defRPr sz="1200"/>
            </a:pPr>
            <a:r>
              <a:t>There are also different synchronization methods; such as </a:t>
            </a:r>
            <a:r>
              <a:rPr b="1"/>
              <a:t>male effect,</a:t>
            </a:r>
            <a:r>
              <a:t> </a:t>
            </a:r>
            <a:r>
              <a:rPr b="1"/>
              <a:t>artificial lighting </a:t>
            </a:r>
            <a:r>
              <a:t>or </a:t>
            </a:r>
            <a:r>
              <a:rPr b="1"/>
              <a:t>photoperiod and administration of melatonin</a:t>
            </a:r>
          </a:p>
          <a:p>
            <a:pPr>
              <a:defRPr sz="1200" b="1"/>
            </a:pPr>
            <a:r>
              <a:t>Buck effect</a:t>
            </a:r>
          </a:p>
          <a:p>
            <a:pPr>
              <a:defRPr sz="1200"/>
            </a:pPr>
            <a:r>
              <a:rPr b="1"/>
              <a:t>Introducing bucks</a:t>
            </a:r>
            <a:r>
              <a:t> to anovulatory females, after a period of complete isolated with buck at least 4-6 weeks and enough distance can be used for inductions and synchronization estrus in the ensuing days in the breeding and non-breeding season without additional treatment in goats. The contact with males induces the appearance of a pre-ovulatory surge of LH that triggers ovulation.</a:t>
            </a:r>
          </a:p>
          <a:p>
            <a:pPr>
              <a:defRPr sz="1200"/>
            </a:pPr>
            <a:r>
              <a:rPr b="1"/>
              <a:t>Artificial lighting</a:t>
            </a:r>
            <a:r>
              <a:t> or photoperiod regime is used to mimic a long day (16 hours of either sunlight or artificial light) followed by eight hours of darkness. Then, the does are exposed to 8 hours of day and 16 hours of dark.  It takes quite a long time to get the animals cycling using this protocol and a light-proof barn with adequate lighting is needed to house the goats. </a:t>
            </a:r>
          </a:p>
          <a:p>
            <a:pPr>
              <a:defRPr sz="1200"/>
            </a:pPr>
            <a:r>
              <a:rPr b="1"/>
              <a:t>Administration of melatonin</a:t>
            </a:r>
            <a:r>
              <a:t> to mimic a different day length may be an effective alternative to light treatment. The typical protocol includes giving melatonin orally or as an implant for </a:t>
            </a:r>
            <a:r>
              <a:rPr b="1"/>
              <a:t>two</a:t>
            </a:r>
            <a:r>
              <a:t> or </a:t>
            </a:r>
            <a:r>
              <a:rPr b="1"/>
              <a:t>three</a:t>
            </a:r>
            <a:r>
              <a:t> months. To enhance the effectiveness of a shorter light treatment, a combination treatment of light and melatonin might also be an option.</a:t>
            </a:r>
          </a:p>
          <a:p>
            <a:pPr>
              <a:defRPr sz="1200" b="1">
                <a:solidFill>
                  <a:srgbClr val="FF2600"/>
                </a:solidFill>
              </a:defRPr>
            </a:pPr>
            <a:r>
              <a:t>5-7-9 günler ve oranlar in breeding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124887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14	Synchronization</a:t>
            </a:r>
          </a:p>
          <a:p>
            <a:pPr>
              <a:defRPr sz="1200"/>
            </a:pPr>
            <a:r>
              <a:t>Synchronisation techniques are key element of all the ART-protocols like AI, ET, IVP, also Transgen and Cloning technologies especially for small rum. which they are seasonal breeders and have non-breeding season. Estrus synchronization also plays a major role in fixed time breeding with </a:t>
            </a:r>
            <a:r>
              <a:rPr b="1"/>
              <a:t>AI techniques,</a:t>
            </a:r>
            <a:r>
              <a:t> </a:t>
            </a:r>
            <a:r>
              <a:rPr b="1"/>
              <a:t>LOPU for oocyte or embryo collection</a:t>
            </a:r>
            <a:r>
              <a:t> and </a:t>
            </a:r>
            <a:r>
              <a:rPr b="1"/>
              <a:t>transfer</a:t>
            </a:r>
            <a:r>
              <a:t> for donors and recipient </a:t>
            </a:r>
          </a:p>
          <a:p>
            <a:pPr>
              <a:defRPr sz="1200"/>
            </a:pPr>
            <a:r>
              <a:t>There are 2 main strategies in order to synchronisation of estrus.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luteal phase</a:t>
            </a:r>
          </a:p>
          <a:p>
            <a:pPr marL="152400" indent="-152400">
              <a:buSzPct val="100000"/>
              <a:buAutoNum type="arabicPeriod"/>
              <a:defRPr sz="1200"/>
            </a:pPr>
            <a:r>
              <a:t>Control of the follicular phase</a:t>
            </a:r>
          </a:p>
          <a:p>
            <a:pPr>
              <a:defRPr sz="1200"/>
            </a:pPr>
            <a:r>
              <a:t>but we generally control the luteal phase. because its longer than follicular phase, more easy to control and monitore the CL.</a:t>
            </a:r>
          </a:p>
          <a:p>
            <a:pPr>
              <a:defRPr sz="1200" b="1"/>
            </a:pPr>
            <a:r>
              <a:t>Hormonal control of estrous and ovulation</a:t>
            </a:r>
          </a:p>
          <a:p>
            <a:pPr>
              <a:defRPr sz="1200"/>
            </a:pPr>
            <a:r>
              <a:rPr b="1">
                <a:solidFill>
                  <a:srgbClr val="FF2600"/>
                </a:solidFill>
              </a:rPr>
              <a:t>Progestogens</a:t>
            </a:r>
            <a:r>
              <a:t> can be used to extend the lifespan of the corpus luteum during the breeding season when animals are already cycling.The intra-vaginal sponge or CIDR has been used for estrus synchronization as well as for out-of-season breeding in small ruminants. These sponges inserted into the vagina usually contain about 20 to 60 milligrams of a synthetic progesterone (progestogen) and are left in place for </a:t>
            </a:r>
            <a:r>
              <a:rPr b="1"/>
              <a:t>8 to 14 days</a:t>
            </a:r>
            <a:r>
              <a:t>. The most common progestogen used in sponges are fluorogestone acetate (FGA); and methylacetoxy progesterone (MAP). Controlled internal drug release (CIDR) intravaginal plastic device impregnated with progesterone (300 mg) can also be used. The CIDR is maintained in the vagina for 7 days, and a luteolytic dose of PGF2α administered 1 day before or at device removal.</a:t>
            </a:r>
          </a:p>
          <a:p>
            <a:pPr>
              <a:defRPr sz="1200"/>
            </a:pPr>
            <a:r>
              <a:rPr b="1"/>
              <a:t>During the breeding season</a:t>
            </a:r>
            <a:r>
              <a:t>, </a:t>
            </a:r>
            <a:r>
              <a:rPr b="1"/>
              <a:t>prostaglandin</a:t>
            </a:r>
            <a:r>
              <a:t> administered at a dose of 5 to 125 milligrams (mg), given </a:t>
            </a:r>
            <a:r>
              <a:rPr b="1"/>
              <a:t>10 to 14 days apart</a:t>
            </a:r>
            <a:r>
              <a:t> has been effective in synchronizing estrus. Two injections  given </a:t>
            </a:r>
            <a:r>
              <a:rPr b="1"/>
              <a:t>11 days apart is the common protocol.</a:t>
            </a:r>
            <a:r>
              <a:t> The second injection ensures an increased chance of lysing the corpus luteum to allow the doe to return to estrus. </a:t>
            </a:r>
          </a:p>
          <a:p>
            <a:pPr>
              <a:defRPr sz="1200"/>
            </a:pPr>
            <a:r>
              <a:t>There are also different synchronization methods; such as </a:t>
            </a:r>
            <a:r>
              <a:rPr b="1"/>
              <a:t>male effect,</a:t>
            </a:r>
            <a:r>
              <a:t> </a:t>
            </a:r>
            <a:r>
              <a:rPr b="1"/>
              <a:t>artificial lighting </a:t>
            </a:r>
            <a:r>
              <a:t>or </a:t>
            </a:r>
            <a:r>
              <a:rPr b="1"/>
              <a:t>photoperiod and administration of melatonin</a:t>
            </a:r>
          </a:p>
          <a:p>
            <a:pPr>
              <a:defRPr sz="1200" b="1"/>
            </a:pPr>
            <a:r>
              <a:t>Buck effect</a:t>
            </a:r>
          </a:p>
          <a:p>
            <a:pPr>
              <a:defRPr sz="1200"/>
            </a:pPr>
            <a:r>
              <a:rPr b="1"/>
              <a:t>Introducing bucks</a:t>
            </a:r>
            <a:r>
              <a:t> to anovulatory females, after a period of complete isolated with buck at least 4-6 weeks and enough distance can be used for inductions and synchronization estrus in the ensuing days in the breeding and non-breeding season without additional treatment in goats. The contact with males induces the appearance of a pre-ovulatory surge of LH that triggers ovulation.</a:t>
            </a:r>
          </a:p>
          <a:p>
            <a:pPr>
              <a:defRPr sz="1200"/>
            </a:pPr>
            <a:r>
              <a:rPr b="1"/>
              <a:t>Artificial lighting</a:t>
            </a:r>
            <a:r>
              <a:t> or photoperiod regime is used to mimic a long day (16 hours of either sunlight or artificial light) followed by eight hours of darkness. Then, the does are exposed to 8 hours of day and 16 hours of dark.  It takes quite a long time to get the animals cycling using this protocol and a light-proof barn with adequate lighting is needed to house the goats. </a:t>
            </a:r>
          </a:p>
          <a:p>
            <a:pPr>
              <a:defRPr sz="1200"/>
            </a:pPr>
            <a:r>
              <a:rPr b="1"/>
              <a:t>Administration of melatonin</a:t>
            </a:r>
            <a:r>
              <a:t> to mimic a different day length may be an effective alternative to light treatment. The typical protocol includes giving melatonin orally or as an implant for </a:t>
            </a:r>
            <a:r>
              <a:rPr b="1"/>
              <a:t>two</a:t>
            </a:r>
            <a:r>
              <a:t> or </a:t>
            </a:r>
            <a:r>
              <a:rPr b="1"/>
              <a:t>three</a:t>
            </a:r>
            <a:r>
              <a:t> months. To enhance the effectiveness of a shorter light treatment, a combination treatment of light and melatonin might also be an option.</a:t>
            </a:r>
          </a:p>
          <a:p>
            <a:pPr>
              <a:defRPr sz="1200" b="1">
                <a:solidFill>
                  <a:srgbClr val="FF2600"/>
                </a:solidFill>
              </a:defRPr>
            </a:pPr>
            <a:r>
              <a:t>5-7-9 günler ve oranlar in breeding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124887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56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90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957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839515"/>
            <a:ext cx="9810750" cy="17859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661172"/>
            <a:ext cx="9810750" cy="11697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93600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1273969" y="-803672"/>
            <a:ext cx="13751719" cy="7072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07281" y="4777383"/>
            <a:ext cx="9977438" cy="10626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7281" y="5893594"/>
            <a:ext cx="9977438" cy="660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07150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536031"/>
            <a:ext cx="9810750" cy="17859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162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1916907" y="-17859"/>
            <a:ext cx="11751470" cy="60811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71500" y="812602"/>
            <a:ext cx="5619750" cy="2509242"/>
          </a:xfrm>
          <a:prstGeom prst="rect">
            <a:avLst/>
          </a:prstGeom>
        </p:spPr>
        <p:txBody>
          <a:bodyPr anchor="b"/>
          <a:lstStyle>
            <a:lvl1pPr>
              <a:defRPr sz="4078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348633"/>
            <a:ext cx="5619750" cy="25092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29799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943278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3621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00839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3321844" y="1419560"/>
            <a:ext cx="9655969" cy="50006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1pPr>
            <a:lvl2pPr marL="678632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2pPr>
            <a:lvl3pPr marL="1017948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3pPr>
            <a:lvl4pPr marL="1357264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4pPr>
            <a:lvl5pPr marL="1696580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8537" y="6465094"/>
            <a:ext cx="301365" cy="29738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77299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41191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1943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4409928" y="2382904"/>
            <a:ext cx="9036845" cy="450123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 rot="21600000">
            <a:off x="6826664" y="-935425"/>
            <a:ext cx="4667251" cy="445255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 rot="21600000">
            <a:off x="-3012281" y="535781"/>
            <a:ext cx="11513344" cy="597396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578304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90625" y="3172103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672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15401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721663" y="-152389"/>
            <a:ext cx="14025563" cy="7233048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0101006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300916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38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177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182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9823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10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735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4758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20F6-7B4C-4FB4-964D-2C5CC392414C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55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750094"/>
            <a:ext cx="9810750" cy="535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4877" y="6465094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321457" hangingPunct="0"/>
            <a:fld id="{86CB4B4D-7CA3-9044-876B-883B54F8677D}" type="slidenum">
              <a:rPr lang="tr-TR" kern="0" smtClean="0">
                <a:solidFill>
                  <a:srgbClr val="FFFFFF"/>
                </a:solidFill>
                <a:sym typeface="Chalkduster"/>
              </a:rPr>
              <a:pPr algn="ctr" defTabSz="321457" hangingPunct="0"/>
              <a:t>‹#›</a:t>
            </a:fld>
            <a:endParaRPr lang="tr-TR" kern="0">
              <a:solidFill>
                <a:srgbClr val="FFFFFF"/>
              </a:solidFill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45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40182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80364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20546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1607287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009108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2410930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281275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321457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361639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Application of IVP"/>
          <p:cNvSpPr/>
          <p:nvPr/>
        </p:nvSpPr>
        <p:spPr>
          <a:xfrm>
            <a:off x="5243906" y="3331656"/>
            <a:ext cx="1704189" cy="1336909"/>
          </a:xfrm>
          <a:prstGeom prst="pentagon">
            <a:avLst/>
          </a:prstGeom>
          <a:solidFill>
            <a:schemeClr val="accent2">
              <a:hueOff val="1462849"/>
              <a:satOff val="-6597"/>
              <a:lumOff val="-35580"/>
            </a:schemeClr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algn="ctr" defTabSz="321457" hangingPunct="0"/>
            <a:r>
              <a:rPr lang="tr-TR" sz="1336" kern="0" dirty="0">
                <a:solidFill>
                  <a:srgbClr val="FFFFFF"/>
                </a:solidFill>
                <a:sym typeface="Chalkduster"/>
              </a:rPr>
              <a:t>IVP uygulaması</a:t>
            </a:r>
            <a:endParaRPr sz="1336" kern="0" dirty="0">
              <a:solidFill>
                <a:srgbClr val="FFFFFF"/>
              </a:solidFill>
              <a:sym typeface="Chalkduster"/>
            </a:endParaRPr>
          </a:p>
        </p:txBody>
      </p:sp>
      <p:sp>
        <p:nvSpPr>
          <p:cNvPr id="304" name="Line"/>
          <p:cNvSpPr/>
          <p:nvPr/>
        </p:nvSpPr>
        <p:spPr>
          <a:xfrm flipV="1">
            <a:off x="6096000" y="2554846"/>
            <a:ext cx="1" cy="644235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321457" hangingPunct="0"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sz="2250" kern="0">
              <a:solidFill>
                <a:srgbClr val="FFFFFF"/>
              </a:solidFill>
              <a:effectLst>
                <a:outerShdw blurRad="63500" dist="25400" dir="2700000" rotWithShape="0">
                  <a:srgbClr val="000000">
                    <a:alpha val="70000"/>
                  </a:srgbClr>
                </a:outerShdw>
              </a:effectLst>
              <a:sym typeface="Chalkduster"/>
            </a:endParaRPr>
          </a:p>
        </p:txBody>
      </p:sp>
      <p:sp>
        <p:nvSpPr>
          <p:cNvPr id="305" name="Line"/>
          <p:cNvSpPr/>
          <p:nvPr/>
        </p:nvSpPr>
        <p:spPr>
          <a:xfrm flipH="1">
            <a:off x="4984056" y="4836961"/>
            <a:ext cx="465320" cy="514760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321457" hangingPunct="0"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sz="2250" kern="0">
              <a:solidFill>
                <a:srgbClr val="FFFFFF"/>
              </a:solidFill>
              <a:effectLst>
                <a:outerShdw blurRad="63500" dist="25400" dir="2700000" rotWithShape="0">
                  <a:srgbClr val="000000">
                    <a:alpha val="70000"/>
                  </a:srgbClr>
                </a:outerShdw>
              </a:effectLst>
              <a:sym typeface="Chalkduster"/>
            </a:endParaRPr>
          </a:p>
        </p:txBody>
      </p:sp>
      <p:sp>
        <p:nvSpPr>
          <p:cNvPr id="306" name="Line"/>
          <p:cNvSpPr/>
          <p:nvPr/>
        </p:nvSpPr>
        <p:spPr>
          <a:xfrm>
            <a:off x="6830942" y="4810611"/>
            <a:ext cx="567949" cy="567949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321457" hangingPunct="0"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sz="2250" kern="0">
              <a:solidFill>
                <a:srgbClr val="FFFFFF"/>
              </a:solidFill>
              <a:effectLst>
                <a:outerShdw blurRad="63500" dist="25400" dir="2700000" rotWithShape="0">
                  <a:srgbClr val="000000">
                    <a:alpha val="70000"/>
                  </a:srgbClr>
                </a:outerShdw>
              </a:effectLst>
              <a:sym typeface="Chalkduster"/>
            </a:endParaRPr>
          </a:p>
        </p:txBody>
      </p:sp>
      <p:sp>
        <p:nvSpPr>
          <p:cNvPr id="307" name="Line"/>
          <p:cNvSpPr/>
          <p:nvPr/>
        </p:nvSpPr>
        <p:spPr>
          <a:xfrm>
            <a:off x="7376604" y="3843104"/>
            <a:ext cx="616174" cy="1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321457" hangingPunct="0"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sz="2250" kern="0">
              <a:solidFill>
                <a:srgbClr val="FFFFFF"/>
              </a:solidFill>
              <a:effectLst>
                <a:outerShdw blurRad="63500" dist="25400" dir="2700000" rotWithShape="0">
                  <a:srgbClr val="000000">
                    <a:alpha val="70000"/>
                  </a:srgbClr>
                </a:outerShdw>
              </a:effectLst>
              <a:sym typeface="Chalkduster"/>
            </a:endParaRPr>
          </a:p>
        </p:txBody>
      </p:sp>
      <p:sp>
        <p:nvSpPr>
          <p:cNvPr id="308" name="Line"/>
          <p:cNvSpPr/>
          <p:nvPr/>
        </p:nvSpPr>
        <p:spPr>
          <a:xfrm flipH="1">
            <a:off x="4409728" y="3843104"/>
            <a:ext cx="616174" cy="1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321457" hangingPunct="0"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sz="2250" kern="0">
              <a:solidFill>
                <a:srgbClr val="FFFFFF"/>
              </a:solidFill>
              <a:effectLst>
                <a:outerShdw blurRad="63500" dist="25400" dir="2700000" rotWithShape="0">
                  <a:srgbClr val="000000">
                    <a:alpha val="70000"/>
                  </a:srgbClr>
                </a:outerShdw>
              </a:effectLst>
              <a:sym typeface="Chalkduster"/>
            </a:endParaRPr>
          </a:p>
        </p:txBody>
      </p:sp>
      <p:sp>
        <p:nvSpPr>
          <p:cNvPr id="309" name="Synchronisation"/>
          <p:cNvSpPr txBox="1"/>
          <p:nvPr/>
        </p:nvSpPr>
        <p:spPr>
          <a:xfrm>
            <a:off x="5196620" y="1919024"/>
            <a:ext cx="2123980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>
                <a:solidFill>
                  <a:srgbClr val="FF9300"/>
                </a:solidFill>
              </a:defRPr>
            </a:lvl1pPr>
          </a:lstStyle>
          <a:p>
            <a:pPr algn="ctr" defTabSz="321457" hangingPunct="0"/>
            <a:r>
              <a:rPr sz="2250" kern="0" dirty="0">
                <a:sym typeface="Chalkduster"/>
              </a:rPr>
              <a:t>S</a:t>
            </a:r>
            <a:r>
              <a:rPr lang="tr-TR" sz="2250" kern="0" dirty="0" err="1">
                <a:sym typeface="Chalkduster"/>
              </a:rPr>
              <a:t>enkronizasy</a:t>
            </a:r>
            <a:r>
              <a:rPr sz="2250" kern="0" dirty="0">
                <a:sym typeface="Chalkduster"/>
              </a:rPr>
              <a:t>on</a:t>
            </a:r>
          </a:p>
        </p:txBody>
      </p:sp>
      <p:sp>
        <p:nvSpPr>
          <p:cNvPr id="310" name="ICSI"/>
          <p:cNvSpPr txBox="1"/>
          <p:nvPr/>
        </p:nvSpPr>
        <p:spPr>
          <a:xfrm>
            <a:off x="7368097" y="5550081"/>
            <a:ext cx="633188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>
                <a:solidFill>
                  <a:srgbClr val="7A81FF"/>
                </a:solidFill>
              </a:defRPr>
            </a:lvl1pPr>
          </a:lstStyle>
          <a:p>
            <a:pPr algn="ctr" defTabSz="321457" hangingPunct="0"/>
            <a:r>
              <a:rPr sz="2250" kern="0" dirty="0">
                <a:sym typeface="Chalkduster"/>
              </a:rPr>
              <a:t>ICSI</a:t>
            </a:r>
          </a:p>
        </p:txBody>
      </p:sp>
      <p:sp>
        <p:nvSpPr>
          <p:cNvPr id="311" name="Sperm, embryo and oocyte…"/>
          <p:cNvSpPr txBox="1"/>
          <p:nvPr/>
        </p:nvSpPr>
        <p:spPr>
          <a:xfrm>
            <a:off x="2923476" y="5389987"/>
            <a:ext cx="3358293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321457" hangingPunct="0">
              <a:defRPr sz="3200">
                <a:solidFill>
                  <a:srgbClr val="0096FF"/>
                </a:solidFill>
              </a:defRPr>
            </a:pPr>
            <a:r>
              <a:rPr sz="2250" kern="0" dirty="0">
                <a:solidFill>
                  <a:srgbClr val="0096FF"/>
                </a:solidFill>
                <a:sym typeface="Chalkduster"/>
              </a:rPr>
              <a:t>Sperm, </a:t>
            </a:r>
            <a:r>
              <a:rPr sz="2250" kern="0" dirty="0" err="1">
                <a:solidFill>
                  <a:srgbClr val="FF2600"/>
                </a:solidFill>
                <a:sym typeface="Chalkduster"/>
              </a:rPr>
              <a:t>embr</a:t>
            </a:r>
            <a:r>
              <a:rPr lang="tr-TR" sz="2250" kern="0" dirty="0">
                <a:solidFill>
                  <a:srgbClr val="FF2600"/>
                </a:solidFill>
                <a:sym typeface="Chalkduster"/>
              </a:rPr>
              <a:t>i</a:t>
            </a:r>
            <a:r>
              <a:rPr sz="2250" kern="0" dirty="0" err="1">
                <a:solidFill>
                  <a:srgbClr val="FF2600"/>
                </a:solidFill>
                <a:sym typeface="Chalkduster"/>
              </a:rPr>
              <a:t>yo</a:t>
            </a:r>
            <a:r>
              <a:rPr sz="2250" kern="0" dirty="0">
                <a:solidFill>
                  <a:srgbClr val="FF2600"/>
                </a:solidFill>
                <a:sym typeface="Chalkduster"/>
              </a:rPr>
              <a:t> and </a:t>
            </a:r>
            <a:r>
              <a:rPr sz="2250" kern="0" dirty="0" err="1">
                <a:solidFill>
                  <a:srgbClr val="A8E685">
                    <a:hueOff val="1462849"/>
                    <a:satOff val="-6597"/>
                    <a:lumOff val="-35580"/>
                  </a:srgbClr>
                </a:solidFill>
                <a:sym typeface="Chalkduster"/>
              </a:rPr>
              <a:t>oo</a:t>
            </a:r>
            <a:r>
              <a:rPr lang="tr-TR" sz="2250" kern="0" dirty="0">
                <a:solidFill>
                  <a:srgbClr val="A8E685">
                    <a:hueOff val="1462849"/>
                    <a:satOff val="-6597"/>
                    <a:lumOff val="-35580"/>
                  </a:srgbClr>
                </a:solidFill>
                <a:sym typeface="Chalkduster"/>
              </a:rPr>
              <a:t>sit</a:t>
            </a:r>
            <a:endParaRPr sz="2250" kern="0" dirty="0">
              <a:solidFill>
                <a:srgbClr val="A8E685">
                  <a:hueOff val="1462849"/>
                  <a:satOff val="-6597"/>
                  <a:lumOff val="-35580"/>
                </a:srgbClr>
              </a:solidFill>
              <a:sym typeface="Chalkduster"/>
            </a:endParaRPr>
          </a:p>
          <a:p>
            <a:pPr algn="ctr" defTabSz="321457" hangingPunct="0">
              <a:defRPr sz="3200">
                <a:solidFill>
                  <a:srgbClr val="0096FF"/>
                </a:solidFill>
              </a:defRPr>
            </a:pPr>
            <a:r>
              <a:rPr lang="tr-TR" sz="2250" kern="0" dirty="0" err="1">
                <a:solidFill>
                  <a:srgbClr val="0096FF"/>
                </a:solidFill>
                <a:sym typeface="Chalkduster"/>
              </a:rPr>
              <a:t>kriyoprezervasyon</a:t>
            </a:r>
            <a:endParaRPr sz="2250" kern="0" dirty="0">
              <a:solidFill>
                <a:srgbClr val="0096FF"/>
              </a:solidFill>
              <a:sym typeface="Chalkduster"/>
            </a:endParaRPr>
          </a:p>
        </p:txBody>
      </p:sp>
      <p:sp>
        <p:nvSpPr>
          <p:cNvPr id="312" name="What are the ARTs tools?"/>
          <p:cNvSpPr txBox="1"/>
          <p:nvPr/>
        </p:nvSpPr>
        <p:spPr>
          <a:xfrm>
            <a:off x="1950102" y="404533"/>
            <a:ext cx="8291797" cy="1327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5800"/>
            </a:lvl1pPr>
          </a:lstStyle>
          <a:p>
            <a:pPr algn="ctr" defTabSz="321457" hangingPunct="0"/>
            <a:r>
              <a:rPr lang="tr-TR" sz="4078" kern="0" dirty="0">
                <a:solidFill>
                  <a:srgbClr val="FFFFFF"/>
                </a:solidFill>
                <a:sym typeface="Chalkduster"/>
              </a:rPr>
              <a:t>İleri Üreme Teknikleri Araçları Nelerdir</a:t>
            </a:r>
            <a:r>
              <a:rPr sz="4078" kern="0" dirty="0">
                <a:solidFill>
                  <a:srgbClr val="FFFFFF"/>
                </a:solidFill>
                <a:sym typeface="Chalkduster"/>
              </a:rPr>
              <a:t>?</a:t>
            </a:r>
          </a:p>
        </p:txBody>
      </p:sp>
      <p:sp>
        <p:nvSpPr>
          <p:cNvPr id="313" name="OPU"/>
          <p:cNvSpPr txBox="1"/>
          <p:nvPr/>
        </p:nvSpPr>
        <p:spPr>
          <a:xfrm>
            <a:off x="8722505" y="3579826"/>
            <a:ext cx="894477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 algn="ctr" defTabSz="321457" hangingPunct="0"/>
            <a:r>
              <a:rPr sz="2953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OPU</a:t>
            </a:r>
          </a:p>
        </p:txBody>
      </p:sp>
      <p:sp>
        <p:nvSpPr>
          <p:cNvPr id="314" name="USG &amp; TG"/>
          <p:cNvSpPr txBox="1"/>
          <p:nvPr/>
        </p:nvSpPr>
        <p:spPr>
          <a:xfrm>
            <a:off x="2079691" y="3579826"/>
            <a:ext cx="1885132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321457" hangingPunct="0"/>
            <a:r>
              <a:rPr sz="2953" kern="0" dirty="0">
                <a:solidFill>
                  <a:srgbClr val="A8E685">
                    <a:hueOff val="1462849"/>
                    <a:satOff val="-6597"/>
                    <a:lumOff val="-35580"/>
                  </a:srgbClr>
                </a:solidFill>
                <a:sym typeface="Chalkduster"/>
              </a:rPr>
              <a:t>USG</a:t>
            </a:r>
            <a:r>
              <a:rPr sz="2953" kern="0" dirty="0">
                <a:solidFill>
                  <a:srgbClr val="FFFFFF"/>
                </a:solidFill>
                <a:sym typeface="Chalkduster"/>
              </a:rPr>
              <a:t> &amp; </a:t>
            </a:r>
            <a:r>
              <a:rPr sz="2953" kern="0" dirty="0">
                <a:solidFill>
                  <a:srgbClr val="F2A057"/>
                </a:solidFill>
                <a:sym typeface="Chalkduster"/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xmlns="" val="389572074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 advAuto="0"/>
      <p:bldP spid="304" grpId="0" animBg="1" advAuto="0"/>
      <p:bldP spid="305" grpId="0" animBg="1" advAuto="0"/>
      <p:bldP spid="306" grpId="0" animBg="1" advAuto="0"/>
      <p:bldP spid="307" grpId="0" animBg="1" advAuto="0"/>
      <p:bldP spid="308" grpId="0" animBg="1" advAuto="0"/>
      <p:bldP spid="309" grpId="0" animBg="1" advAuto="0"/>
      <p:bldP spid="310" grpId="0" animBg="1" advAuto="0"/>
      <p:bldP spid="311" grpId="0" animBg="1" advAuto="0"/>
      <p:bldP spid="313" grpId="0" animBg="1" advAuto="0"/>
      <p:bldP spid="31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Oestrus Synchronisation"/>
          <p:cNvSpPr txBox="1">
            <a:spLocks noGrp="1"/>
          </p:cNvSpPr>
          <p:nvPr>
            <p:ph type="title"/>
          </p:nvPr>
        </p:nvSpPr>
        <p:spPr>
          <a:xfrm>
            <a:off x="3561179" y="-492772"/>
            <a:ext cx="7358063" cy="1785938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rPr lang="tr-TR" dirty="0" err="1" smtClean="0"/>
              <a:t>Östrus</a:t>
            </a:r>
            <a:r>
              <a:rPr lang="tr-TR" dirty="0" smtClean="0"/>
              <a:t> Senkronizasyonu</a:t>
            </a:r>
            <a:endParaRPr dirty="0"/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12232" y="553192"/>
            <a:ext cx="872807" cy="5751515"/>
          </a:xfrm>
          <a:prstGeom prst="rect">
            <a:avLst/>
          </a:prstGeom>
          <a:ln w="88900">
            <a:miter lim="400000"/>
          </a:ln>
        </p:spPr>
      </p:pic>
      <p:grpSp>
        <p:nvGrpSpPr>
          <p:cNvPr id="320" name="intravaginal sponge/CIDR/sc implant"/>
          <p:cNvGrpSpPr/>
          <p:nvPr/>
        </p:nvGrpSpPr>
        <p:grpSpPr>
          <a:xfrm>
            <a:off x="3970811" y="1070587"/>
            <a:ext cx="6227389" cy="567712"/>
            <a:chOff x="162289" y="59789"/>
            <a:chExt cx="8856729" cy="807412"/>
          </a:xfrm>
        </p:grpSpPr>
        <p:sp>
          <p:nvSpPr>
            <p:cNvPr id="319" name="intravaginal sponge/CIDR/sc implant"/>
            <p:cNvSpPr/>
            <p:nvPr/>
          </p:nvSpPr>
          <p:spPr>
            <a:xfrm>
              <a:off x="1017174" y="106189"/>
              <a:ext cx="6668491" cy="59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rPr lang="tr-TR" sz="2250" dirty="0"/>
                <a:t>İ</a:t>
              </a:r>
              <a:r>
                <a:rPr sz="2250" dirty="0" err="1"/>
                <a:t>ntrava</a:t>
              </a:r>
              <a:r>
                <a:rPr lang="tr-TR" sz="2250" dirty="0"/>
                <a:t>g</a:t>
              </a:r>
              <a:r>
                <a:rPr sz="2250" dirty="0" err="1"/>
                <a:t>inal</a:t>
              </a:r>
              <a:r>
                <a:rPr sz="2250" dirty="0"/>
                <a:t> s</a:t>
              </a:r>
              <a:r>
                <a:rPr lang="tr-TR" sz="2250" dirty="0" err="1"/>
                <a:t>ünger</a:t>
              </a:r>
              <a:r>
                <a:rPr sz="2250" dirty="0"/>
                <a:t>/CIDR/</a:t>
              </a:r>
              <a:r>
                <a:rPr lang="tr-TR" sz="2250" dirty="0" err="1"/>
                <a:t>sc</a:t>
              </a:r>
              <a:r>
                <a:rPr sz="2250" dirty="0"/>
                <a:t> implant</a:t>
              </a:r>
            </a:p>
          </p:txBody>
        </p:sp>
        <p:pic>
          <p:nvPicPr>
            <p:cNvPr id="318" name="intravaginal sponge/CIDR/sc implant intravaginal sponge/CIDR/sc implant" descr="intravaginal sponge/CIDR/sc implant intravaginal sponge/CIDR/sc implant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89" y="59789"/>
              <a:ext cx="8856729" cy="807412"/>
            </a:xfrm>
            <a:prstGeom prst="rect">
              <a:avLst/>
            </a:prstGeom>
            <a:effectLst/>
          </p:spPr>
        </p:pic>
      </p:grpSp>
      <p:grpSp>
        <p:nvGrpSpPr>
          <p:cNvPr id="323" name="injection of eCG (PMSG) and PGF2∝ 48h before sponge removal"/>
          <p:cNvGrpSpPr/>
          <p:nvPr/>
        </p:nvGrpSpPr>
        <p:grpSpPr>
          <a:xfrm>
            <a:off x="3988669" y="1746313"/>
            <a:ext cx="6227390" cy="1500347"/>
            <a:chOff x="321382" y="-264768"/>
            <a:chExt cx="8856730" cy="2133825"/>
          </a:xfrm>
        </p:grpSpPr>
        <p:sp>
          <p:nvSpPr>
            <p:cNvPr id="322" name="injection of eCG (PMSG) and PGF2∝ 48h before sponge removal"/>
            <p:cNvSpPr/>
            <p:nvPr/>
          </p:nvSpPr>
          <p:spPr>
            <a:xfrm>
              <a:off x="321382" y="-264768"/>
              <a:ext cx="8805928" cy="213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 lang="tr-TR" sz="2250" dirty="0"/>
            </a:p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rPr lang="tr-TR" sz="2250" dirty="0"/>
                <a:t>Süngeri çıkarmadan 48 saat önce </a:t>
              </a:r>
              <a:r>
                <a:rPr sz="2250" dirty="0" err="1"/>
                <a:t>eCG</a:t>
              </a:r>
              <a:r>
                <a:rPr sz="2250" dirty="0"/>
                <a:t> (PMSG)</a:t>
              </a:r>
              <a:r>
                <a:rPr lang="tr-TR" sz="2250" dirty="0"/>
                <a:t> ve</a:t>
              </a:r>
              <a:r>
                <a:rPr sz="2250" dirty="0"/>
                <a:t> PGF2</a:t>
              </a:r>
              <a:r>
                <a:rPr sz="4781" baseline="-5999" dirty="0"/>
                <a:t>∝</a:t>
              </a:r>
              <a:r>
                <a:rPr lang="tr-TR" sz="4781" dirty="0"/>
                <a:t> </a:t>
              </a:r>
              <a:r>
                <a:rPr lang="tr-TR" sz="2250" dirty="0"/>
                <a:t>enjeksiyonu</a:t>
              </a:r>
              <a:endParaRPr sz="2250" dirty="0"/>
            </a:p>
          </p:txBody>
        </p:sp>
        <p:pic>
          <p:nvPicPr>
            <p:cNvPr id="321" name="injection of eCG (PMSG) and PGF2∝ 48h before sponge removal injection of eCG (PMSG) and PGF2∝ 48h before sponge removal" descr="injection of eCG (PMSG) and PGF2∝ 48h before sponge removal injection of eCG (PMSG) and PGF2∝ 48h before sponge removal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384" y="154946"/>
              <a:ext cx="8856728" cy="1604294"/>
            </a:xfrm>
            <a:prstGeom prst="rect">
              <a:avLst/>
            </a:prstGeom>
            <a:effectLst/>
          </p:spPr>
        </p:pic>
      </p:grpSp>
      <p:grpSp>
        <p:nvGrpSpPr>
          <p:cNvPr id="326" name="sponge removal"/>
          <p:cNvGrpSpPr/>
          <p:nvPr/>
        </p:nvGrpSpPr>
        <p:grpSpPr>
          <a:xfrm>
            <a:off x="3970811" y="3499679"/>
            <a:ext cx="6263106" cy="567712"/>
            <a:chOff x="25400" y="26922"/>
            <a:chExt cx="8907527" cy="807412"/>
          </a:xfrm>
        </p:grpSpPr>
        <p:sp>
          <p:nvSpPr>
            <p:cNvPr id="325" name="sponge removal"/>
            <p:cNvSpPr/>
            <p:nvPr/>
          </p:nvSpPr>
          <p:spPr>
            <a:xfrm>
              <a:off x="25400" y="106189"/>
              <a:ext cx="8805928" cy="59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rPr lang="tr-TR" sz="2250" dirty="0"/>
                <a:t>Süngerin çıkarılması</a:t>
              </a:r>
              <a:endParaRPr sz="2250" dirty="0"/>
            </a:p>
          </p:txBody>
        </p:sp>
        <p:pic>
          <p:nvPicPr>
            <p:cNvPr id="324" name="sponge removal sponge removal" descr="sponge removal sponge removal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99" y="26922"/>
              <a:ext cx="8856728" cy="807412"/>
            </a:xfrm>
            <a:prstGeom prst="rect">
              <a:avLst/>
            </a:prstGeom>
            <a:effectLst/>
          </p:spPr>
        </p:pic>
      </p:grpSp>
      <p:grpSp>
        <p:nvGrpSpPr>
          <p:cNvPr id="329" name="Heat detection"/>
          <p:cNvGrpSpPr/>
          <p:nvPr/>
        </p:nvGrpSpPr>
        <p:grpSpPr>
          <a:xfrm>
            <a:off x="4024389" y="4397626"/>
            <a:ext cx="6227388" cy="567712"/>
            <a:chOff x="25400" y="-54594"/>
            <a:chExt cx="8856728" cy="807412"/>
          </a:xfrm>
        </p:grpSpPr>
        <p:sp>
          <p:nvSpPr>
            <p:cNvPr id="328" name="Heat detection"/>
            <p:cNvSpPr/>
            <p:nvPr/>
          </p:nvSpPr>
          <p:spPr>
            <a:xfrm>
              <a:off x="25400" y="106190"/>
              <a:ext cx="8805928" cy="59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rPr lang="tr-TR" sz="2250" dirty="0"/>
                <a:t>Kızgınlık tespiti</a:t>
              </a:r>
              <a:endParaRPr sz="2250" dirty="0"/>
            </a:p>
          </p:txBody>
        </p:sp>
        <p:pic>
          <p:nvPicPr>
            <p:cNvPr id="327" name="Heat detection Heat detection" descr="Heat detection Heat detection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00" y="-54594"/>
              <a:ext cx="8856728" cy="807412"/>
            </a:xfrm>
            <a:prstGeom prst="rect">
              <a:avLst/>
            </a:prstGeom>
            <a:effectLst/>
          </p:spPr>
        </p:pic>
      </p:grpSp>
      <p:grpSp>
        <p:nvGrpSpPr>
          <p:cNvPr id="332" name="AI"/>
          <p:cNvGrpSpPr/>
          <p:nvPr/>
        </p:nvGrpSpPr>
        <p:grpSpPr>
          <a:xfrm>
            <a:off x="3953936" y="5871567"/>
            <a:ext cx="6279981" cy="567712"/>
            <a:chOff x="25400" y="30272"/>
            <a:chExt cx="8931527" cy="807412"/>
          </a:xfrm>
        </p:grpSpPr>
        <p:sp>
          <p:nvSpPr>
            <p:cNvPr id="331" name="AI"/>
            <p:cNvSpPr/>
            <p:nvPr/>
          </p:nvSpPr>
          <p:spPr>
            <a:xfrm>
              <a:off x="25400" y="106190"/>
              <a:ext cx="8805928" cy="59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rPr lang="tr-TR" sz="2250" dirty="0"/>
                <a:t>Suni Tohumlama</a:t>
              </a:r>
              <a:endParaRPr sz="2250" dirty="0"/>
            </a:p>
          </p:txBody>
        </p:sp>
        <p:pic>
          <p:nvPicPr>
            <p:cNvPr id="330" name="AI AI" descr="AI AI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99" y="30272"/>
              <a:ext cx="8856728" cy="807412"/>
            </a:xfrm>
            <a:prstGeom prst="rect">
              <a:avLst/>
            </a:prstGeom>
            <a:effectLst/>
          </p:spPr>
        </p:pic>
      </p:grpSp>
      <p:sp>
        <p:nvSpPr>
          <p:cNvPr id="333" name="45±2 hours"/>
          <p:cNvSpPr txBox="1"/>
          <p:nvPr/>
        </p:nvSpPr>
        <p:spPr>
          <a:xfrm>
            <a:off x="6434549" y="5203877"/>
            <a:ext cx="1336905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/>
            </a:lvl1pPr>
          </a:lstStyle>
          <a:p>
            <a:r>
              <a:rPr sz="2250" dirty="0"/>
              <a:t>45±2 </a:t>
            </a:r>
            <a:r>
              <a:rPr lang="tr-TR" sz="2250" dirty="0"/>
              <a:t>saat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xmlns="" val="110263566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 advAuto="0"/>
      <p:bldP spid="320" grpId="0" animBg="1" advAuto="0"/>
      <p:bldP spid="323" grpId="0" animBg="1" advAuto="0"/>
      <p:bldP spid="326" grpId="0" animBg="1" advAuto="0"/>
      <p:bldP spid="329" grpId="0" animBg="1" advAuto="0"/>
      <p:bldP spid="332" grpId="0" animBg="1" advAuto="0"/>
      <p:bldP spid="333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1032387" y="1282803"/>
            <a:ext cx="10279625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1600" dirty="0" err="1" smtClean="0"/>
              <a:t>Transgen</a:t>
            </a:r>
            <a:r>
              <a:rPr lang="tr-TR" sz="1600" dirty="0" smtClean="0"/>
              <a:t> </a:t>
            </a:r>
            <a:r>
              <a:rPr lang="tr-TR" sz="1600" dirty="0" smtClean="0"/>
              <a:t>ve Klonlama teknolojileri gibi tüm ART protokollerinin kilit unsurudur. </a:t>
            </a:r>
            <a:endParaRPr lang="tr-TR" sz="1600" dirty="0" smtClean="0"/>
          </a:p>
          <a:p>
            <a:r>
              <a:rPr lang="tr-TR" sz="1600" dirty="0" smtClean="0"/>
              <a:t>Üreme </a:t>
            </a:r>
            <a:r>
              <a:rPr lang="tr-TR" sz="1600" dirty="0" smtClean="0"/>
              <a:t>mevsimi yoktur. </a:t>
            </a:r>
            <a:endParaRPr lang="tr-TR" sz="1600" dirty="0" smtClean="0"/>
          </a:p>
          <a:p>
            <a:r>
              <a:rPr lang="tr-TR" sz="1600" dirty="0" err="1" smtClean="0"/>
              <a:t>Östrus</a:t>
            </a:r>
            <a:r>
              <a:rPr lang="tr-TR" sz="1600" dirty="0" smtClean="0"/>
              <a:t> </a:t>
            </a:r>
            <a:r>
              <a:rPr lang="tr-TR" sz="1600" dirty="0" smtClean="0"/>
              <a:t>senkronizasyonu </a:t>
            </a:r>
            <a:r>
              <a:rPr lang="tr-TR" sz="1600" dirty="0" smtClean="0"/>
              <a:t>önemli </a:t>
            </a:r>
            <a:r>
              <a:rPr lang="tr-TR" sz="1600" dirty="0" smtClean="0"/>
              <a:t>bir rol oynar. </a:t>
            </a:r>
            <a:endParaRPr lang="tr-TR" sz="1600" dirty="0" smtClean="0"/>
          </a:p>
          <a:p>
            <a:r>
              <a:rPr lang="tr-TR" sz="1600" dirty="0" smtClean="0"/>
              <a:t>Kızgınlığın </a:t>
            </a:r>
            <a:r>
              <a:rPr lang="tr-TR" sz="1600" dirty="0" smtClean="0"/>
              <a:t>senkronizasyonu için 2 ana strateji </a:t>
            </a:r>
            <a:r>
              <a:rPr lang="tr-TR" sz="1600" dirty="0" smtClean="0"/>
              <a:t>vardır.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smtClean="0"/>
              <a:t> </a:t>
            </a:r>
            <a:r>
              <a:rPr lang="tr-TR" sz="1600" dirty="0" err="1" smtClean="0"/>
              <a:t>Luteal</a:t>
            </a:r>
            <a:r>
              <a:rPr lang="tr-TR" sz="1600" dirty="0" smtClean="0"/>
              <a:t> fazın </a:t>
            </a:r>
            <a:r>
              <a:rPr lang="tr-TR" sz="1600" dirty="0" smtClean="0"/>
              <a:t>kontrolü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smtClean="0"/>
              <a:t> </a:t>
            </a:r>
            <a:r>
              <a:rPr lang="tr-TR" sz="1600" dirty="0" err="1" smtClean="0"/>
              <a:t>Foliküler</a:t>
            </a:r>
            <a:r>
              <a:rPr lang="tr-TR" sz="1600" dirty="0" smtClean="0"/>
              <a:t> fazın kontrolü </a:t>
            </a:r>
            <a:endParaRPr lang="tr-TR" sz="1600" dirty="0" smtClean="0"/>
          </a:p>
          <a:p>
            <a:r>
              <a:rPr lang="tr-TR" sz="1600" dirty="0" smtClean="0"/>
              <a:t>ancak </a:t>
            </a:r>
            <a:r>
              <a:rPr lang="tr-TR" sz="1600" dirty="0" smtClean="0"/>
              <a:t>genellikle </a:t>
            </a:r>
            <a:r>
              <a:rPr lang="tr-TR" sz="1600" dirty="0" err="1" smtClean="0"/>
              <a:t>luteal</a:t>
            </a:r>
            <a:r>
              <a:rPr lang="tr-TR" sz="1600" dirty="0" smtClean="0"/>
              <a:t> fazı kontrol ederiz. </a:t>
            </a:r>
            <a:r>
              <a:rPr lang="tr-TR" sz="1600" dirty="0" smtClean="0"/>
              <a:t>Çünkü </a:t>
            </a:r>
            <a:r>
              <a:rPr lang="tr-TR" sz="1600" dirty="0" err="1" smtClean="0"/>
              <a:t>foliküler</a:t>
            </a:r>
            <a:r>
              <a:rPr lang="tr-TR" sz="1600" dirty="0" smtClean="0"/>
              <a:t> fazdan daha </a:t>
            </a:r>
            <a:r>
              <a:rPr lang="tr-TR" sz="1600" dirty="0" smtClean="0"/>
              <a:t>uzundur, </a:t>
            </a:r>
            <a:r>
              <a:rPr lang="tr-TR" sz="1600" dirty="0" err="1" smtClean="0"/>
              <a:t>CL'yi</a:t>
            </a:r>
            <a:r>
              <a:rPr lang="tr-TR" sz="1600" dirty="0" smtClean="0"/>
              <a:t> kontrol etmek ve izlemek daha kolaydır. </a:t>
            </a:r>
            <a:endParaRPr lang="tr-TR" sz="1600" dirty="0" smtClean="0"/>
          </a:p>
          <a:p>
            <a:r>
              <a:rPr lang="tr-TR" sz="1600" dirty="0" smtClean="0"/>
              <a:t>Östrojen </a:t>
            </a:r>
            <a:r>
              <a:rPr lang="tr-TR" sz="1600" dirty="0" smtClean="0"/>
              <a:t>ve yumurtlamanın </a:t>
            </a:r>
            <a:r>
              <a:rPr lang="tr-TR" sz="1600" dirty="0" err="1" smtClean="0"/>
              <a:t>hormonal</a:t>
            </a:r>
            <a:r>
              <a:rPr lang="tr-TR" sz="1600" dirty="0" smtClean="0"/>
              <a:t> kontrolü </a:t>
            </a:r>
            <a:endParaRPr lang="tr-TR" sz="1600" dirty="0" smtClean="0"/>
          </a:p>
          <a:p>
            <a:r>
              <a:rPr lang="tr-TR" sz="1600" dirty="0" err="1" smtClean="0"/>
              <a:t>Progestojenler</a:t>
            </a:r>
            <a:r>
              <a:rPr lang="tr-TR" sz="1600" dirty="0" smtClean="0"/>
              <a:t>, </a:t>
            </a:r>
            <a:r>
              <a:rPr lang="tr-TR" sz="1600" dirty="0" err="1" smtClean="0"/>
              <a:t>corpus</a:t>
            </a:r>
            <a:r>
              <a:rPr lang="tr-TR" sz="1600" dirty="0" smtClean="0"/>
              <a:t> </a:t>
            </a:r>
            <a:r>
              <a:rPr lang="tr-TR" sz="1600" dirty="0" err="1" smtClean="0"/>
              <a:t>luteumun</a:t>
            </a:r>
            <a:r>
              <a:rPr lang="tr-TR" sz="1600" dirty="0" smtClean="0"/>
              <a:t> ömrünü uzatmak için kullanılabilir</a:t>
            </a:r>
            <a:r>
              <a:rPr lang="tr-TR" sz="1600" dirty="0" smtClean="0"/>
              <a:t>.</a:t>
            </a:r>
          </a:p>
          <a:p>
            <a:r>
              <a:rPr lang="tr-TR" sz="1600" dirty="0" smtClean="0"/>
              <a:t> </a:t>
            </a:r>
            <a:r>
              <a:rPr lang="tr-TR" sz="1600" dirty="0" err="1" smtClean="0"/>
              <a:t>Vajinal</a:t>
            </a:r>
            <a:r>
              <a:rPr lang="tr-TR" sz="1600" dirty="0" smtClean="0"/>
              <a:t> sünger veya CIDR, </a:t>
            </a:r>
            <a:r>
              <a:rPr lang="tr-TR" sz="1600" dirty="0" err="1" smtClean="0"/>
              <a:t>östrus</a:t>
            </a:r>
            <a:r>
              <a:rPr lang="tr-TR" sz="1600" dirty="0" smtClean="0"/>
              <a:t> senkronizasyonu için ve küçük </a:t>
            </a:r>
            <a:r>
              <a:rPr lang="tr-TR" sz="1600" dirty="0" err="1" smtClean="0"/>
              <a:t>ruminantlarda</a:t>
            </a:r>
            <a:r>
              <a:rPr lang="tr-TR" sz="1600" dirty="0" smtClean="0"/>
              <a:t> mevsim dışı üreme için kullanılmıştır. </a:t>
            </a:r>
            <a:endParaRPr lang="tr-TR" sz="1600" dirty="0" smtClean="0"/>
          </a:p>
          <a:p>
            <a:r>
              <a:rPr lang="tr-TR" sz="1600" dirty="0" smtClean="0"/>
              <a:t/>
            </a:r>
            <a:br>
              <a:rPr lang="tr-TR" sz="1600" dirty="0" smtClean="0"/>
            </a:br>
            <a:endParaRPr kumimoji="0" lang="tr-TR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2580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253613" y="811161"/>
            <a:ext cx="9733935" cy="5180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457200" hangingPunct="0"/>
            <a:r>
              <a:rPr lang="tr-TR" sz="2400" dirty="0" smtClean="0"/>
              <a:t>Vajinaya yerleştirilen bu süngerler genellikle yaklaşık 20 ila 60 miligram sentetik bir </a:t>
            </a:r>
            <a:r>
              <a:rPr lang="tr-TR" sz="2400" dirty="0" err="1" smtClean="0"/>
              <a:t>progesteron</a:t>
            </a:r>
            <a:r>
              <a:rPr lang="tr-TR" sz="2400" dirty="0" smtClean="0"/>
              <a:t> (</a:t>
            </a:r>
            <a:r>
              <a:rPr lang="tr-TR" sz="2400" dirty="0" err="1" smtClean="0"/>
              <a:t>progestojen</a:t>
            </a:r>
            <a:r>
              <a:rPr lang="tr-TR" sz="2400" dirty="0" smtClean="0"/>
              <a:t>) içerir ve 8 ila 14 gün boyunca yerinde bırakılır. Süngerlerde kullanılan en yaygın </a:t>
            </a:r>
            <a:r>
              <a:rPr lang="tr-TR" sz="2400" dirty="0" err="1" smtClean="0"/>
              <a:t>progestojen</a:t>
            </a:r>
            <a:r>
              <a:rPr lang="tr-TR" sz="2400" dirty="0" smtClean="0"/>
              <a:t> </a:t>
            </a:r>
            <a:r>
              <a:rPr lang="tr-TR" sz="2400" dirty="0" err="1" smtClean="0"/>
              <a:t>florogestone</a:t>
            </a:r>
            <a:r>
              <a:rPr lang="tr-TR" sz="2400" dirty="0" smtClean="0"/>
              <a:t> asetattır (FGA); ve </a:t>
            </a:r>
            <a:r>
              <a:rPr lang="tr-TR" sz="2400" dirty="0" err="1" smtClean="0"/>
              <a:t>metilasetoksi</a:t>
            </a:r>
            <a:r>
              <a:rPr lang="tr-TR" sz="2400" dirty="0" smtClean="0"/>
              <a:t> </a:t>
            </a:r>
            <a:r>
              <a:rPr lang="tr-TR" sz="2400" dirty="0" err="1" smtClean="0"/>
              <a:t>progesteron</a:t>
            </a:r>
            <a:r>
              <a:rPr lang="tr-TR" sz="2400" dirty="0" smtClean="0"/>
              <a:t> (MAP). </a:t>
            </a:r>
            <a:r>
              <a:rPr lang="tr-TR" sz="2400" dirty="0" err="1" smtClean="0"/>
              <a:t>Progesteron</a:t>
            </a:r>
            <a:r>
              <a:rPr lang="tr-TR" sz="2400" dirty="0" smtClean="0"/>
              <a:t> (300 mg) ile </a:t>
            </a:r>
            <a:r>
              <a:rPr lang="tr-TR" sz="2400" dirty="0" err="1" smtClean="0"/>
              <a:t>emprenye</a:t>
            </a:r>
            <a:r>
              <a:rPr lang="tr-TR" sz="2400" dirty="0" smtClean="0"/>
              <a:t> edilmiş kontrollü dahili ilaç salımı (CIDR) </a:t>
            </a:r>
            <a:r>
              <a:rPr lang="tr-TR" sz="2400" dirty="0" err="1" smtClean="0"/>
              <a:t>intravajinal</a:t>
            </a:r>
            <a:r>
              <a:rPr lang="tr-TR" sz="2400" dirty="0" smtClean="0"/>
              <a:t> plastik cihaz da kullanılabilir. CIDR vajinada 7 gün tutulur ve </a:t>
            </a:r>
            <a:r>
              <a:rPr lang="tr-TR" sz="2400" dirty="0" err="1" smtClean="0"/>
              <a:t>luteolitik</a:t>
            </a:r>
            <a:r>
              <a:rPr lang="tr-TR" sz="2400" dirty="0" smtClean="0"/>
              <a:t> bir PGF2a dozu, cihazın çıkarılmasından 1 gün önce veya sonra uygulanır. Üreme mevsimi boyunca, 10 ila 14 gün arayla verilen 5 ila 125 miligram (mg) dozunda uygulanan </a:t>
            </a:r>
            <a:r>
              <a:rPr lang="tr-TR" sz="2400" dirty="0" err="1" smtClean="0"/>
              <a:t>prostaglandin</a:t>
            </a:r>
            <a:r>
              <a:rPr lang="tr-TR" sz="2400" dirty="0" smtClean="0"/>
              <a:t>, </a:t>
            </a:r>
            <a:r>
              <a:rPr lang="tr-TR" sz="2400" dirty="0" err="1" smtClean="0"/>
              <a:t>estrinin</a:t>
            </a:r>
            <a:r>
              <a:rPr lang="tr-TR" sz="2400" dirty="0" smtClean="0"/>
              <a:t> senkronize edilmesinde etkili olmuştur. 11 gün arayla verilen iki enjeksiyon ortak protokoldür. İkinci enjeksiyon, </a:t>
            </a:r>
            <a:r>
              <a:rPr lang="tr-TR" sz="2400" dirty="0" smtClean="0"/>
              <a:t>dişinin </a:t>
            </a:r>
            <a:r>
              <a:rPr lang="tr-TR" sz="2400" dirty="0" err="1" smtClean="0"/>
              <a:t>östrusa</a:t>
            </a:r>
            <a:r>
              <a:rPr lang="tr-TR" sz="2400" dirty="0" smtClean="0"/>
              <a:t> dönmesine izin vermek için </a:t>
            </a:r>
            <a:r>
              <a:rPr lang="tr-TR" sz="2400" dirty="0" err="1" smtClean="0"/>
              <a:t>corpus</a:t>
            </a:r>
            <a:r>
              <a:rPr lang="tr-TR" sz="2400" dirty="0" smtClean="0"/>
              <a:t> </a:t>
            </a:r>
            <a:r>
              <a:rPr lang="tr-TR" sz="2400" dirty="0" err="1" smtClean="0"/>
              <a:t>luteum'un</a:t>
            </a:r>
            <a:r>
              <a:rPr lang="tr-TR" sz="2400" dirty="0" smtClean="0"/>
              <a:t> </a:t>
            </a:r>
            <a:r>
              <a:rPr lang="tr-TR" sz="2400" dirty="0" err="1" smtClean="0"/>
              <a:t>lize</a:t>
            </a:r>
            <a:r>
              <a:rPr lang="tr-TR" sz="2400" dirty="0" smtClean="0"/>
              <a:t> olma </a:t>
            </a:r>
            <a:r>
              <a:rPr lang="tr-TR" sz="2400" dirty="0" smtClean="0"/>
              <a:t>şansını arttırır.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2580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45±2 hours"/>
          <p:cNvSpPr txBox="1"/>
          <p:nvPr/>
        </p:nvSpPr>
        <p:spPr>
          <a:xfrm>
            <a:off x="6167355" y="5169739"/>
            <a:ext cx="1513236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/>
            </a:lvl1pPr>
          </a:lstStyle>
          <a:p>
            <a:r>
              <a:rPr sz="2250"/>
              <a:t>45±2 hours</a:t>
            </a:r>
          </a:p>
        </p:txBody>
      </p:sp>
      <p:pic>
        <p:nvPicPr>
          <p:cNvPr id="334" name="asfasf.png" descr="asfas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76" y="619912"/>
            <a:ext cx="6723759" cy="5406265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2051512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34634 -0.005131" pathEditMode="relative">
                                      <p:cBhvr>
                                        <p:cTn id="2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build="p" bldLvl="5" animBg="1" advAuto="0"/>
      <p:bldP spid="334" grpId="0" animBg="1" advAuto="0"/>
      <p:bldP spid="33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209368" y="1991032"/>
            <a:ext cx="9733935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457200" hangingPunct="0"/>
            <a:r>
              <a:rPr lang="tr-TR" sz="2400" dirty="0" smtClean="0"/>
              <a:t>Farklı </a:t>
            </a:r>
            <a:r>
              <a:rPr lang="tr-TR" sz="2400" dirty="0" smtClean="0"/>
              <a:t>senkronizasyon yöntemleri de vardır; </a:t>
            </a:r>
            <a:endParaRPr lang="tr-TR" sz="2400" dirty="0" smtClean="0"/>
          </a:p>
          <a:p>
            <a:pPr defTabSz="457200" hangingPunct="0"/>
            <a:r>
              <a:rPr lang="tr-TR" sz="2400" dirty="0" smtClean="0"/>
              <a:t>Erkek </a:t>
            </a:r>
            <a:r>
              <a:rPr lang="tr-TR" sz="2400" dirty="0" smtClean="0"/>
              <a:t>etkisi, yapay aydınlatma veya </a:t>
            </a:r>
            <a:r>
              <a:rPr lang="tr-TR" sz="2400" dirty="0" err="1" smtClean="0"/>
              <a:t>fotoperiyod</a:t>
            </a:r>
            <a:r>
              <a:rPr lang="tr-TR" sz="2400" dirty="0" smtClean="0"/>
              <a:t> ve melatonin </a:t>
            </a:r>
            <a:r>
              <a:rPr lang="tr-TR" sz="2400" dirty="0" smtClean="0"/>
              <a:t>uygulaması, erkeklerle </a:t>
            </a:r>
            <a:r>
              <a:rPr lang="tr-TR" sz="2400" dirty="0" smtClean="0"/>
              <a:t>temas, </a:t>
            </a:r>
            <a:r>
              <a:rPr lang="tr-TR" sz="2400" dirty="0" err="1" smtClean="0"/>
              <a:t>ovülasyonu</a:t>
            </a:r>
            <a:r>
              <a:rPr lang="tr-TR" sz="2400" dirty="0" smtClean="0"/>
              <a:t> </a:t>
            </a:r>
            <a:r>
              <a:rPr lang="tr-TR" sz="2400" dirty="0" smtClean="0"/>
              <a:t>tetikleyen </a:t>
            </a:r>
            <a:r>
              <a:rPr lang="tr-TR" sz="2400" dirty="0" err="1" smtClean="0"/>
              <a:t>LH'nin</a:t>
            </a:r>
            <a:r>
              <a:rPr lang="tr-TR" sz="2400" dirty="0" smtClean="0"/>
              <a:t> yumurtlama </a:t>
            </a:r>
            <a:r>
              <a:rPr lang="tr-TR" sz="2400" dirty="0" smtClean="0"/>
              <a:t>öncesi </a:t>
            </a:r>
            <a:r>
              <a:rPr lang="tr-TR" sz="2400" dirty="0" smtClean="0"/>
              <a:t>artışının ortaya çıkmasına neden olur. </a:t>
            </a:r>
            <a:endParaRPr lang="tr-TR" sz="2400" dirty="0" smtClean="0"/>
          </a:p>
          <a:p>
            <a:pPr defTabSz="457200" hangingPunct="0"/>
            <a:r>
              <a:rPr lang="tr-TR" sz="2400" dirty="0" smtClean="0"/>
              <a:t>Yapay </a:t>
            </a:r>
            <a:r>
              <a:rPr lang="tr-TR" sz="2400" dirty="0" smtClean="0"/>
              <a:t>aydınlatma veya </a:t>
            </a:r>
            <a:r>
              <a:rPr lang="tr-TR" sz="2400" dirty="0" err="1" smtClean="0"/>
              <a:t>fotoperiyod</a:t>
            </a:r>
            <a:r>
              <a:rPr lang="tr-TR" sz="2400" dirty="0" smtClean="0"/>
              <a:t> rejimi, uzun bir günü (16 saat güneş ışığı veya yapay ışık) ve ardından sekiz saat karanlığı taklit etmek için kullanılır.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6752580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enk.png" descr="senk.png"/>
          <p:cNvPicPr>
            <a:picLocks noChangeAspect="1"/>
          </p:cNvPicPr>
          <p:nvPr/>
        </p:nvPicPr>
        <p:blipFill>
          <a:blip r:embed="rId3"/>
          <a:srcRect b="15579"/>
          <a:stretch>
            <a:fillRect/>
          </a:stretch>
        </p:blipFill>
        <p:spPr>
          <a:xfrm>
            <a:off x="2667131" y="732372"/>
            <a:ext cx="6857738" cy="2348129"/>
          </a:xfrm>
          <a:prstGeom prst="rect">
            <a:avLst/>
          </a:prstGeom>
          <a:ln w="88900">
            <a:miter lim="400000"/>
          </a:ln>
        </p:spPr>
      </p:pic>
      <p:pic>
        <p:nvPicPr>
          <p:cNvPr id="336" name="Image" descr="Image"/>
          <p:cNvPicPr>
            <a:picLocks noChangeAspect="1"/>
          </p:cNvPicPr>
          <p:nvPr/>
        </p:nvPicPr>
        <p:blipFill>
          <a:blip r:embed="rId4"/>
          <a:srcRect r="2270"/>
          <a:stretch>
            <a:fillRect/>
          </a:stretch>
        </p:blipFill>
        <p:spPr>
          <a:xfrm>
            <a:off x="2416984" y="3392506"/>
            <a:ext cx="7358047" cy="2609647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16752580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88281 0.000000" pathEditMode="relative">
                                      <p:cBhvr>
                                        <p:cTn id="1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 advAuto="0"/>
      <p:bldP spid="335" grpId="1" animBg="1" advAuto="0"/>
      <p:bldP spid="336" grpId="0" animBg="1" advAuto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350</Words>
  <Application>Microsoft Office PowerPoint</Application>
  <PresentationFormat>Özel</PresentationFormat>
  <Paragraphs>122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9" baseType="lpstr">
      <vt:lpstr>Office Teması</vt:lpstr>
      <vt:lpstr>Chalkboard</vt:lpstr>
      <vt:lpstr>Slayt 1</vt:lpstr>
      <vt:lpstr>Östrus Senkronizasyonu</vt:lpstr>
      <vt:lpstr>Slayt 3</vt:lpstr>
      <vt:lpstr>Slayt 4</vt:lpstr>
      <vt:lpstr>Slayt 5</vt:lpstr>
      <vt:lpstr>Slayt 6</vt:lpstr>
      <vt:lpstr>Slayt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Koyun ve Keçilerde İleri Üreme Teknikleri</dc:title>
  <dc:creator>Toprak</dc:creator>
  <cp:lastModifiedBy>SONY</cp:lastModifiedBy>
  <cp:revision>8</cp:revision>
  <dcterms:created xsi:type="dcterms:W3CDTF">2019-12-20T10:40:14Z</dcterms:created>
  <dcterms:modified xsi:type="dcterms:W3CDTF">2019-12-24T21:34:17Z</dcterms:modified>
</cp:coreProperties>
</file>