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5" r:id="rId1"/>
  </p:sldMasterIdLst>
  <p:sldIdLst>
    <p:sldId id="325" r:id="rId2"/>
    <p:sldId id="416" r:id="rId3"/>
    <p:sldId id="417" r:id="rId4"/>
    <p:sldId id="418" r:id="rId5"/>
    <p:sldId id="419" r:id="rId6"/>
    <p:sldId id="420" r:id="rId7"/>
    <p:sldId id="421" r:id="rId8"/>
    <p:sldId id="422" r:id="rId9"/>
    <p:sldId id="424" r:id="rId10"/>
    <p:sldId id="425" r:id="rId11"/>
    <p:sldId id="423" r:id="rId12"/>
    <p:sldId id="426" r:id="rId13"/>
    <p:sldId id="427" r:id="rId14"/>
    <p:sldId id="428" r:id="rId15"/>
    <p:sldId id="350" r:id="rId16"/>
    <p:sldId id="278" r:id="rId17"/>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368" autoAdjust="0"/>
    <p:restoredTop sz="94660"/>
  </p:normalViewPr>
  <p:slideViewPr>
    <p:cSldViewPr snapToGrid="0">
      <p:cViewPr varScale="1">
        <p:scale>
          <a:sx n="115" d="100"/>
          <a:sy n="115" d="100"/>
        </p:scale>
        <p:origin x="120" y="1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tr-TR" smtClean="0"/>
              <a:t>Asıl başlık stili için tıklatın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F9352B62-4E0F-41AF-8A8D-487BA74E0C45}" type="datetimeFigureOut">
              <a:rPr lang="tr-TR" smtClean="0"/>
              <a:t>18.04.2019</a:t>
            </a:fld>
            <a:endParaRPr lang="tr-TR"/>
          </a:p>
        </p:txBody>
      </p:sp>
      <p:sp>
        <p:nvSpPr>
          <p:cNvPr id="5" name="Footer Placeholder 4"/>
          <p:cNvSpPr>
            <a:spLocks noGrp="1"/>
          </p:cNvSpPr>
          <p:nvPr>
            <p:ph type="ftr" sz="quarter" idx="11"/>
          </p:nvPr>
        </p:nvSpPr>
        <p:spPr/>
        <p:txBody>
          <a:bodyPr/>
          <a:lstStyle/>
          <a:p>
            <a:endParaRPr lang="tr-TR"/>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55A24F92-C1C4-453B-A861-FCDC16234F5F}" type="slidenum">
              <a:rPr lang="tr-TR" smtClean="0"/>
              <a:t>‹#›</a:t>
            </a:fld>
            <a:endParaRPr lang="tr-TR"/>
          </a:p>
        </p:txBody>
      </p:sp>
    </p:spTree>
    <p:extLst>
      <p:ext uri="{BB962C8B-B14F-4D97-AF65-F5344CB8AC3E}">
        <p14:creationId xmlns:p14="http://schemas.microsoft.com/office/powerpoint/2010/main" val="13817280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F9352B62-4E0F-41AF-8A8D-487BA74E0C45}" type="datetimeFigureOut">
              <a:rPr lang="tr-TR" smtClean="0"/>
              <a:t>18.04.2019</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55A24F92-C1C4-453B-A861-FCDC16234F5F}" type="slidenum">
              <a:rPr lang="tr-TR" smtClean="0"/>
              <a:t>‹#›</a:t>
            </a:fld>
            <a:endParaRPr lang="tr-TR"/>
          </a:p>
        </p:txBody>
      </p:sp>
    </p:spTree>
    <p:extLst>
      <p:ext uri="{BB962C8B-B14F-4D97-AF65-F5344CB8AC3E}">
        <p14:creationId xmlns:p14="http://schemas.microsoft.com/office/powerpoint/2010/main" val="246057288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F9352B62-4E0F-41AF-8A8D-487BA74E0C45}" type="datetimeFigureOut">
              <a:rPr lang="tr-TR" smtClean="0"/>
              <a:t>18.04.2019</a:t>
            </a:fld>
            <a:endParaRPr lang="tr-TR"/>
          </a:p>
        </p:txBody>
      </p:sp>
      <p:sp>
        <p:nvSpPr>
          <p:cNvPr id="5" name="Footer Placeholder 4"/>
          <p:cNvSpPr>
            <a:spLocks noGrp="1"/>
          </p:cNvSpPr>
          <p:nvPr>
            <p:ph type="ftr" sz="quarter" idx="11"/>
          </p:nvPr>
        </p:nvSpPr>
        <p:spPr/>
        <p:txBody>
          <a:bodyPr/>
          <a:lstStyle/>
          <a:p>
            <a:endParaRPr lang="tr-TR"/>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55A24F92-C1C4-453B-A861-FCDC16234F5F}" type="slidenum">
              <a:rPr lang="tr-TR" smtClean="0"/>
              <a:t>‹#›</a:t>
            </a:fld>
            <a:endParaRPr lang="tr-TR"/>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70572739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F9352B62-4E0F-41AF-8A8D-487BA74E0C45}" type="datetimeFigureOut">
              <a:rPr lang="tr-TR" smtClean="0"/>
              <a:t>18.04.2019</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55A24F92-C1C4-453B-A861-FCDC16234F5F}" type="slidenum">
              <a:rPr lang="tr-TR" smtClean="0"/>
              <a:t>‹#›</a:t>
            </a:fld>
            <a:endParaRPr lang="tr-TR"/>
          </a:p>
        </p:txBody>
      </p:sp>
    </p:spTree>
    <p:extLst>
      <p:ext uri="{BB962C8B-B14F-4D97-AF65-F5344CB8AC3E}">
        <p14:creationId xmlns:p14="http://schemas.microsoft.com/office/powerpoint/2010/main" val="47744194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F9352B62-4E0F-41AF-8A8D-487BA74E0C45}" type="datetimeFigureOut">
              <a:rPr lang="tr-TR" smtClean="0"/>
              <a:t>18.04.2019</a:t>
            </a:fld>
            <a:endParaRPr lang="tr-TR"/>
          </a:p>
        </p:txBody>
      </p:sp>
      <p:sp>
        <p:nvSpPr>
          <p:cNvPr id="6" name="Footer Placeholder 5"/>
          <p:cNvSpPr>
            <a:spLocks noGrp="1"/>
          </p:cNvSpPr>
          <p:nvPr>
            <p:ph type="ftr" sz="quarter" idx="11"/>
          </p:nvPr>
        </p:nvSpPr>
        <p:spPr/>
        <p:txBody>
          <a:bodyPr/>
          <a:lstStyle/>
          <a:p>
            <a:endParaRPr lang="tr-TR"/>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55A24F92-C1C4-453B-A861-FCDC16234F5F}" type="slidenum">
              <a:rPr lang="tr-TR" smtClean="0"/>
              <a:t>‹#›</a:t>
            </a:fld>
            <a:endParaRPr lang="tr-TR"/>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42648289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F9352B62-4E0F-41AF-8A8D-487BA74E0C45}" type="datetimeFigureOut">
              <a:rPr lang="tr-TR" smtClean="0"/>
              <a:t>18.04.2019</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55A24F92-C1C4-453B-A861-FCDC16234F5F}" type="slidenum">
              <a:rPr lang="tr-TR" smtClean="0"/>
              <a:t>‹#›</a:t>
            </a:fld>
            <a:endParaRPr lang="tr-TR"/>
          </a:p>
        </p:txBody>
      </p:sp>
    </p:spTree>
    <p:extLst>
      <p:ext uri="{BB962C8B-B14F-4D97-AF65-F5344CB8AC3E}">
        <p14:creationId xmlns:p14="http://schemas.microsoft.com/office/powerpoint/2010/main" val="154357396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ncho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F9352B62-4E0F-41AF-8A8D-487BA74E0C45}" type="datetimeFigureOut">
              <a:rPr lang="tr-TR" smtClean="0"/>
              <a:t>18.04.2019</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55A24F92-C1C4-453B-A861-FCDC16234F5F}" type="slidenum">
              <a:rPr lang="tr-TR" smtClean="0"/>
              <a:t>‹#›</a:t>
            </a:fld>
            <a:endParaRPr lang="tr-TR"/>
          </a:p>
        </p:txBody>
      </p:sp>
    </p:spTree>
    <p:extLst>
      <p:ext uri="{BB962C8B-B14F-4D97-AF65-F5344CB8AC3E}">
        <p14:creationId xmlns:p14="http://schemas.microsoft.com/office/powerpoint/2010/main" val="177178802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F9352B62-4E0F-41AF-8A8D-487BA74E0C45}" type="datetimeFigureOut">
              <a:rPr lang="tr-TR" smtClean="0"/>
              <a:t>18.04.2019</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55A24F92-C1C4-453B-A861-FCDC16234F5F}" type="slidenum">
              <a:rPr lang="tr-TR" smtClean="0"/>
              <a:t>‹#›</a:t>
            </a:fld>
            <a:endParaRPr lang="tr-TR"/>
          </a:p>
        </p:txBody>
      </p:sp>
    </p:spTree>
    <p:extLst>
      <p:ext uri="{BB962C8B-B14F-4D97-AF65-F5344CB8AC3E}">
        <p14:creationId xmlns:p14="http://schemas.microsoft.com/office/powerpoint/2010/main" val="299588896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tr-TR" smtClean="0"/>
              <a:t>Asıl başlık stili için tıklatın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F9352B62-4E0F-41AF-8A8D-487BA74E0C45}" type="datetimeFigureOut">
              <a:rPr lang="tr-TR" smtClean="0"/>
              <a:t>18.04.2019</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55A24F92-C1C4-453B-A861-FCDC16234F5F}" type="slidenum">
              <a:rPr lang="tr-TR" smtClean="0"/>
              <a:t>‹#›</a:t>
            </a:fld>
            <a:endParaRPr lang="tr-TR"/>
          </a:p>
        </p:txBody>
      </p:sp>
    </p:spTree>
    <p:extLst>
      <p:ext uri="{BB962C8B-B14F-4D97-AF65-F5344CB8AC3E}">
        <p14:creationId xmlns:p14="http://schemas.microsoft.com/office/powerpoint/2010/main" val="15589141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F9352B62-4E0F-41AF-8A8D-487BA74E0C45}" type="datetimeFigureOut">
              <a:rPr lang="tr-TR" smtClean="0"/>
              <a:t>18.04.2019</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55A24F92-C1C4-453B-A861-FCDC16234F5F}" type="slidenum">
              <a:rPr lang="tr-TR" smtClean="0"/>
              <a:t>‹#›</a:t>
            </a:fld>
            <a:endParaRPr lang="tr-TR"/>
          </a:p>
        </p:txBody>
      </p:sp>
    </p:spTree>
    <p:extLst>
      <p:ext uri="{BB962C8B-B14F-4D97-AF65-F5344CB8AC3E}">
        <p14:creationId xmlns:p14="http://schemas.microsoft.com/office/powerpoint/2010/main" val="67434060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F9352B62-4E0F-41AF-8A8D-487BA74E0C45}" type="datetimeFigureOut">
              <a:rPr lang="tr-TR" smtClean="0"/>
              <a:t>18.04.2019</a:t>
            </a:fld>
            <a:endParaRPr lang="tr-TR"/>
          </a:p>
        </p:txBody>
      </p:sp>
      <p:sp>
        <p:nvSpPr>
          <p:cNvPr id="6" name="Footer Placeholder 5"/>
          <p:cNvSpPr>
            <a:spLocks noGrp="1"/>
          </p:cNvSpPr>
          <p:nvPr>
            <p:ph type="ftr" sz="quarter" idx="11"/>
          </p:nvPr>
        </p:nvSpPr>
        <p:spPr/>
        <p:txBody>
          <a:bodyPr/>
          <a:lstStyle/>
          <a:p>
            <a:endParaRPr lang="tr-T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55A24F92-C1C4-453B-A861-FCDC16234F5F}" type="slidenum">
              <a:rPr lang="tr-TR" smtClean="0"/>
              <a:t>‹#›</a:t>
            </a:fld>
            <a:endParaRPr lang="tr-TR"/>
          </a:p>
        </p:txBody>
      </p:sp>
    </p:spTree>
    <p:extLst>
      <p:ext uri="{BB962C8B-B14F-4D97-AF65-F5344CB8AC3E}">
        <p14:creationId xmlns:p14="http://schemas.microsoft.com/office/powerpoint/2010/main" val="337824114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F9352B62-4E0F-41AF-8A8D-487BA74E0C45}" type="datetimeFigureOut">
              <a:rPr lang="tr-TR" smtClean="0"/>
              <a:t>18.04.2019</a:t>
            </a:fld>
            <a:endParaRPr lang="tr-TR"/>
          </a:p>
        </p:txBody>
      </p:sp>
      <p:sp>
        <p:nvSpPr>
          <p:cNvPr id="8" name="Footer Placeholder 7"/>
          <p:cNvSpPr>
            <a:spLocks noGrp="1"/>
          </p:cNvSpPr>
          <p:nvPr>
            <p:ph type="ftr" sz="quarter" idx="11"/>
          </p:nvPr>
        </p:nvSpPr>
        <p:spPr/>
        <p:txBody>
          <a:bodyPr/>
          <a:lstStyle/>
          <a:p>
            <a:endParaRPr lang="tr-T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55A24F92-C1C4-453B-A861-FCDC16234F5F}" type="slidenum">
              <a:rPr lang="tr-TR" smtClean="0"/>
              <a:t>‹#›</a:t>
            </a:fld>
            <a:endParaRPr lang="tr-TR"/>
          </a:p>
        </p:txBody>
      </p:sp>
    </p:spTree>
    <p:extLst>
      <p:ext uri="{BB962C8B-B14F-4D97-AF65-F5344CB8AC3E}">
        <p14:creationId xmlns:p14="http://schemas.microsoft.com/office/powerpoint/2010/main" val="41380709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F9352B62-4E0F-41AF-8A8D-487BA74E0C45}" type="datetimeFigureOut">
              <a:rPr lang="tr-TR" smtClean="0"/>
              <a:t>18.04.2019</a:t>
            </a:fld>
            <a:endParaRPr lang="tr-TR"/>
          </a:p>
        </p:txBody>
      </p:sp>
      <p:sp>
        <p:nvSpPr>
          <p:cNvPr id="4" name="Footer Placeholder 3"/>
          <p:cNvSpPr>
            <a:spLocks noGrp="1"/>
          </p:cNvSpPr>
          <p:nvPr>
            <p:ph type="ftr" sz="quarter" idx="11"/>
          </p:nvPr>
        </p:nvSpPr>
        <p:spPr/>
        <p:txBody>
          <a:bodyPr/>
          <a:lstStyle/>
          <a:p>
            <a:endParaRPr lang="tr-TR"/>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55A24F92-C1C4-453B-A861-FCDC16234F5F}" type="slidenum">
              <a:rPr lang="tr-TR" smtClean="0"/>
              <a:t>‹#›</a:t>
            </a:fld>
            <a:endParaRPr lang="tr-TR"/>
          </a:p>
        </p:txBody>
      </p:sp>
    </p:spTree>
    <p:extLst>
      <p:ext uri="{BB962C8B-B14F-4D97-AF65-F5344CB8AC3E}">
        <p14:creationId xmlns:p14="http://schemas.microsoft.com/office/powerpoint/2010/main" val="29223087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9352B62-4E0F-41AF-8A8D-487BA74E0C45}" type="datetimeFigureOut">
              <a:rPr lang="tr-TR" smtClean="0"/>
              <a:t>18.04.2019</a:t>
            </a:fld>
            <a:endParaRPr lang="tr-TR"/>
          </a:p>
        </p:txBody>
      </p:sp>
      <p:sp>
        <p:nvSpPr>
          <p:cNvPr id="3" name="Footer Placeholder 2"/>
          <p:cNvSpPr>
            <a:spLocks noGrp="1"/>
          </p:cNvSpPr>
          <p:nvPr>
            <p:ph type="ftr" sz="quarter" idx="11"/>
          </p:nvPr>
        </p:nvSpPr>
        <p:spPr/>
        <p:txBody>
          <a:bodyPr/>
          <a:lstStyle/>
          <a:p>
            <a:endParaRPr lang="tr-TR"/>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55A24F92-C1C4-453B-A861-FCDC16234F5F}" type="slidenum">
              <a:rPr lang="tr-TR" smtClean="0"/>
              <a:t>‹#›</a:t>
            </a:fld>
            <a:endParaRPr lang="tr-TR"/>
          </a:p>
        </p:txBody>
      </p:sp>
    </p:spTree>
    <p:extLst>
      <p:ext uri="{BB962C8B-B14F-4D97-AF65-F5344CB8AC3E}">
        <p14:creationId xmlns:p14="http://schemas.microsoft.com/office/powerpoint/2010/main" val="1166644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tr-TR" smtClean="0"/>
              <a:t>Asıl başlık stili için tıklatın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F9352B62-4E0F-41AF-8A8D-487BA74E0C45}" type="datetimeFigureOut">
              <a:rPr lang="tr-TR" smtClean="0"/>
              <a:t>18.04.2019</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55A24F92-C1C4-453B-A861-FCDC16234F5F}" type="slidenum">
              <a:rPr lang="tr-TR" smtClean="0"/>
              <a:t>‹#›</a:t>
            </a:fld>
            <a:endParaRPr lang="tr-TR"/>
          </a:p>
        </p:txBody>
      </p:sp>
    </p:spTree>
    <p:extLst>
      <p:ext uri="{BB962C8B-B14F-4D97-AF65-F5344CB8AC3E}">
        <p14:creationId xmlns:p14="http://schemas.microsoft.com/office/powerpoint/2010/main" val="319921040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F9352B62-4E0F-41AF-8A8D-487BA74E0C45}" type="datetimeFigureOut">
              <a:rPr lang="tr-TR" smtClean="0"/>
              <a:t>18.04.2019</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55A24F92-C1C4-453B-A861-FCDC16234F5F}" type="slidenum">
              <a:rPr lang="tr-TR" smtClean="0"/>
              <a:t>‹#›</a:t>
            </a:fld>
            <a:endParaRPr lang="tr-TR"/>
          </a:p>
        </p:txBody>
      </p:sp>
    </p:spTree>
    <p:extLst>
      <p:ext uri="{BB962C8B-B14F-4D97-AF65-F5344CB8AC3E}">
        <p14:creationId xmlns:p14="http://schemas.microsoft.com/office/powerpoint/2010/main" val="370136924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157"/>
            <a:ext cx="2356674" cy="6853096"/>
            <a:chOff x="6627813" y="195610"/>
            <a:chExt cx="1952625" cy="5678141"/>
          </a:xfrm>
        </p:grpSpPr>
        <p:sp>
          <p:nvSpPr>
            <p:cNvPr id="11" name="Freeform 27"/>
            <p:cNvSpPr/>
            <p:nvPr/>
          </p:nvSpPr>
          <p:spPr bwMode="auto">
            <a:xfrm>
              <a:off x="6627813" y="195610"/>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F9352B62-4E0F-41AF-8A8D-487BA74E0C45}" type="datetimeFigureOut">
              <a:rPr lang="tr-TR" smtClean="0"/>
              <a:t>18.04.2019</a:t>
            </a:fld>
            <a:endParaRPr lang="tr-TR"/>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tr-TR"/>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55A24F92-C1C4-453B-A861-FCDC16234F5F}" type="slidenum">
              <a:rPr lang="tr-TR" smtClean="0"/>
              <a:t>‹#›</a:t>
            </a:fld>
            <a:endParaRPr lang="tr-TR"/>
          </a:p>
        </p:txBody>
      </p:sp>
    </p:spTree>
    <p:extLst>
      <p:ext uri="{BB962C8B-B14F-4D97-AF65-F5344CB8AC3E}">
        <p14:creationId xmlns:p14="http://schemas.microsoft.com/office/powerpoint/2010/main" val="697079584"/>
      </p:ext>
    </p:extLst>
  </p:cSld>
  <p:clrMap bg1="lt1" tx1="dk1" bg2="lt2" tx2="dk2" accent1="accent1" accent2="accent2" accent3="accent3" accent4="accent4" accent5="accent5" accent6="accent6" hlink="hlink" folHlink="folHlink"/>
  <p:sldLayoutIdLst>
    <p:sldLayoutId id="2147483696" r:id="rId1"/>
    <p:sldLayoutId id="2147483697" r:id="rId2"/>
    <p:sldLayoutId id="2147483698" r:id="rId3"/>
    <p:sldLayoutId id="2147483699" r:id="rId4"/>
    <p:sldLayoutId id="2147483700" r:id="rId5"/>
    <p:sldLayoutId id="2147483701" r:id="rId6"/>
    <p:sldLayoutId id="2147483702" r:id="rId7"/>
    <p:sldLayoutId id="2147483703" r:id="rId8"/>
    <p:sldLayoutId id="2147483704" r:id="rId9"/>
    <p:sldLayoutId id="2147483705" r:id="rId10"/>
    <p:sldLayoutId id="2147483706" r:id="rId11"/>
    <p:sldLayoutId id="2147483707" r:id="rId12"/>
    <p:sldLayoutId id="2147483708" r:id="rId13"/>
    <p:sldLayoutId id="2147483709" r:id="rId14"/>
    <p:sldLayoutId id="2147483710" r:id="rId15"/>
    <p:sldLayoutId id="2147483711" r:id="rId16"/>
  </p:sldLayoutIdLst>
  <p:txStyles>
    <p:titleStyle>
      <a:lvl1pPr algn="l" defTabSz="457200" rtl="0" eaLnBrk="1" latinLnBrk="0" hangingPunct="1">
        <a:spcBef>
          <a:spcPct val="0"/>
        </a:spcBef>
        <a:buNone/>
        <a:defRPr sz="3600" kern="1200">
          <a:solidFill>
            <a:schemeClr val="accent2">
              <a:lumMod val="7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Resim 3"/>
          <p:cNvPicPr>
            <a:picLocks noChangeAspect="1"/>
          </p:cNvPicPr>
          <p:nvPr/>
        </p:nvPicPr>
        <p:blipFill>
          <a:blip r:embed="rId2"/>
          <a:stretch>
            <a:fillRect/>
          </a:stretch>
        </p:blipFill>
        <p:spPr>
          <a:xfrm>
            <a:off x="545123" y="228600"/>
            <a:ext cx="11517924" cy="6290896"/>
          </a:xfrm>
          <a:prstGeom prst="rect">
            <a:avLst/>
          </a:prstGeom>
        </p:spPr>
      </p:pic>
      <p:sp>
        <p:nvSpPr>
          <p:cNvPr id="2" name="Unvan 1"/>
          <p:cNvSpPr>
            <a:spLocks noGrp="1"/>
          </p:cNvSpPr>
          <p:nvPr>
            <p:ph type="ctrTitle"/>
          </p:nvPr>
        </p:nvSpPr>
        <p:spPr/>
        <p:txBody>
          <a:bodyPr/>
          <a:lstStyle/>
          <a:p>
            <a:r>
              <a:rPr lang="tr-TR" dirty="0" smtClean="0"/>
              <a:t>564</a:t>
            </a:r>
            <a:endParaRPr lang="tr-TR" dirty="0"/>
          </a:p>
        </p:txBody>
      </p:sp>
      <p:sp>
        <p:nvSpPr>
          <p:cNvPr id="3" name="Alt Başlık 2"/>
          <p:cNvSpPr>
            <a:spLocks noGrp="1"/>
          </p:cNvSpPr>
          <p:nvPr>
            <p:ph type="subTitle" idx="1"/>
          </p:nvPr>
        </p:nvSpPr>
        <p:spPr/>
        <p:txBody>
          <a:bodyPr/>
          <a:lstStyle/>
          <a:p>
            <a:endParaRPr lang="tr-TR" dirty="0"/>
          </a:p>
        </p:txBody>
      </p:sp>
    </p:spTree>
    <p:extLst>
      <p:ext uri="{BB962C8B-B14F-4D97-AF65-F5344CB8AC3E}">
        <p14:creationId xmlns:p14="http://schemas.microsoft.com/office/powerpoint/2010/main" val="200611824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828800" y="736270"/>
            <a:ext cx="9108374" cy="3970318"/>
          </a:xfrm>
          <a:prstGeom prst="rect">
            <a:avLst/>
          </a:prstGeom>
        </p:spPr>
        <p:txBody>
          <a:bodyPr wrap="square">
            <a:spAutoFit/>
          </a:bodyPr>
          <a:lstStyle/>
          <a:p>
            <a:r>
              <a:rPr lang="tr-TR" b="1" dirty="0"/>
              <a:t>Kafatası yaralanmaları çeşitleri nelerdir</a:t>
            </a:r>
            <a:r>
              <a:rPr lang="tr-TR" b="1" dirty="0" smtClean="0"/>
              <a:t>?</a:t>
            </a:r>
          </a:p>
          <a:p>
            <a:r>
              <a:rPr lang="tr-TR" dirty="0" smtClean="0"/>
              <a:t> </a:t>
            </a:r>
            <a:r>
              <a:rPr lang="tr-TR" b="1" dirty="0"/>
              <a:t>Saçlı deride yaralanmalar: </a:t>
            </a:r>
            <a:r>
              <a:rPr lang="tr-TR" dirty="0"/>
              <a:t>Saç derisi kafatası yüzeyi üzerinde kolaylıkla yer değiştirebilir ve herhangi bir darbe sonucu kolayca ayrılabilir. Bu durumda çok fazla miktarda kanama olur, bu nedenle öncelikle kanamanın durdurulması gereklidir. </a:t>
            </a:r>
            <a:endParaRPr lang="tr-TR" dirty="0" smtClean="0"/>
          </a:p>
          <a:p>
            <a:r>
              <a:rPr lang="tr-TR" b="1" dirty="0" smtClean="0"/>
              <a:t>Kafatası</a:t>
            </a:r>
            <a:r>
              <a:rPr lang="tr-TR" b="1" dirty="0"/>
              <a:t>, beyin yaralanmaları: </a:t>
            </a:r>
            <a:endParaRPr lang="tr-TR" b="1" dirty="0" smtClean="0"/>
          </a:p>
          <a:p>
            <a:r>
              <a:rPr lang="tr-TR" b="1" dirty="0" smtClean="0"/>
              <a:t>Kafatası </a:t>
            </a:r>
            <a:r>
              <a:rPr lang="tr-TR" b="1" dirty="0"/>
              <a:t>kırıkları: </a:t>
            </a:r>
            <a:r>
              <a:rPr lang="tr-TR" dirty="0"/>
              <a:t>Kafatası kırıklarında beyin zedelenmesi, kemiğin kırılmasından daha önemlidir. Bu nedenle beyin hasarı bulguları değerlendirilmelidir</a:t>
            </a:r>
            <a:r>
              <a:rPr lang="tr-TR" dirty="0" smtClean="0"/>
              <a:t>.</a:t>
            </a:r>
          </a:p>
          <a:p>
            <a:r>
              <a:rPr lang="tr-TR" dirty="0" smtClean="0"/>
              <a:t> </a:t>
            </a:r>
            <a:r>
              <a:rPr lang="tr-TR" b="1" dirty="0"/>
              <a:t>Yüz yaralanmaları: </a:t>
            </a:r>
            <a:r>
              <a:rPr lang="tr-TR" dirty="0"/>
              <a:t>Ağız ve burun yaralanmalarında solunum ciddi şekilde etkilenebilir ve duyu organları zarar görebilir. Bir yüz yaralanması sonucunda burun, çene kemiği kemiklerinde yaralanma görülebilir</a:t>
            </a:r>
            <a:r>
              <a:rPr lang="tr-TR" dirty="0" smtClean="0"/>
              <a:t>.</a:t>
            </a:r>
          </a:p>
          <a:p>
            <a:r>
              <a:rPr lang="tr-TR" dirty="0" smtClean="0"/>
              <a:t> </a:t>
            </a:r>
            <a:r>
              <a:rPr lang="tr-TR" b="1" dirty="0"/>
              <a:t>Omurga (bel kemiği) yaralanmaları: </a:t>
            </a:r>
            <a:r>
              <a:rPr lang="tr-TR" dirty="0"/>
              <a:t>En çok zarar gören bölge bel ve boyun bölgesidir ve çok ağrılıdır. Kazalarda en çok boyun etkilenir. </a:t>
            </a:r>
          </a:p>
          <a:p>
            <a:r>
              <a:rPr lang="tr-TR" dirty="0"/>
              <a:t> </a:t>
            </a:r>
          </a:p>
        </p:txBody>
      </p:sp>
    </p:spTree>
    <p:extLst>
      <p:ext uri="{BB962C8B-B14F-4D97-AF65-F5344CB8AC3E}">
        <p14:creationId xmlns:p14="http://schemas.microsoft.com/office/powerpoint/2010/main" val="226018878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256312" y="1543792"/>
            <a:ext cx="6887688" cy="1754326"/>
          </a:xfrm>
          <a:prstGeom prst="rect">
            <a:avLst/>
          </a:prstGeom>
        </p:spPr>
        <p:txBody>
          <a:bodyPr wrap="square">
            <a:spAutoFit/>
          </a:bodyPr>
          <a:lstStyle/>
          <a:p>
            <a:r>
              <a:rPr lang="tr-TR" b="1" dirty="0"/>
              <a:t>Kafatası ve omurga yaralanmalarının nedenleri nelerdir</a:t>
            </a:r>
            <a:r>
              <a:rPr lang="tr-TR" b="1" dirty="0" smtClean="0"/>
              <a:t>?</a:t>
            </a:r>
          </a:p>
          <a:p>
            <a:r>
              <a:rPr lang="tr-TR" dirty="0" smtClean="0"/>
              <a:t> </a:t>
            </a:r>
            <a:r>
              <a:rPr lang="tr-TR" dirty="0"/>
              <a:t>Ø Yüksek bir yerden düşme</a:t>
            </a:r>
            <a:r>
              <a:rPr lang="tr-TR" dirty="0" smtClean="0"/>
              <a:t>,</a:t>
            </a:r>
          </a:p>
          <a:p>
            <a:r>
              <a:rPr lang="tr-TR" dirty="0" smtClean="0"/>
              <a:t> </a:t>
            </a:r>
            <a:r>
              <a:rPr lang="tr-TR" dirty="0"/>
              <a:t>Ø Baş ve gövde yaralanması</a:t>
            </a:r>
            <a:r>
              <a:rPr lang="tr-TR" dirty="0" smtClean="0"/>
              <a:t>,</a:t>
            </a:r>
          </a:p>
          <a:p>
            <a:r>
              <a:rPr lang="tr-TR" dirty="0" smtClean="0"/>
              <a:t> </a:t>
            </a:r>
            <a:r>
              <a:rPr lang="tr-TR" dirty="0"/>
              <a:t>Ø Otomobil ya da motosiklet kazaları, </a:t>
            </a:r>
            <a:endParaRPr lang="tr-TR" dirty="0" smtClean="0"/>
          </a:p>
          <a:p>
            <a:r>
              <a:rPr lang="tr-TR" dirty="0" smtClean="0"/>
              <a:t>Ø </a:t>
            </a:r>
            <a:r>
              <a:rPr lang="tr-TR" dirty="0"/>
              <a:t>Spor ve iş kazaları, </a:t>
            </a:r>
            <a:endParaRPr lang="tr-TR" dirty="0" smtClean="0"/>
          </a:p>
          <a:p>
            <a:r>
              <a:rPr lang="tr-TR" dirty="0" smtClean="0"/>
              <a:t>Ø </a:t>
            </a:r>
            <a:r>
              <a:rPr lang="tr-TR" dirty="0"/>
              <a:t>Yıkıntı altında kalma, </a:t>
            </a:r>
          </a:p>
        </p:txBody>
      </p:sp>
    </p:spTree>
    <p:extLst>
      <p:ext uri="{BB962C8B-B14F-4D97-AF65-F5344CB8AC3E}">
        <p14:creationId xmlns:p14="http://schemas.microsoft.com/office/powerpoint/2010/main" val="387350430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232561" y="783771"/>
            <a:ext cx="6911439" cy="3416320"/>
          </a:xfrm>
          <a:prstGeom prst="rect">
            <a:avLst/>
          </a:prstGeom>
        </p:spPr>
        <p:txBody>
          <a:bodyPr wrap="square">
            <a:spAutoFit/>
          </a:bodyPr>
          <a:lstStyle/>
          <a:p>
            <a:r>
              <a:rPr lang="tr-TR" b="1" dirty="0"/>
              <a:t>Kafatası ve omurga yaralanmalarında belirtiler nelerdir? </a:t>
            </a:r>
            <a:endParaRPr lang="tr-TR" b="1" dirty="0" smtClean="0"/>
          </a:p>
          <a:p>
            <a:r>
              <a:rPr lang="tr-TR" dirty="0" smtClean="0"/>
              <a:t>Ø </a:t>
            </a:r>
            <a:r>
              <a:rPr lang="tr-TR" dirty="0"/>
              <a:t>Bilinç düzeyinde değişmeler, hafıza değişiklikleri ya da hafıza kaybı, </a:t>
            </a:r>
            <a:endParaRPr lang="tr-TR" dirty="0" smtClean="0"/>
          </a:p>
          <a:p>
            <a:r>
              <a:rPr lang="tr-TR" dirty="0" smtClean="0"/>
              <a:t>Ø </a:t>
            </a:r>
            <a:r>
              <a:rPr lang="tr-TR" dirty="0"/>
              <a:t>Başta, boyunda ve sırtta ağrı, </a:t>
            </a:r>
            <a:endParaRPr lang="tr-TR" dirty="0" smtClean="0"/>
          </a:p>
          <a:p>
            <a:r>
              <a:rPr lang="tr-TR" dirty="0" smtClean="0"/>
              <a:t>Ø </a:t>
            </a:r>
            <a:r>
              <a:rPr lang="tr-TR" dirty="0"/>
              <a:t>Elde ve parmaklarda karıncalanma ya da his kaybı</a:t>
            </a:r>
            <a:r>
              <a:rPr lang="tr-TR" dirty="0" smtClean="0"/>
              <a:t>,</a:t>
            </a:r>
          </a:p>
          <a:p>
            <a:r>
              <a:rPr lang="tr-TR" dirty="0" smtClean="0"/>
              <a:t> </a:t>
            </a:r>
            <a:r>
              <a:rPr lang="tr-TR" dirty="0"/>
              <a:t>Ø Vücudun herhangi bir yerinde tam ya da kısmi hareket kaybı, </a:t>
            </a:r>
            <a:endParaRPr lang="tr-TR" dirty="0" smtClean="0"/>
          </a:p>
          <a:p>
            <a:r>
              <a:rPr lang="tr-TR" dirty="0" smtClean="0"/>
              <a:t>Ø </a:t>
            </a:r>
            <a:r>
              <a:rPr lang="tr-TR" dirty="0"/>
              <a:t>Baş ya da bel kemiğinde şekil bozukluğu</a:t>
            </a:r>
            <a:r>
              <a:rPr lang="tr-TR" dirty="0" smtClean="0"/>
              <a:t>,</a:t>
            </a:r>
          </a:p>
          <a:p>
            <a:r>
              <a:rPr lang="tr-TR" dirty="0" smtClean="0"/>
              <a:t> </a:t>
            </a:r>
            <a:r>
              <a:rPr lang="tr-TR" dirty="0"/>
              <a:t>Ø Burun ve kulaktan beyin omurilik sıvısı ve kan gelmesi</a:t>
            </a:r>
            <a:r>
              <a:rPr lang="tr-TR" dirty="0" smtClean="0"/>
              <a:t>,</a:t>
            </a:r>
          </a:p>
          <a:p>
            <a:r>
              <a:rPr lang="tr-TR" dirty="0" smtClean="0"/>
              <a:t> </a:t>
            </a:r>
            <a:r>
              <a:rPr lang="tr-TR" dirty="0"/>
              <a:t>Ø Baş, boyun ve sırtta dış kanama, </a:t>
            </a:r>
            <a:endParaRPr lang="tr-TR" dirty="0" smtClean="0"/>
          </a:p>
          <a:p>
            <a:r>
              <a:rPr lang="tr-TR" dirty="0" smtClean="0"/>
              <a:t>Ø </a:t>
            </a:r>
            <a:r>
              <a:rPr lang="tr-TR" dirty="0"/>
              <a:t>Sarsıntı</a:t>
            </a:r>
            <a:r>
              <a:rPr lang="tr-TR" dirty="0" smtClean="0"/>
              <a:t>,</a:t>
            </a:r>
          </a:p>
          <a:p>
            <a:r>
              <a:rPr lang="tr-TR" dirty="0" smtClean="0"/>
              <a:t> </a:t>
            </a:r>
            <a:r>
              <a:rPr lang="tr-TR" dirty="0"/>
              <a:t>Ø Denge kaybı</a:t>
            </a:r>
          </a:p>
        </p:txBody>
      </p:sp>
    </p:spTree>
    <p:extLst>
      <p:ext uri="{BB962C8B-B14F-4D97-AF65-F5344CB8AC3E}">
        <p14:creationId xmlns:p14="http://schemas.microsoft.com/office/powerpoint/2010/main" val="54765784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149434" y="463138"/>
            <a:ext cx="6994566" cy="2031325"/>
          </a:xfrm>
          <a:prstGeom prst="rect">
            <a:avLst/>
          </a:prstGeom>
        </p:spPr>
        <p:txBody>
          <a:bodyPr wrap="square">
            <a:spAutoFit/>
          </a:bodyPr>
          <a:lstStyle/>
          <a:p>
            <a:r>
              <a:rPr lang="tr-TR" dirty="0"/>
              <a:t>Ø Kulak ve göz çevresinde morluk,  </a:t>
            </a:r>
            <a:endParaRPr lang="tr-TR" dirty="0" smtClean="0"/>
          </a:p>
          <a:p>
            <a:r>
              <a:rPr lang="tr-TR" dirty="0" smtClean="0"/>
              <a:t> </a:t>
            </a:r>
            <a:r>
              <a:rPr lang="tr-TR" b="1" dirty="0"/>
              <a:t>Ancak, hastada hiçbir belirti yoksa bile</a:t>
            </a:r>
            <a:r>
              <a:rPr lang="tr-TR" b="1" dirty="0" smtClean="0"/>
              <a:t>;</a:t>
            </a:r>
          </a:p>
          <a:p>
            <a:r>
              <a:rPr lang="tr-TR" dirty="0" smtClean="0"/>
              <a:t> </a:t>
            </a:r>
            <a:r>
              <a:rPr lang="tr-TR" dirty="0"/>
              <a:t>Ø Yüz ve köprücük kemiği yaralanmaları,  </a:t>
            </a:r>
            <a:endParaRPr lang="tr-TR" dirty="0" smtClean="0"/>
          </a:p>
          <a:p>
            <a:r>
              <a:rPr lang="tr-TR" dirty="0" smtClean="0"/>
              <a:t>Ø </a:t>
            </a:r>
            <a:r>
              <a:rPr lang="tr-TR" dirty="0"/>
              <a:t>Tüm düşme vakaları,  </a:t>
            </a:r>
            <a:endParaRPr lang="tr-TR" dirty="0" smtClean="0"/>
          </a:p>
          <a:p>
            <a:r>
              <a:rPr lang="tr-TR" dirty="0" smtClean="0"/>
              <a:t>Ø </a:t>
            </a:r>
            <a:r>
              <a:rPr lang="tr-TR" dirty="0"/>
              <a:t>Trafik kazaları,  </a:t>
            </a:r>
            <a:endParaRPr lang="tr-TR" dirty="0" smtClean="0"/>
          </a:p>
          <a:p>
            <a:r>
              <a:rPr lang="tr-TR" dirty="0" smtClean="0"/>
              <a:t>Ø </a:t>
            </a:r>
            <a:r>
              <a:rPr lang="tr-TR" dirty="0"/>
              <a:t>Bilinci kapalı tüm hasta / yaralılar kafa ve omurga yaralanması olarak var sayılmalıdır</a:t>
            </a:r>
          </a:p>
        </p:txBody>
      </p:sp>
    </p:spTree>
    <p:extLst>
      <p:ext uri="{BB962C8B-B14F-4D97-AF65-F5344CB8AC3E}">
        <p14:creationId xmlns:p14="http://schemas.microsoft.com/office/powerpoint/2010/main" val="351992266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256312" y="641269"/>
            <a:ext cx="6887688" cy="5078313"/>
          </a:xfrm>
          <a:prstGeom prst="rect">
            <a:avLst/>
          </a:prstGeom>
        </p:spPr>
        <p:txBody>
          <a:bodyPr wrap="square">
            <a:spAutoFit/>
          </a:bodyPr>
          <a:lstStyle/>
          <a:p>
            <a:r>
              <a:rPr lang="tr-TR" b="1" dirty="0"/>
              <a:t>Kafatası ve omurga yaralanmalarında ilkyardım nasıl olmalıdır? </a:t>
            </a:r>
            <a:endParaRPr lang="tr-TR" b="1" dirty="0" smtClean="0"/>
          </a:p>
          <a:p>
            <a:r>
              <a:rPr lang="tr-TR" dirty="0" smtClean="0"/>
              <a:t>Ø </a:t>
            </a:r>
            <a:r>
              <a:rPr lang="tr-TR" dirty="0"/>
              <a:t>Bilinç kontrolü yapılır, </a:t>
            </a:r>
            <a:endParaRPr lang="tr-TR" dirty="0" smtClean="0"/>
          </a:p>
          <a:p>
            <a:r>
              <a:rPr lang="tr-TR" dirty="0" smtClean="0"/>
              <a:t>Ø </a:t>
            </a:r>
            <a:r>
              <a:rPr lang="tr-TR" dirty="0"/>
              <a:t>Yaşam bulguları değerlendirilir, </a:t>
            </a:r>
            <a:endParaRPr lang="tr-TR" dirty="0" smtClean="0"/>
          </a:p>
          <a:p>
            <a:r>
              <a:rPr lang="tr-TR" dirty="0" smtClean="0"/>
              <a:t>Ø </a:t>
            </a:r>
            <a:r>
              <a:rPr lang="tr-TR" dirty="0"/>
              <a:t>Hemen tıbbi yardım istenir (112</a:t>
            </a:r>
            <a:r>
              <a:rPr lang="tr-TR" dirty="0" smtClean="0"/>
              <a:t>),</a:t>
            </a:r>
          </a:p>
          <a:p>
            <a:r>
              <a:rPr lang="tr-TR" dirty="0" smtClean="0"/>
              <a:t> </a:t>
            </a:r>
            <a:r>
              <a:rPr lang="tr-TR" dirty="0"/>
              <a:t>Ø Bilinci açıksa hareket etmemesi sağlanır, </a:t>
            </a:r>
            <a:endParaRPr lang="tr-TR" dirty="0" smtClean="0"/>
          </a:p>
          <a:p>
            <a:r>
              <a:rPr lang="tr-TR" dirty="0" smtClean="0"/>
              <a:t>Ø </a:t>
            </a:r>
            <a:r>
              <a:rPr lang="tr-TR" dirty="0"/>
              <a:t>Her hangi bir tehlike söz konusu ise düz pozisyonda sürüklenir</a:t>
            </a:r>
            <a:r>
              <a:rPr lang="tr-TR" dirty="0" smtClean="0"/>
              <a:t>,</a:t>
            </a:r>
          </a:p>
          <a:p>
            <a:r>
              <a:rPr lang="tr-TR" dirty="0" smtClean="0"/>
              <a:t> </a:t>
            </a:r>
            <a:r>
              <a:rPr lang="tr-TR" dirty="0"/>
              <a:t>Ø Baş-boyun-gövde ekseni bozulmamalıdır</a:t>
            </a:r>
            <a:r>
              <a:rPr lang="tr-TR" dirty="0" smtClean="0"/>
              <a:t>,</a:t>
            </a:r>
          </a:p>
          <a:p>
            <a:r>
              <a:rPr lang="tr-TR" dirty="0" smtClean="0"/>
              <a:t> </a:t>
            </a:r>
            <a:r>
              <a:rPr lang="tr-TR" dirty="0"/>
              <a:t>Ø Yardım geldiğinde sedyeye baş-boyun-gövde ekseni bozulmadan alınmalıdır</a:t>
            </a:r>
            <a:r>
              <a:rPr lang="tr-TR" dirty="0" smtClean="0"/>
              <a:t>,</a:t>
            </a:r>
          </a:p>
          <a:p>
            <a:r>
              <a:rPr lang="tr-TR" dirty="0" smtClean="0"/>
              <a:t> </a:t>
            </a:r>
            <a:r>
              <a:rPr lang="tr-TR" dirty="0"/>
              <a:t>Ø Taşınma ve sevk sırasında sarsıntıya maruz kalmaması gerekir, </a:t>
            </a:r>
            <a:endParaRPr lang="tr-TR" dirty="0" smtClean="0"/>
          </a:p>
          <a:p>
            <a:r>
              <a:rPr lang="tr-TR" dirty="0" smtClean="0"/>
              <a:t>Ø </a:t>
            </a:r>
            <a:r>
              <a:rPr lang="tr-TR" dirty="0"/>
              <a:t>Tüm yapılanlar ve hasta/yaralı hakkındaki bilgiler kaydedilmeli ve gelen ekibe bildirilmelidir</a:t>
            </a:r>
            <a:r>
              <a:rPr lang="tr-TR" dirty="0" smtClean="0"/>
              <a:t>,</a:t>
            </a:r>
          </a:p>
          <a:p>
            <a:r>
              <a:rPr lang="tr-TR" dirty="0" smtClean="0"/>
              <a:t> </a:t>
            </a:r>
            <a:r>
              <a:rPr lang="tr-TR" dirty="0"/>
              <a:t>Ø Asla yalnız bırakılmamalıdır. </a:t>
            </a:r>
          </a:p>
          <a:p>
            <a:r>
              <a:rPr lang="tr-TR" dirty="0"/>
              <a:t> </a:t>
            </a:r>
          </a:p>
          <a:p>
            <a:r>
              <a:rPr lang="tr-TR" dirty="0"/>
              <a:t> </a:t>
            </a:r>
          </a:p>
        </p:txBody>
      </p:sp>
    </p:spTree>
    <p:extLst>
      <p:ext uri="{BB962C8B-B14F-4D97-AF65-F5344CB8AC3E}">
        <p14:creationId xmlns:p14="http://schemas.microsoft.com/office/powerpoint/2010/main" val="260039831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r>
              <a:rPr lang="tr-TR" dirty="0"/>
              <a:t>Yaraların ortak belirtileri nelerdir?</a:t>
            </a:r>
          </a:p>
          <a:p>
            <a:r>
              <a:rPr lang="tr-TR" dirty="0"/>
              <a:t>Ø Ağrı</a:t>
            </a:r>
          </a:p>
          <a:p>
            <a:r>
              <a:rPr lang="tr-TR" dirty="0"/>
              <a:t>Ø Kanama</a:t>
            </a:r>
          </a:p>
          <a:p>
            <a:r>
              <a:rPr lang="tr-TR" dirty="0"/>
              <a:t>Ø Yara kenarının ayrılması</a:t>
            </a:r>
          </a:p>
        </p:txBody>
      </p:sp>
    </p:spTree>
    <p:extLst>
      <p:ext uri="{BB962C8B-B14F-4D97-AF65-F5344CB8AC3E}">
        <p14:creationId xmlns:p14="http://schemas.microsoft.com/office/powerpoint/2010/main" val="101194222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İçerik Yer Tutucusu 5"/>
          <p:cNvPicPr>
            <a:picLocks noGrp="1" noChangeAspect="1"/>
          </p:cNvPicPr>
          <p:nvPr>
            <p:ph idx="1"/>
          </p:nvPr>
        </p:nvPicPr>
        <p:blipFill>
          <a:blip r:embed="rId2"/>
          <a:stretch>
            <a:fillRect/>
          </a:stretch>
        </p:blipFill>
        <p:spPr>
          <a:xfrm>
            <a:off x="4528080" y="2133600"/>
            <a:ext cx="5037666" cy="3778250"/>
          </a:xfrm>
          <a:prstGeom prst="rect">
            <a:avLst/>
          </a:prstGeom>
        </p:spPr>
      </p:pic>
    </p:spTree>
    <p:extLst>
      <p:ext uri="{BB962C8B-B14F-4D97-AF65-F5344CB8AC3E}">
        <p14:creationId xmlns:p14="http://schemas.microsoft.com/office/powerpoint/2010/main" val="280140356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192215" y="715108"/>
            <a:ext cx="9061939" cy="4247317"/>
          </a:xfrm>
          <a:prstGeom prst="rect">
            <a:avLst/>
          </a:prstGeom>
        </p:spPr>
        <p:txBody>
          <a:bodyPr wrap="square">
            <a:spAutoFit/>
          </a:bodyPr>
          <a:lstStyle/>
          <a:p>
            <a:r>
              <a:rPr lang="tr-TR" b="1" dirty="0"/>
              <a:t>YARALANMALARDA İLKYARDIM </a:t>
            </a:r>
          </a:p>
          <a:p>
            <a:r>
              <a:rPr lang="tr-TR" b="1" dirty="0"/>
              <a:t>Yara nedir? </a:t>
            </a:r>
            <a:r>
              <a:rPr lang="tr-TR" dirty="0"/>
              <a:t>Bir travma sonucu deri yada mukozanın bütünlüğünün bozulmasıdır. Aynı zamanda kan damarları, adale ve sinir gibi yapılar etkilenebilir. Derinin koruma özelliği bozulacağından enfeksiyon riski artar. </a:t>
            </a:r>
          </a:p>
          <a:p>
            <a:r>
              <a:rPr lang="tr-TR" dirty="0"/>
              <a:t> </a:t>
            </a:r>
          </a:p>
          <a:p>
            <a:r>
              <a:rPr lang="tr-TR" b="1" dirty="0"/>
              <a:t>Kaç çeşit yara vardır? </a:t>
            </a:r>
            <a:endParaRPr lang="tr-TR" b="1" dirty="0" smtClean="0"/>
          </a:p>
          <a:p>
            <a:r>
              <a:rPr lang="tr-TR" dirty="0" smtClean="0"/>
              <a:t>Kesik </a:t>
            </a:r>
            <a:r>
              <a:rPr lang="tr-TR" dirty="0"/>
              <a:t>yaralar: Bıçak, çakı, cam gibi kesici aletlerle oluşur. Genellikle basit yaralardır. Derinlikleri kolay belirlenir</a:t>
            </a:r>
            <a:r>
              <a:rPr lang="tr-TR" dirty="0" smtClean="0"/>
              <a:t>.</a:t>
            </a:r>
          </a:p>
          <a:p>
            <a:r>
              <a:rPr lang="tr-TR" dirty="0" smtClean="0"/>
              <a:t> </a:t>
            </a:r>
            <a:r>
              <a:rPr lang="tr-TR" b="1" dirty="0"/>
              <a:t>Ezikli yaralar: </a:t>
            </a:r>
            <a:r>
              <a:rPr lang="tr-TR" dirty="0"/>
              <a:t>Taş yumruk ya da sopa gibi etkenlerin şiddetli olarak çarpması ile oluşan yaralardır. Yara kenarları eziktir. Çok fazla kanama olmaz, ancak doku zedelenmesi ve hassasiyet vardır. </a:t>
            </a:r>
            <a:endParaRPr lang="tr-TR" dirty="0" smtClean="0"/>
          </a:p>
          <a:p>
            <a:r>
              <a:rPr lang="tr-TR" b="1" dirty="0" smtClean="0"/>
              <a:t>Delici </a:t>
            </a:r>
            <a:r>
              <a:rPr lang="tr-TR" b="1" dirty="0"/>
              <a:t>yaralar: </a:t>
            </a:r>
            <a:r>
              <a:rPr lang="tr-TR" dirty="0"/>
              <a:t>Uzun ve sivri aletlerle oluşan yaralardır. Yüzey üzerinde derinlik hakimdir. Aldatıcı olabilir tetanos tehlikesi vardır. </a:t>
            </a:r>
            <a:endParaRPr lang="tr-TR" dirty="0" smtClean="0"/>
          </a:p>
          <a:p>
            <a:r>
              <a:rPr lang="tr-TR" dirty="0" smtClean="0"/>
              <a:t>Parçalı </a:t>
            </a:r>
            <a:r>
              <a:rPr lang="tr-TR" dirty="0"/>
              <a:t>yaralar: Dokular üzerinde bir çekme etkisi ile meydana gelir. Doku ile ilgili tüm organ, saçlı deride zarar görebilir. </a:t>
            </a:r>
          </a:p>
        </p:txBody>
      </p:sp>
    </p:spTree>
    <p:extLst>
      <p:ext uri="{BB962C8B-B14F-4D97-AF65-F5344CB8AC3E}">
        <p14:creationId xmlns:p14="http://schemas.microsoft.com/office/powerpoint/2010/main" val="120430720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969477" y="785446"/>
            <a:ext cx="7174523" cy="2308324"/>
          </a:xfrm>
          <a:prstGeom prst="rect">
            <a:avLst/>
          </a:prstGeom>
        </p:spPr>
        <p:txBody>
          <a:bodyPr wrap="square">
            <a:spAutoFit/>
          </a:bodyPr>
          <a:lstStyle/>
          <a:p>
            <a:r>
              <a:rPr lang="tr-TR" b="1" dirty="0"/>
              <a:t>Kirli (enfekte) yaralar: </a:t>
            </a:r>
            <a:r>
              <a:rPr lang="tr-TR" dirty="0"/>
              <a:t>Mikrop kapma ihtimali olan yaralardır. Enfeksiyon riski yüksek yaralar şunlardır: </a:t>
            </a:r>
            <a:endParaRPr lang="tr-TR" dirty="0" smtClean="0"/>
          </a:p>
          <a:p>
            <a:r>
              <a:rPr lang="tr-TR" dirty="0" smtClean="0"/>
              <a:t>Ø </a:t>
            </a:r>
            <a:r>
              <a:rPr lang="tr-TR" dirty="0"/>
              <a:t>Gecikmiş yaralar (6 saatten fazla), </a:t>
            </a:r>
            <a:endParaRPr lang="tr-TR" dirty="0" smtClean="0"/>
          </a:p>
          <a:p>
            <a:r>
              <a:rPr lang="tr-TR" dirty="0" smtClean="0"/>
              <a:t>Ø </a:t>
            </a:r>
            <a:r>
              <a:rPr lang="tr-TR" dirty="0"/>
              <a:t>Dikişleri ayrılmış yaralar</a:t>
            </a:r>
            <a:r>
              <a:rPr lang="tr-TR" dirty="0" smtClean="0"/>
              <a:t>,</a:t>
            </a:r>
          </a:p>
          <a:p>
            <a:r>
              <a:rPr lang="tr-TR" dirty="0" smtClean="0"/>
              <a:t> </a:t>
            </a:r>
            <a:r>
              <a:rPr lang="tr-TR" dirty="0"/>
              <a:t>Ø Kenarları muntazam olmayan yaralar, </a:t>
            </a:r>
            <a:endParaRPr lang="tr-TR" dirty="0" smtClean="0"/>
          </a:p>
          <a:p>
            <a:r>
              <a:rPr lang="tr-TR" dirty="0" smtClean="0"/>
              <a:t>Ø </a:t>
            </a:r>
            <a:r>
              <a:rPr lang="tr-TR" dirty="0"/>
              <a:t>Çok kirli ve derin yaralar, </a:t>
            </a:r>
            <a:endParaRPr lang="tr-TR" dirty="0" smtClean="0"/>
          </a:p>
          <a:p>
            <a:r>
              <a:rPr lang="tr-TR" dirty="0" smtClean="0"/>
              <a:t>Ø </a:t>
            </a:r>
            <a:r>
              <a:rPr lang="tr-TR" dirty="0"/>
              <a:t>Ateşli silah yaraları, </a:t>
            </a:r>
            <a:endParaRPr lang="tr-TR" dirty="0" smtClean="0"/>
          </a:p>
          <a:p>
            <a:r>
              <a:rPr lang="tr-TR" dirty="0" smtClean="0"/>
              <a:t>Ø </a:t>
            </a:r>
            <a:r>
              <a:rPr lang="tr-TR" dirty="0"/>
              <a:t>Isırma ve sokma ile oluşan yaralar</a:t>
            </a:r>
          </a:p>
        </p:txBody>
      </p:sp>
      <p:sp>
        <p:nvSpPr>
          <p:cNvPr id="5" name="Rectangle 4"/>
          <p:cNvSpPr/>
          <p:nvPr/>
        </p:nvSpPr>
        <p:spPr>
          <a:xfrm>
            <a:off x="1969477" y="3093771"/>
            <a:ext cx="7174523" cy="1200329"/>
          </a:xfrm>
          <a:prstGeom prst="rect">
            <a:avLst/>
          </a:prstGeom>
        </p:spPr>
        <p:txBody>
          <a:bodyPr wrap="square">
            <a:spAutoFit/>
          </a:bodyPr>
          <a:lstStyle/>
          <a:p>
            <a:r>
              <a:rPr lang="tr-TR" b="1" dirty="0"/>
              <a:t>Yaraların ortak belirtileri nelerdir? </a:t>
            </a:r>
            <a:endParaRPr lang="tr-TR" b="1" dirty="0" smtClean="0"/>
          </a:p>
          <a:p>
            <a:r>
              <a:rPr lang="tr-TR" dirty="0" smtClean="0"/>
              <a:t>Ø </a:t>
            </a:r>
            <a:r>
              <a:rPr lang="tr-TR" dirty="0"/>
              <a:t>Ağrı </a:t>
            </a:r>
            <a:endParaRPr lang="tr-TR" dirty="0" smtClean="0"/>
          </a:p>
          <a:p>
            <a:r>
              <a:rPr lang="tr-TR" dirty="0" smtClean="0"/>
              <a:t>Ø </a:t>
            </a:r>
            <a:r>
              <a:rPr lang="tr-TR" dirty="0"/>
              <a:t>Kanama </a:t>
            </a:r>
            <a:endParaRPr lang="tr-TR" dirty="0" smtClean="0"/>
          </a:p>
          <a:p>
            <a:r>
              <a:rPr lang="tr-TR" dirty="0" smtClean="0"/>
              <a:t>Ø </a:t>
            </a:r>
            <a:r>
              <a:rPr lang="tr-TR" dirty="0"/>
              <a:t>Yara kenarının ayrılması </a:t>
            </a:r>
          </a:p>
        </p:txBody>
      </p:sp>
    </p:spTree>
    <p:extLst>
      <p:ext uri="{BB962C8B-B14F-4D97-AF65-F5344CB8AC3E}">
        <p14:creationId xmlns:p14="http://schemas.microsoft.com/office/powerpoint/2010/main" val="154096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723292" y="961292"/>
            <a:ext cx="7420708" cy="2585323"/>
          </a:xfrm>
          <a:prstGeom prst="rect">
            <a:avLst/>
          </a:prstGeom>
        </p:spPr>
        <p:txBody>
          <a:bodyPr wrap="square">
            <a:spAutoFit/>
          </a:bodyPr>
          <a:lstStyle/>
          <a:p>
            <a:r>
              <a:rPr lang="tr-TR" b="1" dirty="0"/>
              <a:t>Yaralanmalarda ilkyardım nasıl olmalıdır? </a:t>
            </a:r>
            <a:endParaRPr lang="tr-TR" b="1" dirty="0" smtClean="0"/>
          </a:p>
          <a:p>
            <a:r>
              <a:rPr lang="tr-TR" dirty="0" smtClean="0"/>
              <a:t>Ø </a:t>
            </a:r>
            <a:r>
              <a:rPr lang="tr-TR" dirty="0"/>
              <a:t>Yaşam bulguları değerlendirilir (ABC), </a:t>
            </a:r>
            <a:endParaRPr lang="tr-TR" dirty="0" smtClean="0"/>
          </a:p>
          <a:p>
            <a:r>
              <a:rPr lang="tr-TR" dirty="0" smtClean="0"/>
              <a:t>Ø </a:t>
            </a:r>
            <a:r>
              <a:rPr lang="tr-TR" dirty="0"/>
              <a:t>Yara yeri değerlendirilir, </a:t>
            </a:r>
            <a:endParaRPr lang="tr-TR" dirty="0" smtClean="0"/>
          </a:p>
          <a:p>
            <a:r>
              <a:rPr lang="tr-TR" dirty="0" smtClean="0"/>
              <a:t>Oluş </a:t>
            </a:r>
            <a:r>
              <a:rPr lang="tr-TR" dirty="0"/>
              <a:t>şekli - Süresi - Yabancı cisim varlığı - Kanama vb</a:t>
            </a:r>
            <a:r>
              <a:rPr lang="tr-TR" dirty="0" smtClean="0"/>
              <a:t>.</a:t>
            </a:r>
          </a:p>
          <a:p>
            <a:r>
              <a:rPr lang="tr-TR" dirty="0" smtClean="0"/>
              <a:t>Ø </a:t>
            </a:r>
            <a:r>
              <a:rPr lang="tr-TR" dirty="0"/>
              <a:t>Kanama durdurulur, </a:t>
            </a:r>
            <a:endParaRPr lang="tr-TR" dirty="0" smtClean="0"/>
          </a:p>
          <a:p>
            <a:r>
              <a:rPr lang="tr-TR" dirty="0" smtClean="0"/>
              <a:t>Ø </a:t>
            </a:r>
            <a:r>
              <a:rPr lang="tr-TR" dirty="0"/>
              <a:t>Üzeri kapatılır, </a:t>
            </a:r>
            <a:endParaRPr lang="tr-TR" dirty="0" smtClean="0"/>
          </a:p>
          <a:p>
            <a:r>
              <a:rPr lang="tr-TR" dirty="0" smtClean="0"/>
              <a:t>Ø </a:t>
            </a:r>
            <a:r>
              <a:rPr lang="tr-TR" dirty="0"/>
              <a:t>Sağlık kuruluşuna gitmesi sağlanır, </a:t>
            </a:r>
            <a:endParaRPr lang="tr-TR" dirty="0" smtClean="0"/>
          </a:p>
          <a:p>
            <a:r>
              <a:rPr lang="tr-TR" dirty="0" smtClean="0"/>
              <a:t>Ø </a:t>
            </a:r>
            <a:r>
              <a:rPr lang="tr-TR" dirty="0"/>
              <a:t>Tetanos konusunda uyarıda bulunulur</a:t>
            </a:r>
            <a:r>
              <a:rPr lang="tr-TR" dirty="0" smtClean="0"/>
              <a:t>,</a:t>
            </a:r>
          </a:p>
          <a:p>
            <a:r>
              <a:rPr lang="tr-TR" dirty="0" smtClean="0"/>
              <a:t> </a:t>
            </a:r>
            <a:r>
              <a:rPr lang="tr-TR" dirty="0"/>
              <a:t>Ø Yaradaki yabancı cisimlere dokunulmamalıdır! </a:t>
            </a:r>
          </a:p>
        </p:txBody>
      </p:sp>
      <p:sp>
        <p:nvSpPr>
          <p:cNvPr id="5" name="Rectangle 4"/>
          <p:cNvSpPr/>
          <p:nvPr/>
        </p:nvSpPr>
        <p:spPr>
          <a:xfrm>
            <a:off x="1723292" y="3546615"/>
            <a:ext cx="7420708" cy="2862322"/>
          </a:xfrm>
          <a:prstGeom prst="rect">
            <a:avLst/>
          </a:prstGeom>
        </p:spPr>
        <p:txBody>
          <a:bodyPr wrap="square">
            <a:spAutoFit/>
          </a:bodyPr>
          <a:lstStyle/>
          <a:p>
            <a:r>
              <a:rPr lang="tr-TR" b="1" dirty="0"/>
              <a:t>Ciddi yaralanmalar nelerdir? </a:t>
            </a:r>
            <a:endParaRPr lang="tr-TR" b="1" dirty="0" smtClean="0"/>
          </a:p>
          <a:p>
            <a:r>
              <a:rPr lang="tr-TR" dirty="0" smtClean="0"/>
              <a:t>Ø </a:t>
            </a:r>
            <a:r>
              <a:rPr lang="tr-TR" dirty="0"/>
              <a:t>Kenarları birleşmeyen veya 2-3 cm olan yaralar, </a:t>
            </a:r>
            <a:endParaRPr lang="tr-TR" dirty="0" smtClean="0"/>
          </a:p>
          <a:p>
            <a:r>
              <a:rPr lang="tr-TR" dirty="0" smtClean="0"/>
              <a:t>Ø </a:t>
            </a:r>
            <a:r>
              <a:rPr lang="tr-TR" dirty="0"/>
              <a:t>Kanaması durdurulamayan yaralar, </a:t>
            </a:r>
            <a:endParaRPr lang="tr-TR" dirty="0" smtClean="0"/>
          </a:p>
          <a:p>
            <a:r>
              <a:rPr lang="tr-TR" dirty="0" smtClean="0"/>
              <a:t>Ø </a:t>
            </a:r>
            <a:r>
              <a:rPr lang="tr-TR" dirty="0"/>
              <a:t>Kas veya kemiğin göründüğü yaralar, </a:t>
            </a:r>
            <a:endParaRPr lang="tr-TR" dirty="0" smtClean="0"/>
          </a:p>
          <a:p>
            <a:r>
              <a:rPr lang="tr-TR" dirty="0" smtClean="0"/>
              <a:t>Ø </a:t>
            </a:r>
            <a:r>
              <a:rPr lang="tr-TR" dirty="0"/>
              <a:t>Delici aletlerle oluşan yaralar, </a:t>
            </a:r>
            <a:endParaRPr lang="tr-TR" dirty="0" smtClean="0"/>
          </a:p>
          <a:p>
            <a:r>
              <a:rPr lang="tr-TR" dirty="0" smtClean="0"/>
              <a:t>Ø </a:t>
            </a:r>
            <a:r>
              <a:rPr lang="tr-TR" dirty="0"/>
              <a:t>Yabancı cisim saplanmış olan yaralar</a:t>
            </a:r>
            <a:r>
              <a:rPr lang="tr-TR" dirty="0" smtClean="0"/>
              <a:t>,</a:t>
            </a:r>
          </a:p>
          <a:p>
            <a:r>
              <a:rPr lang="tr-TR" dirty="0" smtClean="0"/>
              <a:t> </a:t>
            </a:r>
            <a:r>
              <a:rPr lang="tr-TR" dirty="0"/>
              <a:t>Ø İnsan veya hayvan ısırıkları, </a:t>
            </a:r>
            <a:endParaRPr lang="tr-TR" dirty="0" smtClean="0"/>
          </a:p>
          <a:p>
            <a:r>
              <a:rPr lang="tr-TR" dirty="0" smtClean="0"/>
              <a:t>Ø </a:t>
            </a:r>
            <a:r>
              <a:rPr lang="tr-TR" dirty="0"/>
              <a:t>Görünürde iz bırakma ihtimali olan yaralar. </a:t>
            </a:r>
          </a:p>
          <a:p>
            <a:r>
              <a:rPr lang="tr-TR" dirty="0"/>
              <a:t> </a:t>
            </a:r>
          </a:p>
          <a:p>
            <a:r>
              <a:rPr lang="tr-TR" dirty="0"/>
              <a:t> </a:t>
            </a:r>
          </a:p>
        </p:txBody>
      </p:sp>
    </p:spTree>
    <p:extLst>
      <p:ext uri="{BB962C8B-B14F-4D97-AF65-F5344CB8AC3E}">
        <p14:creationId xmlns:p14="http://schemas.microsoft.com/office/powerpoint/2010/main" val="80650847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101932" y="926276"/>
            <a:ext cx="7042068" cy="2308324"/>
          </a:xfrm>
          <a:prstGeom prst="rect">
            <a:avLst/>
          </a:prstGeom>
        </p:spPr>
        <p:txBody>
          <a:bodyPr wrap="square">
            <a:spAutoFit/>
          </a:bodyPr>
          <a:lstStyle/>
          <a:p>
            <a:r>
              <a:rPr lang="tr-TR" b="1" dirty="0"/>
              <a:t>Ciddi yaralanmalarda ilkyardım nasıl olmalıdır</a:t>
            </a:r>
            <a:r>
              <a:rPr lang="tr-TR" b="1" dirty="0" smtClean="0"/>
              <a:t>?</a:t>
            </a:r>
          </a:p>
          <a:p>
            <a:r>
              <a:rPr lang="tr-TR" dirty="0" smtClean="0"/>
              <a:t> </a:t>
            </a:r>
            <a:r>
              <a:rPr lang="tr-TR" dirty="0"/>
              <a:t>Ø Yaraya saplanan yabancı cisimler çıkarılmaz, </a:t>
            </a:r>
            <a:endParaRPr lang="tr-TR" dirty="0" smtClean="0"/>
          </a:p>
          <a:p>
            <a:r>
              <a:rPr lang="tr-TR" dirty="0" smtClean="0"/>
              <a:t>Ø </a:t>
            </a:r>
            <a:r>
              <a:rPr lang="tr-TR" dirty="0"/>
              <a:t>Yarada kanama varsa durdurulur, </a:t>
            </a:r>
            <a:endParaRPr lang="tr-TR" dirty="0" smtClean="0"/>
          </a:p>
          <a:p>
            <a:r>
              <a:rPr lang="tr-TR" dirty="0" smtClean="0"/>
              <a:t>Ø </a:t>
            </a:r>
            <a:r>
              <a:rPr lang="tr-TR" dirty="0"/>
              <a:t>Yara içi kurcalanmamalıdır, </a:t>
            </a:r>
            <a:endParaRPr lang="tr-TR" dirty="0" smtClean="0"/>
          </a:p>
          <a:p>
            <a:r>
              <a:rPr lang="tr-TR" dirty="0" smtClean="0"/>
              <a:t>Ø </a:t>
            </a:r>
            <a:r>
              <a:rPr lang="tr-TR" dirty="0"/>
              <a:t>Yara temiz bir bezle örtülür (nemli bir bez), </a:t>
            </a:r>
            <a:endParaRPr lang="tr-TR" dirty="0" smtClean="0"/>
          </a:p>
          <a:p>
            <a:r>
              <a:rPr lang="tr-TR" dirty="0" smtClean="0"/>
              <a:t>Ø </a:t>
            </a:r>
            <a:r>
              <a:rPr lang="tr-TR" dirty="0"/>
              <a:t>Yara üzerine bandaj uygulanır</a:t>
            </a:r>
            <a:r>
              <a:rPr lang="tr-TR" dirty="0" smtClean="0"/>
              <a:t>,</a:t>
            </a:r>
          </a:p>
          <a:p>
            <a:r>
              <a:rPr lang="tr-TR" dirty="0" smtClean="0"/>
              <a:t> </a:t>
            </a:r>
            <a:r>
              <a:rPr lang="tr-TR" dirty="0"/>
              <a:t>Ø Tıbbi yardım istenir (112). </a:t>
            </a:r>
          </a:p>
          <a:p>
            <a:r>
              <a:rPr lang="tr-TR" dirty="0"/>
              <a:t> </a:t>
            </a:r>
          </a:p>
        </p:txBody>
      </p:sp>
    </p:spTree>
    <p:extLst>
      <p:ext uri="{BB962C8B-B14F-4D97-AF65-F5344CB8AC3E}">
        <p14:creationId xmlns:p14="http://schemas.microsoft.com/office/powerpoint/2010/main" val="48203686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888177" y="783771"/>
            <a:ext cx="7255823" cy="2585323"/>
          </a:xfrm>
          <a:prstGeom prst="rect">
            <a:avLst/>
          </a:prstGeom>
        </p:spPr>
        <p:txBody>
          <a:bodyPr wrap="square">
            <a:spAutoFit/>
          </a:bodyPr>
          <a:lstStyle/>
          <a:p>
            <a:r>
              <a:rPr lang="tr-TR" b="1" dirty="0"/>
              <a:t>Delici göğüs yaralanmalarında ne gibi sorunlar görülebilir? </a:t>
            </a:r>
            <a:endParaRPr lang="tr-TR" b="1" dirty="0" smtClean="0"/>
          </a:p>
          <a:p>
            <a:r>
              <a:rPr lang="tr-TR" dirty="0" smtClean="0"/>
              <a:t>Göğsün </a:t>
            </a:r>
            <a:r>
              <a:rPr lang="tr-TR" dirty="0"/>
              <a:t>içine giren cisim, akciğer zarı ve akciğeri yaralar. </a:t>
            </a:r>
            <a:endParaRPr lang="tr-TR" dirty="0" smtClean="0"/>
          </a:p>
          <a:p>
            <a:r>
              <a:rPr lang="tr-TR" dirty="0" smtClean="0"/>
              <a:t>Bunun </a:t>
            </a:r>
            <a:r>
              <a:rPr lang="tr-TR" dirty="0"/>
              <a:t>sonucunda şu belirtiler görülebilir</a:t>
            </a:r>
            <a:r>
              <a:rPr lang="tr-TR" dirty="0" smtClean="0"/>
              <a:t>:</a:t>
            </a:r>
          </a:p>
          <a:p>
            <a:r>
              <a:rPr lang="tr-TR" dirty="0" smtClean="0"/>
              <a:t> </a:t>
            </a:r>
            <a:r>
              <a:rPr lang="tr-TR" dirty="0"/>
              <a:t>Ø Yoğun ağrı </a:t>
            </a:r>
            <a:endParaRPr lang="tr-TR" dirty="0" smtClean="0"/>
          </a:p>
          <a:p>
            <a:r>
              <a:rPr lang="tr-TR" dirty="0" smtClean="0"/>
              <a:t>Ø </a:t>
            </a:r>
            <a:r>
              <a:rPr lang="tr-TR" dirty="0"/>
              <a:t>Solunum zorluğu </a:t>
            </a:r>
            <a:endParaRPr lang="tr-TR" dirty="0" smtClean="0"/>
          </a:p>
          <a:p>
            <a:r>
              <a:rPr lang="tr-TR" dirty="0" smtClean="0"/>
              <a:t>Ø </a:t>
            </a:r>
            <a:r>
              <a:rPr lang="tr-TR" dirty="0"/>
              <a:t>Morarma </a:t>
            </a:r>
            <a:endParaRPr lang="tr-TR" dirty="0" smtClean="0"/>
          </a:p>
          <a:p>
            <a:r>
              <a:rPr lang="tr-TR" dirty="0" smtClean="0"/>
              <a:t>Ø </a:t>
            </a:r>
            <a:r>
              <a:rPr lang="tr-TR" dirty="0"/>
              <a:t>Kan tükürme </a:t>
            </a:r>
            <a:endParaRPr lang="tr-TR" dirty="0" smtClean="0"/>
          </a:p>
          <a:p>
            <a:r>
              <a:rPr lang="tr-TR" dirty="0" smtClean="0"/>
              <a:t>Ø </a:t>
            </a:r>
            <a:r>
              <a:rPr lang="tr-TR" dirty="0"/>
              <a:t>Açık pnömotoraks (Göğüsteki yarada nefes alıyor görüntüsü) </a:t>
            </a:r>
          </a:p>
          <a:p>
            <a:r>
              <a:rPr lang="tr-TR" dirty="0"/>
              <a:t> </a:t>
            </a:r>
          </a:p>
        </p:txBody>
      </p:sp>
    </p:spTree>
    <p:extLst>
      <p:ext uri="{BB962C8B-B14F-4D97-AF65-F5344CB8AC3E}">
        <p14:creationId xmlns:p14="http://schemas.microsoft.com/office/powerpoint/2010/main" val="521668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232561" y="783771"/>
            <a:ext cx="6911439" cy="4524315"/>
          </a:xfrm>
          <a:prstGeom prst="rect">
            <a:avLst/>
          </a:prstGeom>
        </p:spPr>
        <p:txBody>
          <a:bodyPr wrap="square">
            <a:spAutoFit/>
          </a:bodyPr>
          <a:lstStyle/>
          <a:p>
            <a:r>
              <a:rPr lang="tr-TR" b="1" dirty="0"/>
              <a:t>Delici göğüs yaralanmalarında ilkyardım nasıl olmalıdır? </a:t>
            </a:r>
            <a:endParaRPr lang="tr-TR" b="1" dirty="0" smtClean="0"/>
          </a:p>
          <a:p>
            <a:r>
              <a:rPr lang="tr-TR" dirty="0" smtClean="0"/>
              <a:t>Ø </a:t>
            </a:r>
            <a:r>
              <a:rPr lang="tr-TR" dirty="0"/>
              <a:t>Hasta/yaralının bilinç kontrolü yapılır, </a:t>
            </a:r>
            <a:endParaRPr lang="tr-TR" dirty="0" smtClean="0"/>
          </a:p>
          <a:p>
            <a:r>
              <a:rPr lang="tr-TR" dirty="0" smtClean="0"/>
              <a:t>Ø </a:t>
            </a:r>
            <a:r>
              <a:rPr lang="tr-TR" dirty="0"/>
              <a:t>Hasta/yaralının yaşam bulguları değerlendirilir (ABC), </a:t>
            </a:r>
            <a:endParaRPr lang="tr-TR" dirty="0" smtClean="0"/>
          </a:p>
          <a:p>
            <a:r>
              <a:rPr lang="tr-TR" dirty="0" smtClean="0"/>
              <a:t>Ø </a:t>
            </a:r>
            <a:r>
              <a:rPr lang="tr-TR" dirty="0"/>
              <a:t>Yara üzerine plastik poşet naylon vb. sarılmış bir bezle kapatılır</a:t>
            </a:r>
            <a:r>
              <a:rPr lang="tr-TR" dirty="0" smtClean="0"/>
              <a:t>,</a:t>
            </a:r>
          </a:p>
          <a:p>
            <a:r>
              <a:rPr lang="tr-TR" dirty="0" smtClean="0"/>
              <a:t> </a:t>
            </a:r>
            <a:r>
              <a:rPr lang="tr-TR" dirty="0"/>
              <a:t>Ø Nefes alma sırasında yaraya hava girmesini engellemek, nefes verme sırasında havanın dışarı çıkmasını sağlamak için yara üzerine konan bezin bir ucu açık bırakılır</a:t>
            </a:r>
            <a:r>
              <a:rPr lang="tr-TR" dirty="0" smtClean="0"/>
              <a:t>,</a:t>
            </a:r>
          </a:p>
          <a:p>
            <a:r>
              <a:rPr lang="tr-TR" dirty="0" smtClean="0"/>
              <a:t> </a:t>
            </a:r>
            <a:r>
              <a:rPr lang="tr-TR" dirty="0"/>
              <a:t>Ø Hasta/yaralı bilinci açık ise yarı oturur pozisyonda oturtulur, </a:t>
            </a:r>
            <a:endParaRPr lang="tr-TR" dirty="0" smtClean="0"/>
          </a:p>
          <a:p>
            <a:r>
              <a:rPr lang="tr-TR" dirty="0" smtClean="0"/>
              <a:t>Ø </a:t>
            </a:r>
            <a:r>
              <a:rPr lang="tr-TR" dirty="0"/>
              <a:t>Ağızdan hiçbir şey verilmez, </a:t>
            </a:r>
            <a:endParaRPr lang="tr-TR" dirty="0" smtClean="0"/>
          </a:p>
          <a:p>
            <a:r>
              <a:rPr lang="tr-TR" dirty="0" smtClean="0"/>
              <a:t>Ø </a:t>
            </a:r>
            <a:r>
              <a:rPr lang="tr-TR" dirty="0"/>
              <a:t>Yaşam bulguları sık sık kontrol edilir, </a:t>
            </a:r>
            <a:endParaRPr lang="tr-TR" dirty="0" smtClean="0"/>
          </a:p>
          <a:p>
            <a:r>
              <a:rPr lang="tr-TR" dirty="0" smtClean="0"/>
              <a:t>Ø </a:t>
            </a:r>
            <a:r>
              <a:rPr lang="tr-TR" dirty="0"/>
              <a:t>Açık pnömotoraksta şok ihtimali çok yüksektir. Bu nedenle şok önlemleri alınmalıdır, </a:t>
            </a:r>
            <a:endParaRPr lang="tr-TR" dirty="0" smtClean="0"/>
          </a:p>
          <a:p>
            <a:r>
              <a:rPr lang="tr-TR" dirty="0" smtClean="0"/>
              <a:t>Ø </a:t>
            </a:r>
            <a:r>
              <a:rPr lang="tr-TR" dirty="0"/>
              <a:t>Tıbbi yardım istenir (112). </a:t>
            </a:r>
          </a:p>
          <a:p>
            <a:r>
              <a:rPr lang="tr-TR" dirty="0"/>
              <a:t> </a:t>
            </a:r>
          </a:p>
        </p:txBody>
      </p:sp>
    </p:spTree>
    <p:extLst>
      <p:ext uri="{BB962C8B-B14F-4D97-AF65-F5344CB8AC3E}">
        <p14:creationId xmlns:p14="http://schemas.microsoft.com/office/powerpoint/2010/main" val="222187644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006930" y="617518"/>
            <a:ext cx="7137070" cy="3139321"/>
          </a:xfrm>
          <a:prstGeom prst="rect">
            <a:avLst/>
          </a:prstGeom>
        </p:spPr>
        <p:txBody>
          <a:bodyPr wrap="square">
            <a:spAutoFit/>
          </a:bodyPr>
          <a:lstStyle/>
          <a:p>
            <a:r>
              <a:rPr lang="tr-TR" b="1" dirty="0"/>
              <a:t>Delici karın yaralanmalarında ne gibi sorunlar olabilir? </a:t>
            </a:r>
            <a:endParaRPr lang="tr-TR" b="1" dirty="0" smtClean="0"/>
          </a:p>
          <a:p>
            <a:r>
              <a:rPr lang="tr-TR" dirty="0" smtClean="0"/>
              <a:t>Ø </a:t>
            </a:r>
            <a:r>
              <a:rPr lang="tr-TR" dirty="0"/>
              <a:t>Karın bölgesindeki organlar zarar görebilir, </a:t>
            </a:r>
            <a:endParaRPr lang="tr-TR" dirty="0" smtClean="0"/>
          </a:p>
          <a:p>
            <a:r>
              <a:rPr lang="tr-TR" dirty="0" smtClean="0"/>
              <a:t>Ø </a:t>
            </a:r>
            <a:r>
              <a:rPr lang="tr-TR" dirty="0"/>
              <a:t>İç ve dış kanama ve buna bağlı şok oluşabilir</a:t>
            </a:r>
            <a:r>
              <a:rPr lang="tr-TR" dirty="0" smtClean="0"/>
              <a:t>,</a:t>
            </a:r>
          </a:p>
          <a:p>
            <a:r>
              <a:rPr lang="tr-TR" dirty="0" smtClean="0"/>
              <a:t> </a:t>
            </a:r>
            <a:r>
              <a:rPr lang="tr-TR" dirty="0"/>
              <a:t>Ø Karın tahta gibi sert ve çok ağrılı ise durum ciddidir, </a:t>
            </a:r>
            <a:endParaRPr lang="tr-TR" dirty="0" smtClean="0"/>
          </a:p>
          <a:p>
            <a:r>
              <a:rPr lang="tr-TR" dirty="0" smtClean="0"/>
              <a:t>Ø </a:t>
            </a:r>
            <a:r>
              <a:rPr lang="tr-TR" dirty="0"/>
              <a:t>Bağırsaklar dışarı çıkabilir. </a:t>
            </a:r>
          </a:p>
          <a:p>
            <a:r>
              <a:rPr lang="tr-TR" dirty="0"/>
              <a:t> </a:t>
            </a:r>
          </a:p>
          <a:p>
            <a:r>
              <a:rPr lang="tr-TR" b="1" dirty="0"/>
              <a:t>Delici karın yaralanmalarında ilkyardım nasıl olmalıdır? </a:t>
            </a:r>
            <a:endParaRPr lang="tr-TR" b="1" dirty="0" smtClean="0"/>
          </a:p>
          <a:p>
            <a:r>
              <a:rPr lang="tr-TR" dirty="0" smtClean="0"/>
              <a:t>Ø </a:t>
            </a:r>
            <a:r>
              <a:rPr lang="tr-TR" dirty="0"/>
              <a:t>Hasta/yaralının bilinç kontrolü yapılır, </a:t>
            </a:r>
            <a:endParaRPr lang="tr-TR" dirty="0" smtClean="0"/>
          </a:p>
          <a:p>
            <a:r>
              <a:rPr lang="tr-TR" dirty="0" smtClean="0"/>
              <a:t>Ø </a:t>
            </a:r>
            <a:r>
              <a:rPr lang="tr-TR" dirty="0"/>
              <a:t>Hasta/yaralının yaşam bulguları kontrol edilir, </a:t>
            </a:r>
            <a:endParaRPr lang="tr-TR" dirty="0" smtClean="0"/>
          </a:p>
          <a:p>
            <a:r>
              <a:rPr lang="tr-TR" dirty="0" smtClean="0"/>
              <a:t>Ø </a:t>
            </a:r>
            <a:r>
              <a:rPr lang="tr-TR" dirty="0"/>
              <a:t>Dışarı çıkan organlar içeri sokulmaya çalışılmaz, üzerine geniş ve nemli temiz bir bez örtülür, </a:t>
            </a:r>
          </a:p>
        </p:txBody>
      </p:sp>
    </p:spTree>
    <p:extLst>
      <p:ext uri="{BB962C8B-B14F-4D97-AF65-F5344CB8AC3E}">
        <p14:creationId xmlns:p14="http://schemas.microsoft.com/office/powerpoint/2010/main" val="62392870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303813" y="724396"/>
            <a:ext cx="6840187" cy="3970318"/>
          </a:xfrm>
          <a:prstGeom prst="rect">
            <a:avLst/>
          </a:prstGeom>
        </p:spPr>
        <p:txBody>
          <a:bodyPr wrap="square">
            <a:spAutoFit/>
          </a:bodyPr>
          <a:lstStyle/>
          <a:p>
            <a:r>
              <a:rPr lang="tr-TR" dirty="0"/>
              <a:t>Ø Bilinç yerinde ise sırt üstü pozisyonda bacaklar bükülmüş olarak yatırılır, ısı kaybını önlemek için üzeri örtülür, </a:t>
            </a:r>
            <a:endParaRPr lang="tr-TR" dirty="0" smtClean="0"/>
          </a:p>
          <a:p>
            <a:r>
              <a:rPr lang="tr-TR" dirty="0" smtClean="0"/>
              <a:t>Ø </a:t>
            </a:r>
            <a:r>
              <a:rPr lang="tr-TR" dirty="0"/>
              <a:t>Ağızdan yiyecek ya da içecek bir şey verilmez</a:t>
            </a:r>
            <a:r>
              <a:rPr lang="tr-TR" dirty="0" smtClean="0"/>
              <a:t>,</a:t>
            </a:r>
          </a:p>
          <a:p>
            <a:r>
              <a:rPr lang="tr-TR" dirty="0" smtClean="0"/>
              <a:t> </a:t>
            </a:r>
            <a:r>
              <a:rPr lang="tr-TR" dirty="0"/>
              <a:t>Ø Yaşam bulguları sık sık izlenir, </a:t>
            </a:r>
            <a:endParaRPr lang="tr-TR" dirty="0" smtClean="0"/>
          </a:p>
          <a:p>
            <a:r>
              <a:rPr lang="tr-TR" dirty="0" smtClean="0"/>
              <a:t>Ø </a:t>
            </a:r>
            <a:r>
              <a:rPr lang="tr-TR" dirty="0"/>
              <a:t>Tıbbi yardım istenir (112). </a:t>
            </a:r>
          </a:p>
          <a:p>
            <a:r>
              <a:rPr lang="tr-TR" dirty="0"/>
              <a:t> </a:t>
            </a:r>
          </a:p>
          <a:p>
            <a:r>
              <a:rPr lang="tr-TR" b="1" dirty="0"/>
              <a:t>Kafatası ve omurga yaralanmaları neden önemlidir? </a:t>
            </a:r>
            <a:r>
              <a:rPr lang="tr-TR" dirty="0"/>
              <a:t>Darbenin şiddetine bağlı olarak kafatası boşluğunda yer alan merkezi sinir sistemi etkilenebilir. Bel kemiğindeki yaralanmalarda omurgada ani sıkışma ya da ayrılma meydana gelebilir. Bunun sonucunda sinir sistemi etkilenerek bazı olumsuz sonuçlar oluşabilir. Trafik kazalarında ölümlerin % 80’i kafatası ve omurga yaralanmalarından olmaktadır. </a:t>
            </a:r>
          </a:p>
          <a:p>
            <a:r>
              <a:rPr lang="tr-TR" dirty="0"/>
              <a:t> </a:t>
            </a:r>
          </a:p>
        </p:txBody>
      </p:sp>
    </p:spTree>
    <p:extLst>
      <p:ext uri="{BB962C8B-B14F-4D97-AF65-F5344CB8AC3E}">
        <p14:creationId xmlns:p14="http://schemas.microsoft.com/office/powerpoint/2010/main" val="4028718563"/>
      </p:ext>
    </p:extLst>
  </p:cSld>
  <p:clrMapOvr>
    <a:masterClrMapping/>
  </p:clrMapOvr>
</p:sld>
</file>

<file path=ppt/theme/theme1.xml><?xml version="1.0" encoding="utf-8"?>
<a:theme xmlns:a="http://schemas.openxmlformats.org/drawingml/2006/main" name="Duman">
  <a:themeElements>
    <a:clrScheme name="Duman">
      <a:dk1>
        <a:sysClr val="windowText" lastClr="000000"/>
      </a:dk1>
      <a:lt1>
        <a:sysClr val="window" lastClr="FFFFFF"/>
      </a:lt1>
      <a:dk2>
        <a:srgbClr val="2E5369"/>
      </a:dk2>
      <a:lt2>
        <a:srgbClr val="CFE2E7"/>
      </a:lt2>
      <a:accent1>
        <a:srgbClr val="353535"/>
      </a:accent1>
      <a:accent2>
        <a:srgbClr val="31B4E6"/>
      </a:accent2>
      <a:accent3>
        <a:srgbClr val="265991"/>
      </a:accent3>
      <a:accent4>
        <a:srgbClr val="7E40CC"/>
      </a:accent4>
      <a:accent5>
        <a:srgbClr val="B927E9"/>
      </a:accent5>
      <a:accent6>
        <a:srgbClr val="E833BF"/>
      </a:accent6>
      <a:hlink>
        <a:srgbClr val="2DA0F1"/>
      </a:hlink>
      <a:folHlink>
        <a:srgbClr val="7ED1E6"/>
      </a:folHlink>
    </a:clrScheme>
    <a:fontScheme name="Duman">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uma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4F34B87B-9C7A-41AE-A6CB-48536223DFFD}"/>
    </a:ext>
  </a:extLst>
</a:theme>
</file>

<file path=docProps/app.xml><?xml version="1.0" encoding="utf-8"?>
<Properties xmlns="http://schemas.openxmlformats.org/officeDocument/2006/extended-properties" xmlns:vt="http://schemas.openxmlformats.org/officeDocument/2006/docPropsVTypes">
  <Template>Wisp</Template>
  <TotalTime>667</TotalTime>
  <Words>1115</Words>
  <Application>Microsoft Office PowerPoint</Application>
  <PresentationFormat>Geniş ekran</PresentationFormat>
  <Paragraphs>130</Paragraphs>
  <Slides>16</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16</vt:i4>
      </vt:variant>
    </vt:vector>
  </HeadingPairs>
  <TitlesOfParts>
    <vt:vector size="20" baseType="lpstr">
      <vt:lpstr>Arial</vt:lpstr>
      <vt:lpstr>Century Gothic</vt:lpstr>
      <vt:lpstr>Wingdings 3</vt:lpstr>
      <vt:lpstr>Duman</vt:lpstr>
      <vt:lpstr>564</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İlk yardım hakkında genel bilgiler, İlk yardımın temel uygulamaları, Hayat kurtarma zinciri</dc:title>
  <dc:creator>user5</dc:creator>
  <cp:lastModifiedBy>user5</cp:lastModifiedBy>
  <cp:revision>80</cp:revision>
  <dcterms:created xsi:type="dcterms:W3CDTF">2018-07-03T09:48:35Z</dcterms:created>
  <dcterms:modified xsi:type="dcterms:W3CDTF">2019-04-18T10:06:37Z</dcterms:modified>
</cp:coreProperties>
</file>