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4" r:id="rId16"/>
    <p:sldId id="333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5" r:id="rId27"/>
    <p:sldId id="344" r:id="rId28"/>
    <p:sldId id="346" r:id="rId29"/>
    <p:sldId id="347" r:id="rId30"/>
    <p:sldId id="348" r:id="rId31"/>
    <p:sldId id="349" r:id="rId32"/>
    <p:sldId id="350" r:id="rId33"/>
    <p:sldId id="286" r:id="rId34"/>
    <p:sldId id="319" r:id="rId3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F844EC74-778B-A549-A90B-EB1814358A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6BFA516-C0B9-2041-B640-8D1DEC20AA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4A42A-AF7F-4C46-96DD-E12C3BC41CD2}" type="datetimeFigureOut">
              <a:rPr lang="tr-TR" smtClean="0"/>
              <a:t>30.11.2020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1484D64-CF60-0746-AC4A-FB27A9B4FF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09911C2-D3B5-F748-BD5D-519DC8E066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B1315-E71E-784D-9B36-B6835AA09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79928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D8F6C-185F-434D-8E62-ED91820FADA6}" type="datetimeFigureOut">
              <a:rPr lang="tr-TR" smtClean="0"/>
              <a:t>30.11.2020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B019B-26ED-4D40-8386-B3274965C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51351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96B63A-0F5B-B046-859F-2D546C4ED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F63B5C5-338D-E64D-B535-C082B973A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7C970E-19A3-4448-87A9-29DE0C14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CC47-9EA6-F541-8A9B-1F36309176A6}" type="datetime1">
              <a:rPr lang="tr-TR" smtClean="0"/>
              <a:t>30.11.2020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6DDAAB-432A-5941-9A9F-106C3AE22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36B1D6-DFA7-654F-843A-0C0DADAA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3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250DF8-A048-7F4A-A20E-D0F348F2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6161BEC-7BCE-1D49-8BE9-3BA5ED938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1F5A7D-C2E2-A445-A540-AABA94059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13753-DC10-434C-8B27-048A8017EE3B}" type="datetime1">
              <a:rPr lang="tr-TR" smtClean="0"/>
              <a:t>30.11.2020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FAEA0F6-EF4E-CA47-9508-85FDC76F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394524E-289D-A74D-8A55-8CC93C3F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12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E972A15-78C9-7747-ABA1-F47C8A622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8BC245D-0F8C-684E-B27A-4023DE0B5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94EDE5-CBDA-4B4A-8781-0F2B35BF7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3C11-99C0-3F40-AC21-F9AD3365450A}" type="datetime1">
              <a:rPr lang="tr-TR" smtClean="0"/>
              <a:t>30.11.2020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CA2747-AD29-014A-8746-E1EB2F6C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2203F5-FE23-134B-A79D-2F177892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60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7D9BF3-3073-0041-B998-759ABDE5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7CDF91-7DB5-184C-8C84-529DC8A72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C4B4302-B95A-C54B-A4C7-9261C273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842F-3AD8-8B4A-A8D6-37E4E32C0C60}" type="datetime1">
              <a:rPr lang="tr-TR" smtClean="0"/>
              <a:t>30.11.2020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A0D5B3-A4F3-0A48-B79E-C6F73C69D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21DA2C-8BE5-D440-8878-EC17EA88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74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311B58-7243-7440-A3C5-7AE32841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35A1AB-7C60-614F-BE3D-67F7544C3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067ED0-F8D0-524A-A29E-9F16C25F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AEAA-CCCA-0346-B41B-2A303242FD28}" type="datetime1">
              <a:rPr lang="tr-TR" smtClean="0"/>
              <a:t>30.11.2020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6C7EEE-B318-3243-A068-A8BDF0FA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52BC829-5127-7F41-A20F-01F168CD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25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F8AC6E-A165-BD4E-ACE7-00A944F22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9CAC31-22BB-DC45-A5EC-F7D2C06B0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BC89076-A0FB-3B40-958A-C9A2817DD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7DB8FDA-1F5C-194C-B41D-FF2A4779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617F2-1868-724F-B043-34D3CCD14939}" type="datetime1">
              <a:rPr lang="tr-TR" smtClean="0"/>
              <a:t>30.11.2020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C475302-08C4-444F-AA78-860986BA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6AB3BEB-05B7-C94E-8DC0-669E5CF1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36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A95960-2C91-304B-ACC4-DCA0AB42D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51264FD-E70A-D74E-9AAB-334154C0A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F44DCF2-18B9-664D-8EB7-65F52D18D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7B19A9-CACD-DB4D-A89E-456FC22B2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AF8A554-47DA-DC42-87BB-D5A9AE73B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87E66A9-2AFD-1149-B604-2A0BF8547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F2C4-C8C6-8245-8451-6FA93CCB1524}" type="datetime1">
              <a:rPr lang="tr-TR" smtClean="0"/>
              <a:t>30.11.2020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CCECD2D-11BA-9749-BB53-4AB5C686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F1F185F-349D-9F4A-85F0-4C7C79BAC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87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F4DA28-1B1D-8D48-A1A7-C1D0FB73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7F14F5F-451B-3D4B-A42D-CAD6322BF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F13E-B6FF-B74C-A6C4-C68E936CE8D8}" type="datetime1">
              <a:rPr lang="tr-TR" smtClean="0"/>
              <a:t>30.11.2020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22F3C0D-14B2-0A47-AC0F-464E7BEC1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3DEBB3C-458F-514B-A12D-80A16D42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41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86EB449-A4B4-5645-A9CA-830A3B873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6CEF-81CC-9343-B1A9-A5A82F925CBD}" type="datetime1">
              <a:rPr lang="tr-TR" smtClean="0"/>
              <a:t>30.11.2020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DE43159-F5AF-F749-B108-8ADDE94A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8139AB7-EFC8-6646-B285-1D07CB7C2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85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DD68DA-CA1E-D048-90E4-B971F1F4A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12D4DE-2953-BF42-9DDB-65DEE3097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2C4011E-3670-EB4B-BE09-5220DA208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EFE5AA5-33A3-1044-BB81-10291567D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6FB7-14C3-0647-8E29-A6F6A3C7F2AF}" type="datetime1">
              <a:rPr lang="tr-TR" smtClean="0"/>
              <a:t>30.11.2020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7ECBC22-A75B-6942-9D5F-C5542D7B9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CCBBA43-4DD5-5240-87B1-503EA829E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24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7EEF2C-D95D-054F-B27B-2F90B7467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4B12692-9BA4-794B-8B0F-AA638F256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370C683-6FC9-6942-9CF1-7E21CD125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B43ECFB-E1F6-B141-A1F2-ED4194B7C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AA90-BAC0-274A-ACD8-69AF70ABF6EE}" type="datetime1">
              <a:rPr lang="tr-TR" smtClean="0"/>
              <a:t>30.11.2020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499F7CC-C951-2947-BE67-FF5F8A30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09DD75-1994-C346-8114-3A3926F7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FFA4795-F9D0-1946-A4F4-698C912BC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68EB99-81AB-6A43-A027-73EE0C17A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71B9CA-596C-2541-A852-6FDFE578E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E90AE-E0BC-2B42-AB61-CA044E2904BF}" type="datetime1">
              <a:rPr lang="tr-TR" smtClean="0"/>
              <a:t>30.11.2020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59BF90-1C7B-2A4B-A246-30225F1CE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EF630F-0711-7843-9E2A-C350B995F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95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34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522741D-FB8F-A145-98A0-420190523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pPr algn="r"/>
            <a:r>
              <a:rPr lang="tr-TR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Türkiye’nin Toplumsal</a:t>
            </a:r>
            <a:br>
              <a:rPr lang="tr-TR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Yapısı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DEFB179-410A-484A-80B6-05B76FA24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pPr algn="r"/>
            <a:r>
              <a:rPr lang="tr-TR" sz="1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Ders</a:t>
            </a:r>
          </a:p>
        </p:txBody>
      </p:sp>
      <p:cxnSp>
        <p:nvCxnSpPr>
          <p:cNvPr id="147" name="Straight Connector 136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Resim 4">
            <a:extLst>
              <a:ext uri="{FF2B5EF4-FFF2-40B4-BE49-F238E27FC236}">
                <a16:creationId xmlns:a16="http://schemas.microsoft.com/office/drawing/2014/main" id="{F4EE7BD4-9B19-3F4C-8E73-65B351C9DD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269"/>
          <a:stretch/>
        </p:blipFill>
        <p:spPr>
          <a:xfrm>
            <a:off x="6096000" y="734366"/>
            <a:ext cx="5459470" cy="539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1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55E4F4B-4DFA-8242-875F-8E71457E5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Bebek Patlaması Kuşağı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133771-B678-1042-B546-9A400A7FA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Kuşağa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ismini veren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doğum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oranlarında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yükseliştir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sonrasından 1960’lı yılların ortasına kadar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doğanları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kapsamaktadır (1946-1964).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anlamda farklılıkların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kabulu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iktidar baskısına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özgürlüklerin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çıkarılması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istikrarlı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siyasete ve kitle hareketlerine ilgi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kuşağın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özelliklerinden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televizyon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yayıncılığının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yükselişe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1950’li yıllarda yerel,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bölgesel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sınırların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aşınmasını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beraberinde getirdi.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durum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kuşak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 haberdar olma, ortak eylem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protesto hareketlerinde bulunmayı da arttırdı. Uzun yıllar aynı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işyerlerinde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kuşağın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iş disiplini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6510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58667C-429A-0D43-A173-1F6E50EF9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Kuşağı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9B3275-F92D-C541-B231-5CAD91AEE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1965-1979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kuşağı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tanımlamaktadır.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kuşak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çıkmakta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Sosyalleşme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yanda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sosyal devlet uygulamalarının yaygın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kuşağın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bazı temsilcileri arasında 1973 Petrol Krizi sonrası ekonomik krizin, sanayi toplumunun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aşınmasının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sosyal devlet uygulamaları yerine liberal politikaların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yükselişinin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medyanın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küresel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kuşağında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bireycilik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yükselişe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geçiyor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Çocuk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tercihlerinde azalma meydana geliyor.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2014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8E3A0F-7085-E94B-ACE4-25D5C4BBE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Kuşağı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D402E8C-0C41-9C44-A5F7-990DCDA72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1980 - 2000 yılları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kuşağı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kapsa- maktadır.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yetişirler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şunlardır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Bireycilik,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Tüketim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Rekabet,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bağlarda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zayıflık, • Farklılıklara saygı,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Küresel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Teknoloji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aşinalığı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Toplumsal kurallara mesafeli, rahat,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Otoriteye mesafe, otoriter yapıdan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hoşlan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mama,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kadar, boş zamanı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önemseme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Eleştirel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olma,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Yaratıcılık.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1737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993EF55-2B58-D144-A014-629510006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Kuşağı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F97C08-61C1-CE45-A1C9-D465BA162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Bu </a:t>
            </a:r>
            <a:r>
              <a:rPr lang="tr-TR" dirty="0" err="1"/>
              <a:t>kuşak</a:t>
            </a:r>
            <a:r>
              <a:rPr lang="tr-TR" dirty="0"/>
              <a:t>, </a:t>
            </a:r>
            <a:r>
              <a:rPr lang="tr-TR" dirty="0" err="1"/>
              <a:t>çalışma</a:t>
            </a:r>
            <a:r>
              <a:rPr lang="tr-TR" dirty="0"/>
              <a:t> kadar, boş zaman kullanımını da </a:t>
            </a:r>
            <a:r>
              <a:rPr lang="tr-TR" dirty="0" err="1"/>
              <a:t>önemsiyor</a:t>
            </a:r>
            <a:endParaRPr lang="tr-TR" dirty="0"/>
          </a:p>
          <a:p>
            <a:r>
              <a:rPr lang="tr-TR" dirty="0"/>
              <a:t>Disiplinden </a:t>
            </a:r>
            <a:r>
              <a:rPr lang="tr-TR" dirty="0" err="1"/>
              <a:t>hoşlanmayan</a:t>
            </a:r>
            <a:r>
              <a:rPr lang="tr-TR" dirty="0"/>
              <a:t> bir </a:t>
            </a:r>
            <a:r>
              <a:rPr lang="tr-TR" dirty="0" err="1"/>
              <a:t>ku</a:t>
            </a:r>
            <a:r>
              <a:rPr lang="tr-TR" dirty="0"/>
              <a:t>-̧ak. Teknolojiye </a:t>
            </a:r>
            <a:r>
              <a:rPr lang="tr-TR" dirty="0" err="1"/>
              <a:t>çok</a:t>
            </a:r>
            <a:r>
              <a:rPr lang="tr-TR" dirty="0"/>
              <a:t> </a:t>
            </a:r>
            <a:r>
              <a:rPr lang="tr-TR" dirty="0" err="1"/>
              <a:t>hâkimler</a:t>
            </a:r>
            <a:r>
              <a:rPr lang="tr-TR" dirty="0"/>
              <a:t>. Sorgulayıcı ve </a:t>
            </a:r>
            <a:r>
              <a:rPr lang="tr-TR" dirty="0" err="1"/>
              <a:t>eleştireller</a:t>
            </a:r>
            <a:r>
              <a:rPr lang="tr-TR" dirty="0"/>
              <a:t>. Sabırsızlar. </a:t>
            </a:r>
          </a:p>
          <a:p>
            <a:r>
              <a:rPr lang="tr-TR" dirty="0"/>
              <a:t>Bir an </a:t>
            </a:r>
            <a:r>
              <a:rPr lang="tr-TR" dirty="0" err="1"/>
              <a:t>önce</a:t>
            </a:r>
            <a:r>
              <a:rPr lang="tr-TR" dirty="0"/>
              <a:t> </a:t>
            </a:r>
            <a:r>
              <a:rPr lang="tr-TR" dirty="0" err="1"/>
              <a:t>yükselme</a:t>
            </a:r>
            <a:r>
              <a:rPr lang="tr-TR" dirty="0"/>
              <a:t> hırsları </a:t>
            </a:r>
            <a:r>
              <a:rPr lang="tr-TR" dirty="0" err="1"/>
              <a:t>söz</a:t>
            </a:r>
            <a:r>
              <a:rPr lang="tr-TR" dirty="0"/>
              <a:t> konusu. </a:t>
            </a:r>
            <a:r>
              <a:rPr lang="tr-TR" dirty="0" err="1"/>
              <a:t>Aşırı</a:t>
            </a:r>
            <a:r>
              <a:rPr lang="tr-TR" dirty="0"/>
              <a:t> bireycilik </a:t>
            </a:r>
            <a:r>
              <a:rPr lang="tr-TR" dirty="0" err="1"/>
              <a:t>söz</a:t>
            </a:r>
            <a:r>
              <a:rPr lang="tr-TR" dirty="0"/>
              <a:t> konusu. Bu </a:t>
            </a:r>
            <a:r>
              <a:rPr lang="tr-TR" dirty="0" err="1"/>
              <a:t>bağlamda</a:t>
            </a:r>
            <a:r>
              <a:rPr lang="tr-TR" dirty="0"/>
              <a:t> bu </a:t>
            </a:r>
            <a:r>
              <a:rPr lang="tr-TR" dirty="0" err="1"/>
              <a:t>kuşakta</a:t>
            </a:r>
            <a:r>
              <a:rPr lang="tr-TR" dirty="0"/>
              <a:t> toplumsal </a:t>
            </a:r>
            <a:r>
              <a:rPr lang="tr-TR" dirty="0" err="1"/>
              <a:t>bağlar</a:t>
            </a:r>
            <a:r>
              <a:rPr lang="tr-TR" dirty="0"/>
              <a:t> zayıflıyor. Siyasete ilgileri </a:t>
            </a:r>
            <a:r>
              <a:rPr lang="tr-TR" dirty="0" err="1"/>
              <a:t>çok</a:t>
            </a:r>
            <a:r>
              <a:rPr lang="tr-TR" dirty="0"/>
              <a:t> zayıf. </a:t>
            </a:r>
          </a:p>
          <a:p>
            <a:r>
              <a:rPr lang="tr-TR" dirty="0"/>
              <a:t>Siyaset yerine, ilgilerine </a:t>
            </a:r>
            <a:r>
              <a:rPr lang="tr-TR" dirty="0" err="1"/>
              <a:t>göre</a:t>
            </a:r>
            <a:r>
              <a:rPr lang="tr-TR" dirty="0"/>
              <a:t> yeni toplumsal hareketlere katılma </a:t>
            </a:r>
            <a:r>
              <a:rPr lang="tr-TR" dirty="0" err="1"/>
              <a:t>çok</a:t>
            </a:r>
            <a:r>
              <a:rPr lang="tr-TR" dirty="0"/>
              <a:t> yaygın.</a:t>
            </a:r>
          </a:p>
          <a:p>
            <a:r>
              <a:rPr lang="tr-TR" dirty="0" err="1"/>
              <a:t>Küresel</a:t>
            </a:r>
            <a:r>
              <a:rPr lang="tr-TR" dirty="0"/>
              <a:t> </a:t>
            </a:r>
            <a:r>
              <a:rPr lang="tr-TR" dirty="0" err="1"/>
              <a:t>kültürden</a:t>
            </a:r>
            <a:r>
              <a:rPr lang="tr-TR" dirty="0"/>
              <a:t> </a:t>
            </a:r>
            <a:r>
              <a:rPr lang="tr-TR" dirty="0" err="1"/>
              <a:t>yoğun</a:t>
            </a:r>
            <a:r>
              <a:rPr lang="tr-TR" dirty="0"/>
              <a:t> olarak etkileniyorlar, </a:t>
            </a:r>
            <a:r>
              <a:rPr lang="tr-TR" dirty="0" err="1"/>
              <a:t>yoğun</a:t>
            </a:r>
            <a:r>
              <a:rPr lang="tr-TR" dirty="0"/>
              <a:t> bir </a:t>
            </a:r>
            <a:r>
              <a:rPr lang="tr-TR" dirty="0" err="1"/>
              <a:t>küresel</a:t>
            </a:r>
            <a:r>
              <a:rPr lang="tr-TR" dirty="0"/>
              <a:t> </a:t>
            </a:r>
            <a:r>
              <a:rPr lang="tr-TR" dirty="0" err="1"/>
              <a:t>etkileşim</a:t>
            </a:r>
            <a:r>
              <a:rPr lang="tr-TR" dirty="0"/>
              <a:t> </a:t>
            </a:r>
            <a:r>
              <a:rPr lang="tr-TR" dirty="0" err="1"/>
              <a:t>içerisinde</a:t>
            </a:r>
            <a:r>
              <a:rPr lang="tr-TR" dirty="0"/>
              <a:t> bulunuyorlar.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1599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65267FC-FF5F-BE44-B288-384010C65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Kuşağı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A93C4C-DC8B-3A40-A291-8FE79D6E0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 ve sonrasında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kuşak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kuşak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çocuk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yaştan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itibaren bilgisayarlar ve internet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tanışmaktadır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Teknoloji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aşinalığı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kuşakta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yaygındır.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Küresel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haberleşme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yeme-içme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dinleme, izleme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alışkanlıklarında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küresel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etkilenirler.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Bireycilikleri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601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38564FB-E055-5F4C-B905-1C170A36A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Cumhuriyet Dönemi Gençliği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F6967E0-5377-3145-BACB-F499F9C50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seviyesi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devletçi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idealist, laik, cumhuriyetin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prototipi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hedeflenmiştir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 evleri,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enstitüleri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yoluyla yaratılmak istenen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vatandas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prototipi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kadar gidilerek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yoluyla yaratılmaya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çalışılır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Devlet, gazete ve dergiler yoluyla spordan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müziğe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yeme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içmeden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kıyafete, spordan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görgu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kurallarına kadar detaylı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istenenleri vurgular ve bunlar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halka yansıtılır.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824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BBEB9AC-681C-CB47-BBF5-9B6A26676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Cumhuriyet Dönemi Gençliği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73ED8BE-B0C3-5B46-A205-4C688002A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Gençliğin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benzer yaş grubunu kapsasa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farklılıklar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vurgulanmıştır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iyi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görmüs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aktarıcısı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değerleriyle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seviyesi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ekonomik olarak alt gelir grubundan olan ve hayatı idame ettirmeye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gençliğin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farklılıklar bulunmaktadır.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modern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yeni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sahip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devlet eliyle,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aracılığıyla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yaratılmak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istenmiştir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durumu 2000’li yıllara kadar devam eden ve okullarda her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okunan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6975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5F4A37-55C6-464E-8AC9-65AF8AC3D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1950 ve Sonrası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9DDB97A-9B58-F44C-BBB0-9630C297F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1950’li yıllardan itibaren tarımda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makineleşmenin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etkisiyle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kentleşme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hızlanmaya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konusundaki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yeni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yavas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yavas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artışını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beraberinde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getirmiştir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Hızlı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kentleşme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sanayileşme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çabaları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1960’lı yıllarda da devam etmiştir.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9496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35B0E30-2544-884A-AE2C-3E949CB8E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1960’lı yıllar ve 68 Kuşağı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7F9C5CC-E5C2-1D44-B359-4EE8FA51A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1960’lı yıllar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iktidarların baskıcı politikalarına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direnişin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sivil eylemlerin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yıllardır.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1968 yılında Fransa’da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istenen,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piyasayı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karacak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kapsayan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reformuna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öğrenciler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 protesto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eylemler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başlamıştır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Polis,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öğrenci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eylemlerine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sert tavır sergilemiştir. Polisin sert tavrını protesto etmek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öğrencilere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destek olmak amacıyla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işçiler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öğrencilerle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birlikte eylemlere katılmışlardır.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Mayıs 1968’de milyonlarca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greve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gitmis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protesto hareketleri ve bu hareketlere katılan insan sayısı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reformundan geri adım atmış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işçilerin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haklarına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iyileştirmelerde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bulunmuştur.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Öğrenci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eylemleri sonraki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yaygınlaşmıştı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her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iktidar baskısına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özgürlükleri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farklılıkları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yol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açtı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70’li yılların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tanımlamada “68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Kuşağı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tanımlaması yaygın olarak kullanılmıştır.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5780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4AD050-8BDF-F748-8E4D-3B624D9B7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1970’li Yıllar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05C69D-844C-154C-89B9-941079719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1970’li yıllar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toplumsal alanda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gençliğin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yıllardır.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1970’li yıllar,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toplumsal yapısı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sorunları da beraberinde getiriyordu.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1971’de siyasal istikrara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askerler tarafından muhtıra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2 yılda 2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1973-1980 yılları arasında da 7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9 yılda 11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ayrıca 1973 yılında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Petrol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Krizi”nin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etkisi, 1974 yılında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Kıbrıs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harekâtı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uygulanan ambargo nedeniyle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ekonomik krize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girmiştir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1970’li yılların ikinci yarısında hem ekonomik hem de siyasal kriz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derinleşmiştir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1739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F0FC50C-2BD1-5F4B-879A-36F07821A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Gençlik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AD123A-C73E-B342-96F4-19C5478EC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bölümünu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nitelikli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aldığında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mesleki becerisi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yükseldiğinde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muhakeme ve analiz becerileri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kalkınması adına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potansiyeli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Eğitimsiz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becerisiz,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işsiz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toplumsal sorun alanını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oluşturacaktır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216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52313A-AD11-BA46-9BC3-19DA75630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1970’li Yıllar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36DF927-C748-164A-820D-33B5C2E4F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1970’li yıllarda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birkac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unsur bulunmaktadır: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ideolojik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kamplaşma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İdeolojik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kamplar arasında gerilim, kavga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çatışmalar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1970’li yılların sonunda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yer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ideolojik gruplar arasında silahlı eylemler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dâhil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görüştekileri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sindirmeye/ yok etmeye dayalı tavır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yaygınlaşmıştır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iyi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yaratma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yaratma idealleri otoriterlik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bütünleşmis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kendisinden olmayanı, farklı olanı, grup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eleştirileri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bile hainlikle eş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görerek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daha iyi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ancak kendi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geldiğinde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şiddet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öldürmelerle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karşıdakini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yok ederek kurulması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66860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54B2C9-0E59-2B40-89BC-1C33AEA2E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1970’in Özellikleri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AFB5110-1EB4-0749-9445-0BD3952DA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sorunlara duyarlıdırlar.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toplulukçu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sisteminin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hâkim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görünümu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sergilemektedir.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 siyasete ilgi ve katılım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öğrencileri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 partilerin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kollarına katılmak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olmak yaygındır.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çabasında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konumundadır. Ekonomik sorunlar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boyuttadır.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Tüketim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kanaatkârlığın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söylenebilir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1970’li yıllarda ise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kutuplaşma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ideolojik farklılıklara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tahammülsüzlük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yaygınlaşmıştır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92381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28D87F-A13A-FC48-981A-C10E04382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1980’li Yıllar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710E02B-0538-8445-BEF6-DB7415D28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1980’li ve 1990’lı yılların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gençliğinin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tutum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etkileyen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unsurlardan biri 12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Eylül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1980 tarihinde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darbe olmuştur.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olarak da adlandırılan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şamakta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farklı ideolojilere sahip gruplar/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 her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çatışma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yaşanmakta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zaman zaman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öldürme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olayları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12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Eylül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1980 tarihinden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Kasım 1983 tarihine kadar, Genel Kurmay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Başkanı’nın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ordu komu- tanlarından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Millî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Konseyi temel karar verici konumda bulunmuştur.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13076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C52C9B1-254E-9046-999B-62A9BA076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1980’de Yaşananlar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330B61-FDEC-3946-9B1C-0EA9DDE09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Ekonomide liberal politikalar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çıkartıldı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Devletin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yapıdan, pi- yasanın belirleyici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yapıya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amaçlandı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İthalat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ihracatta kısıtlama ve yasaklama-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kaldırıldı. Yurt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bulunan mallar kısa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bulunur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geldi.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sayıda yabancı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piyasasına girdi.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Yabancı sermaye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işbirliği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teşvik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edildi.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Seyahat kısıtlamaları kaldırıldı.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Ekonomik kalkınmanın ve ticari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unsurlarından olan altyapı yatı-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rımlarına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verildi. Otobanlar yapıldı. Otomatik telefonlar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götürüldu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kadar elektrik ve su alt- yapısı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sağlandı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37079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4BB8C68-4754-BB4E-9377-5E18AC7FE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1980’de Yaşananlar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FA89CF-9DB9-CA49-9B36-9B937ECFF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Yeni televizyon kanalları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çıktı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1986 yılında TRT2, 1989 yılında TRT3 ve GAP TV yayına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Renkli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yayıncılığa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geçildi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Uydu antenleri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yaygınlaştı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1990 yılından itibaren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televizyon kanalları yayına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kamu kurumlarında bilgisayar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iş yapma 1980’li yıllarda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yaygınlaşmaya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1683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D8777E-79E0-7949-8701-3762C8B32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1990’lı Yıllar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932EEF-6564-FA4E-B1A8-423E6271C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1980’li ve 1990’lı yıllar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gençlikte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aşınmaya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yıllar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çıktı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1990’lı yıllar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koalisyon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azınlık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ağırlıkta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gelmektedir.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siyasal gerilimler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ekonomik krizler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çıktı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durum siyasette her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arayışları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beraberinde getirdi. 1980’li yıllardan itibaren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gençliğin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apolitikliği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siyasete mesafesi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belirtilmişti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Ekonomik krizlerin artması,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işsizlik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geleceğe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duygusunun zayıflaması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 her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fundamentalist hareketlere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ilgiyi arttırmıştır.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Bunun yanında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 kendisine aidiyet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etnik ve dinsel hareketlere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katılım giderek artar.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63061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5BE318-1197-E941-A381-26E515398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2000’li Yıllar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ADD4B9-6E43-A641-B63E-F776B5FA8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2000’li yılların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gençliğinin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tutum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belirleyen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unsurlardan biri internet oldu.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İnternet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1990’lı yılların ikinci yarısında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yaygınlaşmaya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2000’li yıllarda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 alanda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çıkmasını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beraberinde getirdi.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Bilgide,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sermaye hareketlerinde,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etkileşimde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haberleşmede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yerel,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bölgesel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küresel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sınırların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aşınması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küresel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çıkmasında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rol oynadı.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16151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AAE9916-C0C6-AC4A-B399-96F69ABEC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2000’li Yıllar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E5BD3F6-A23A-6F42-9D1E-7F2103D31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Çocuk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yaşlardan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itibaren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başlayarak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bilgisayar ve internet kullanımı arttı. Bu durum,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çocukluktan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başlayarak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 benzer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yeme-içme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dinleme, izleme,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tüketim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alışkanlıkları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çıkardı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Geçmişte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çocukluktan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başlayarak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lumsallaşma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aile,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kurumları, akrabalar,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arkadaşlar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 oynarken, 2000’li yıllardan sonra internet ve sosyal medya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toplumsallaşma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aracılarından biri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çıktı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İnternetin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okuma ve izleme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̧- kanlıklarını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değiştirdiği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söylenebilir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86943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2ED6A6-BDF8-2248-ACC1-F054411D4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2000’li Yıllar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B6214F-A484-8D4D-BD2D-19C912D1C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Geçmişten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 gruplar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 almaktadır.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2000’li yıllarda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araçsallaştığını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girmek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tamamlanması gereken bir proje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görüldüğünu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söylemek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mümkün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hale gelmiştir.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1980’li yıllardan itibaren ekonomi, medya, tü- ketim vb.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 alanlardan beslenerek bireycilik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hâkim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haline gelmektedir.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2000’li yıllarda toplumsal hayatın her alanında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şiddet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durumlara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Bunda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zayıflaması,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bireyciliğin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yükselişi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gelecek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güvensizliği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ekonomik sorunlar, yoksulluk, ailesel problemler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 oynamaktadır.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46863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619265C-F55D-4F4C-8175-3ED073171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Gençliğin Sorunları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A99FAB9-51AB-D541-B692-3B7EF093B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İşsizliğin artışı en önemli sorunlardan biri haline gelmiştir.</a:t>
            </a:r>
          </a:p>
          <a:p>
            <a:pPr>
              <a:buFont typeface="Wingdings" pitchFamily="2" charset="2"/>
              <a:buChar char="v"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işsizliğin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olmasının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sorunlardan bazıları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şunlardır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Güvensizliğin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Umutsuzluğun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Şiddetin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Bağımlılık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yapan madde kullanımında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Kayıt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Yoksulluğun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Fundamentalist hareketlerin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artışı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5904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8E9533A-4886-4F4C-BA5F-10EF89EB4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Gençlik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73670E-B4DA-5149-886E-9E391E0B7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 dilimi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değerlendirildiğinde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UNESCO 15-25 yaş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aralığını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belirlemiştir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 15-24 yaş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kabul edilmektedir.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“Adrese Dayalı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Kayıt Sistemi 2018”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sonuçlarına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15-24 yaş grubundaki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milyon 971 bin 396 olmuştur.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toplam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%15,8’ini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oluşturmuştur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%51,2’sini erkek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%48,8’ini ise kadın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oluşturmuştur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84459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97AA8E-4AC2-3242-976F-8886AD37D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Gençliğin Sorunları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D8C65FD-7A96-B94A-8C69-9ABC0D97F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Geleceğe yönelik umutsuzluklar artmıştır.</a:t>
            </a:r>
          </a:p>
          <a:p>
            <a:pPr>
              <a:buFont typeface="Wingdings" pitchFamily="2" charset="2"/>
              <a:buChar char="v"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sonrasında: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Esnek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yaygınlaştı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kısaldı.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işletmede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devam eden hayat boyu kari- yer durumu ortadan kalktı.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güvencesiz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kazandı.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Proje odaklı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çıktı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Beyaz yakalı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bölümünde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ücretler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düştu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57025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857FC4C-14F5-7F49-B68A-97A0D9924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Gençliğin Sorunları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84BCD1-F6B1-894F-B2A6-B6FDC29FC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Kuşaklar arasında kültürel çatışmalar yaşanmaktadır.</a:t>
            </a:r>
          </a:p>
          <a:p>
            <a:pPr>
              <a:buFont typeface="Wingdings" pitchFamily="2" charset="2"/>
              <a:buChar char="v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Kullandığı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dilde,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İlişki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Okuma, izleme, dinleme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alışkanlıklarında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Giyim tarzlarında,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Boş zaman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alışkanlıklarında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Eğlence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alışkanlıklarında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tutumlarında,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Beslenme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alışkanlıklarında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0251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93D8E6-48D6-EA45-A1BE-F4F8F5AAD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Gençliğin Sorunları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AB9112-26E2-4149-B679-7A76A4509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Eğitimde yaşanan sorunlar gözle görülür hale gelmiştir.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sisteminin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hayatında bilgi toplumu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hâkim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yapıda hem zihniyet hem de nitelik ve mesleki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ihtiyac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duyulan insan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gücünu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yetiştirmede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sorunları bulunmaktadır.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yıl milyona yakın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öğrenci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yükseköğretim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kurumlarına kayıt olmaktadır.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Türkiye’de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oranı %20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yaklaşmıştır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Yükseköğretim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kurumlarında, meslek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yüksekokulları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kaynaklanan sorunlar mezun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öğrencilerin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bölümünde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iş hayatının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gerektirdiği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nitelikler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sorunlar bulunmaktadır.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duydukları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zedelemektedir.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nitelik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beceriler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kazandıracak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yeniden organize edilmesi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kazanmaktadır. </a:t>
            </a:r>
          </a:p>
          <a:p>
            <a:endParaRPr lang="tr-TR" dirty="0"/>
          </a:p>
          <a:p>
            <a:endParaRPr lang="tr-TR" dirty="0"/>
          </a:p>
          <a:p>
            <a:pPr>
              <a:buFont typeface="Wingdings" pitchFamily="2" charset="2"/>
              <a:buChar char="Ø"/>
            </a:pPr>
            <a:endParaRPr lang="tr-TR" dirty="0"/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61974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CCF99D-D78D-A04B-91B5-6D0EB911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27386C-DB4E-8C4E-8734-1808FA53F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Dersin Sonu</a:t>
            </a:r>
          </a:p>
          <a:p>
            <a:pPr marL="0" indent="0" algn="ctr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20508000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DCF2032-4466-DC45-8E66-B7E21E1E6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22E17F8-8FEF-8C4E-A981-2B195F4D42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462685"/>
            <a:ext cx="1047434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ÖZGÜR, A. Z., KALENDER, A., PELTEKOĞLU, Z. F., BAYÇU, S., ERGÜVEN, M. S.,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YILMAZ, R. A., . . . GÖZTAŞ, A. (2018). </a:t>
            </a:r>
            <a:r>
              <a:rPr kumimoji="0" lang="tr-TR" altLang="tr-T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Türkiye'nin Toplumsal Yapısı.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Eskişehir: Eskişehir Anadolu Üniversitesi Yayınları.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Kongar, E. (2014). </a:t>
            </a:r>
            <a:r>
              <a:rPr kumimoji="0" lang="tr-TR" altLang="tr-T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Toplumsal Değişme Kuramları ve Türkiye Gerçeği.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İstanbul: Remzi Kitabevi.</a:t>
            </a:r>
            <a:endParaRPr kumimoji="0" lang="tr-TR" alt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Zencirkıran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 (2019). </a:t>
            </a:r>
            <a:r>
              <a:rPr kumimoji="0" lang="tr-TR" altLang="tr-T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Türkiye'nin Toplumsal Yapısı.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Eskişehir:Anadolu</a:t>
            </a:r>
            <a:r>
              <a:rPr kumimoji="0" lang="tr-TR" alt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Üniversitesi Açık Öğretim Fakültesi Yayını2739.</a:t>
            </a:r>
            <a:endParaRPr kumimoji="0" lang="tr-TR" alt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62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3FCF8D9-A4AD-6146-911E-D3118E757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Gençlik Özellikleri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1E3027E-6026-AD4E-A13E-4B58D8936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tanımı;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gruplara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sadece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tanımlanabilecek bir durum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adlandırılan zaman dilimi homojen bir yapı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içermez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kendi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homojen bir grup olarak tanımlanamasa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farklılıklar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 yaş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nüfustan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ayıran bazı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bulunmaktadır.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4331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12FD20-1E54-8143-841A-46ACDE4A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Gençlik Özellikleri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370BEDB-3D59-CB42-B77E-D8451A4FC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eylemcidir. Dinamiktir. Kitle eylemlerine katılma, sporu aktif olarak yapma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yaş gruplarına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aktiftir. Yaş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ilerledikçe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eylemcilik azalmaktadır.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Eleştirellerdir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Sabırsızdırlar.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Öfkelidirler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Haksızlıklara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sert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şiddetli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tepki verirler.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İdealisttirler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Daha iyiye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iyimserlik-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Kafa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karışıklığının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buna-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lımlarının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İsyankâr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protestocudurlar. Toplumsal hareketler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bağlamında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kitle eylemlerine katılma oranları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devrimci hareketler, fundamentalist ve etnik hareketler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gençliğin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eleştirel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yıkıcı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özelliklerinden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faydalanmak ister. Kitle hareketlerinin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bölümünu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grubu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5709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C0AC18-65C3-F549-9E63-8D74B6BE7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Farklılık Nedenleri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F49DEE1-1B70-2C4A-ABA7-A9F444A76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Yaşanan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yaştaki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hayatı boyunca kırsalda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olan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kentte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olan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tutum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farklılıklar bulunacaktır. </a:t>
            </a:r>
          </a:p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Cinsiyet: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yaştaki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yaşındaki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toplumsal cinsiyet rollerinden dolayı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tutum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sahip olabilmektedirler. </a:t>
            </a:r>
          </a:p>
          <a:p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okuma yazma bilmeyen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ilköğretim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mezunu birisiyle,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bitirmis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olan arasında hayata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yaklaşımda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farklılıklar bulunabilmektedir.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0707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1AD4FB-2F8A-9A49-9BC5-2AF99AF0F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Farklılık Nedenleri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8717F2-0FD0-C547-82BD-437556A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çocukluktan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itibaren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hayatının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 alan, maddi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sorumluluğunu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ile aynı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desteğiyle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hayatının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olacaktır. </a:t>
            </a:r>
          </a:p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Ekonomik Gelir Farklılıkları: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bulunan iki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gençten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zengin bir aile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rahat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koşulları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büyümüs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birinin hayata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yaklaşımı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alt ekonomik gelir grubunda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maddi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güçlüklerle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büyümüs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gencin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tutum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farklılıklar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 olacaktır. </a:t>
            </a:r>
          </a:p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Din: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iki gencin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davranışlarında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hayata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yaklaşımlarında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farklılık yaratan unsurlardan birisi de dindir. </a:t>
            </a:r>
          </a:p>
        </p:txBody>
      </p:sp>
    </p:spTree>
    <p:extLst>
      <p:ext uri="{BB962C8B-B14F-4D97-AF65-F5344CB8AC3E}">
        <p14:creationId xmlns:p14="http://schemas.microsoft.com/office/powerpoint/2010/main" val="3124149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9187FC2-DD44-A342-8513-39D63B021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Kuşak Değerlendirmeleri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716267A-E7DF-0C41-BE40-7745A19A1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Kuşaklar dönemlere ayrılmış  ve bunun temelini dönemde yaşanan asli gelişmeler ile yön verici yenilikler oluşturmuştur.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Buna rağmen bir önceki slaytta bahsi geçen farklılıklar nedeniyle yapılan genellemelerin hepsi tahmin ve varsayımdan öteye gitmemektedir.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Kuşak bazlı kuramlar varsayım ve tahminlere dayalı olmalarının yanı sıra çok fazla değişkenin dahil edilmeden yorumlanarak elde edilmişlerdir. </a:t>
            </a:r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nedenle güvenilir analizler yapmak için yeterli değildirler ve bilimsel bir çalışma için çok daha net temellendirmelere ihtiyaç duyarlar.</a:t>
            </a:r>
          </a:p>
        </p:txBody>
      </p:sp>
    </p:spTree>
    <p:extLst>
      <p:ext uri="{BB962C8B-B14F-4D97-AF65-F5344CB8AC3E}">
        <p14:creationId xmlns:p14="http://schemas.microsoft.com/office/powerpoint/2010/main" val="1661290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0ACD9B-27F6-CD4F-9535-EC0BFB537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Sessiz Kuşak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F70885-3F42-F44C-88E3-D12DD8D3B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1920 ve 1945 yılları arasında </a:t>
            </a:r>
            <a:r>
              <a:rPr lang="tr-TR" dirty="0" err="1"/>
              <a:t>doğan</a:t>
            </a:r>
            <a:r>
              <a:rPr lang="tr-TR" dirty="0"/>
              <a:t> </a:t>
            </a:r>
            <a:r>
              <a:rPr lang="tr-TR" dirty="0" err="1"/>
              <a:t>kuşak</a:t>
            </a:r>
            <a:r>
              <a:rPr lang="tr-TR" dirty="0"/>
              <a:t>, </a:t>
            </a:r>
            <a:r>
              <a:rPr lang="tr-TR" dirty="0" err="1"/>
              <a:t>dünyanın</a:t>
            </a:r>
            <a:r>
              <a:rPr lang="tr-TR" dirty="0"/>
              <a:t> </a:t>
            </a:r>
            <a:r>
              <a:rPr lang="tr-TR" dirty="0" err="1"/>
              <a:t>önemli</a:t>
            </a:r>
            <a:r>
              <a:rPr lang="tr-TR" dirty="0"/>
              <a:t> sorunlarla </a:t>
            </a:r>
            <a:r>
              <a:rPr lang="tr-TR" dirty="0" err="1"/>
              <a:t>boğuştuğu</a:t>
            </a:r>
            <a:r>
              <a:rPr lang="tr-TR" dirty="0"/>
              <a:t> bir </a:t>
            </a:r>
            <a:r>
              <a:rPr lang="tr-TR" dirty="0" err="1"/>
              <a:t>dönemde</a:t>
            </a:r>
            <a:r>
              <a:rPr lang="tr-TR" dirty="0"/>
              <a:t> </a:t>
            </a:r>
            <a:r>
              <a:rPr lang="tr-TR" dirty="0" err="1"/>
              <a:t>dünyaya</a:t>
            </a:r>
            <a:r>
              <a:rPr lang="tr-TR" dirty="0"/>
              <a:t> geldiler. </a:t>
            </a:r>
          </a:p>
          <a:p>
            <a:r>
              <a:rPr lang="tr-TR" dirty="0" err="1"/>
              <a:t>Savas</a:t>
            </a:r>
            <a:r>
              <a:rPr lang="tr-TR" dirty="0"/>
              <a:t>̧ ve otoriter </a:t>
            </a:r>
            <a:r>
              <a:rPr lang="tr-TR" dirty="0" err="1"/>
              <a:t>yönetimlerle</a:t>
            </a:r>
            <a:r>
              <a:rPr lang="tr-TR" dirty="0"/>
              <a:t> </a:t>
            </a:r>
            <a:r>
              <a:rPr lang="tr-TR" dirty="0" err="1"/>
              <a:t>karşılaştılar</a:t>
            </a:r>
            <a:r>
              <a:rPr lang="tr-TR" dirty="0"/>
              <a:t>. </a:t>
            </a:r>
          </a:p>
          <a:p>
            <a:r>
              <a:rPr lang="tr-TR" dirty="0" err="1"/>
              <a:t>Çoğu</a:t>
            </a:r>
            <a:r>
              <a:rPr lang="tr-TR" dirty="0"/>
              <a:t> 1929’da </a:t>
            </a:r>
            <a:r>
              <a:rPr lang="tr-TR" dirty="0" err="1"/>
              <a:t>yaşanan</a:t>
            </a:r>
            <a:r>
              <a:rPr lang="tr-TR" dirty="0"/>
              <a:t> ve </a:t>
            </a:r>
            <a:r>
              <a:rPr lang="tr-TR" dirty="0" err="1"/>
              <a:t>bütün</a:t>
            </a:r>
            <a:r>
              <a:rPr lang="tr-TR" dirty="0"/>
              <a:t> </a:t>
            </a:r>
            <a:r>
              <a:rPr lang="tr-TR" dirty="0" err="1"/>
              <a:t>dünyada</a:t>
            </a:r>
            <a:r>
              <a:rPr lang="tr-TR" dirty="0"/>
              <a:t> etkili olan </a:t>
            </a:r>
            <a:r>
              <a:rPr lang="tr-TR" dirty="0" err="1"/>
              <a:t>Büyük</a:t>
            </a:r>
            <a:r>
              <a:rPr lang="tr-TR" dirty="0"/>
              <a:t> Depresyonu </a:t>
            </a:r>
            <a:r>
              <a:rPr lang="tr-TR" dirty="0" err="1"/>
              <a:t>yaşadılar</a:t>
            </a:r>
            <a:r>
              <a:rPr lang="tr-TR" dirty="0"/>
              <a:t>. </a:t>
            </a:r>
          </a:p>
          <a:p>
            <a:r>
              <a:rPr lang="tr-TR" dirty="0" err="1"/>
              <a:t>Kuşağın</a:t>
            </a:r>
            <a:r>
              <a:rPr lang="tr-TR" dirty="0"/>
              <a:t> ismi, </a:t>
            </a:r>
            <a:r>
              <a:rPr lang="tr-TR" dirty="0" err="1"/>
              <a:t>dönemin</a:t>
            </a:r>
            <a:r>
              <a:rPr lang="tr-TR" dirty="0"/>
              <a:t> otoriter yapısından kaynaklanan sebeplerle insanların </a:t>
            </a:r>
            <a:r>
              <a:rPr lang="tr-TR" dirty="0" err="1"/>
              <a:t>büyük</a:t>
            </a:r>
            <a:r>
              <a:rPr lang="tr-TR" dirty="0"/>
              <a:t> bir </a:t>
            </a:r>
            <a:r>
              <a:rPr lang="tr-TR" dirty="0" err="1"/>
              <a:t>bölümünün</a:t>
            </a:r>
            <a:r>
              <a:rPr lang="tr-TR" dirty="0"/>
              <a:t> olaylar </a:t>
            </a:r>
            <a:r>
              <a:rPr lang="tr-TR" dirty="0" err="1"/>
              <a:t>karşısında</a:t>
            </a:r>
            <a:r>
              <a:rPr lang="tr-TR" dirty="0"/>
              <a:t> sessiz kalmasından kaynaklanıyor. </a:t>
            </a:r>
          </a:p>
          <a:p>
            <a:r>
              <a:rPr lang="tr-TR" dirty="0" err="1"/>
              <a:t>Kanaatkâr</a:t>
            </a:r>
            <a:r>
              <a:rPr lang="tr-TR" dirty="0"/>
              <a:t>, tutumlu, </a:t>
            </a:r>
            <a:r>
              <a:rPr lang="tr-TR" dirty="0" err="1"/>
              <a:t>büyük</a:t>
            </a:r>
            <a:r>
              <a:rPr lang="tr-TR" dirty="0"/>
              <a:t> sıkıntılarla </a:t>
            </a:r>
            <a:r>
              <a:rPr lang="tr-TR" dirty="0" err="1"/>
              <a:t>karşılaşmıs</a:t>
            </a:r>
            <a:r>
              <a:rPr lang="tr-TR" dirty="0"/>
              <a:t>̧, iktidarlar </a:t>
            </a:r>
            <a:r>
              <a:rPr lang="tr-TR" dirty="0" err="1"/>
              <a:t>karşısında</a:t>
            </a:r>
            <a:r>
              <a:rPr lang="tr-TR" dirty="0"/>
              <a:t> itaat duygusunun </a:t>
            </a:r>
            <a:r>
              <a:rPr lang="tr-TR" dirty="0" err="1"/>
              <a:t>yüksek</a:t>
            </a:r>
            <a:r>
              <a:rPr lang="tr-TR" dirty="0"/>
              <a:t> </a:t>
            </a:r>
            <a:r>
              <a:rPr lang="tr-TR" dirty="0" err="1"/>
              <a:t>olduğu</a:t>
            </a:r>
            <a:r>
              <a:rPr lang="tr-TR" dirty="0"/>
              <a:t> bir </a:t>
            </a:r>
            <a:r>
              <a:rPr lang="tr-TR" dirty="0" err="1"/>
              <a:t>kuşak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3378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3577</TotalTime>
  <Words>4744</Words>
  <Application>Microsoft Macintosh PowerPoint</Application>
  <PresentationFormat>Geniş ekran</PresentationFormat>
  <Paragraphs>206</Paragraphs>
  <Slides>34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Wingdings</vt:lpstr>
      <vt:lpstr>Office Teması</vt:lpstr>
      <vt:lpstr>Türkiye’nin Toplumsal  Yapısı</vt:lpstr>
      <vt:lpstr>Türkiye’de Gençlik</vt:lpstr>
      <vt:lpstr>Türkiye’de Gençlik</vt:lpstr>
      <vt:lpstr>Gençlik Özellikleri</vt:lpstr>
      <vt:lpstr>Gençlik Özellikleri</vt:lpstr>
      <vt:lpstr>Farklılık Nedenleri </vt:lpstr>
      <vt:lpstr>Farklılık Nedenleri </vt:lpstr>
      <vt:lpstr>Kuşak Değerlendirmeleri</vt:lpstr>
      <vt:lpstr>Sessiz Kuşak</vt:lpstr>
      <vt:lpstr>Bebek Patlaması Kuşağı</vt:lpstr>
      <vt:lpstr>X Kuşağı</vt:lpstr>
      <vt:lpstr>Y Kuşağı</vt:lpstr>
      <vt:lpstr>Y Kuşağı</vt:lpstr>
      <vt:lpstr>Z Kuşağı</vt:lpstr>
      <vt:lpstr>Cumhuriyet Dönemi Gençliği</vt:lpstr>
      <vt:lpstr>Cumhuriyet Dönemi Gençliği</vt:lpstr>
      <vt:lpstr>1950 ve Sonrası</vt:lpstr>
      <vt:lpstr>1960’lı yıllar ve 68 Kuşağı</vt:lpstr>
      <vt:lpstr>1970’li Yıllar</vt:lpstr>
      <vt:lpstr>1970’li Yıllar</vt:lpstr>
      <vt:lpstr>1970’in Özellikleri</vt:lpstr>
      <vt:lpstr>1980’li Yıllar</vt:lpstr>
      <vt:lpstr>1980’de Yaşananlar</vt:lpstr>
      <vt:lpstr>1980’de Yaşananlar</vt:lpstr>
      <vt:lpstr>1990’lı Yıllar</vt:lpstr>
      <vt:lpstr>2000’li Yıllar</vt:lpstr>
      <vt:lpstr>2000’li Yıllar</vt:lpstr>
      <vt:lpstr>2000’li Yıllar</vt:lpstr>
      <vt:lpstr>Gençliğin Sorunları</vt:lpstr>
      <vt:lpstr>Gençliğin Sorunları</vt:lpstr>
      <vt:lpstr>Gençliğin Sorunları</vt:lpstr>
      <vt:lpstr>Gençliğin Sorunları</vt:lpstr>
      <vt:lpstr>SON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Türkiye’nin Toplumsal Yapısı</dc:title>
  <dc:creator>ABDULLAH GÖKHAN YAŞA</dc:creator>
  <cp:lastModifiedBy>ABDULLAH GÖKHAN YAŞA</cp:lastModifiedBy>
  <cp:revision>66</cp:revision>
  <dcterms:created xsi:type="dcterms:W3CDTF">2020-10-04T15:36:28Z</dcterms:created>
  <dcterms:modified xsi:type="dcterms:W3CDTF">2020-11-30T12:50:24Z</dcterms:modified>
</cp:coreProperties>
</file>