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4" r:id="rId16"/>
    <p:sldId id="333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5" r:id="rId27"/>
    <p:sldId id="344" r:id="rId28"/>
    <p:sldId id="346" r:id="rId29"/>
    <p:sldId id="347" r:id="rId30"/>
    <p:sldId id="348" r:id="rId31"/>
    <p:sldId id="349" r:id="rId32"/>
    <p:sldId id="350" r:id="rId33"/>
    <p:sldId id="286" r:id="rId34"/>
    <p:sldId id="319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30.11.2020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30.11.2020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30.11.2020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30.11.2020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30.11.2020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30.11.2020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30.11.2020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30.11.2020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30.11.2020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30.11.2020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30.11.2020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30.11.2020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Toplumsal</a:t>
            </a:r>
            <a:b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5E4F4B-4DFA-8242-875F-8E71457E5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Bebek Patlaması Kuşağı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133771-B678-1042-B546-9A400A7FA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ismini veren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sonrasından 1960’lı yılların ortasına kadar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kapsamaktadır (1946-1964).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anlamda farklılıkların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iktidar baskısına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özgürlüklerin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istikrarlı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siyasete ve kitle hareketlerine ilgi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televizyon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yayıncılığının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1950’li yıllarda yerel,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sınırların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aşınmasını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beraberinde getirdi.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haberdar olma, ortak eylem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protesto hareketlerinde bulunmayı da arttırdı. Uzun yıllar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işyerlerinde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disiplini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6510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58667C-429A-0D43-A173-1F6E50EF9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Kuşağı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9B3275-F92D-C541-B231-5CAD91AEE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1965-1979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Sosyalleşme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devlet uygulamalarının yaygın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temsilcileri arasında 1973 Petrol Krizi sonrası ekonomik krizin, sanayi toplumunun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aşınmasının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devlet uygulamaları yerine liberal politikaların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kuşağında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geçiyor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tercihlerinde azalma meydana geliyor.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2014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8E3A0F-7085-E94B-ACE4-25D5C4BBE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Kuşağı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402E8C-0C41-9C44-A5F7-990DCDA72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1980 - 2000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kapsa- 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Bireycilik,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Rekabet,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zayıflık, • Farklılıklara saygı,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Teknoloji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aşinalığı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Toplumsal kurallara mesafeli, rahat,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Otoriteye mesafe, otoriter yapıdan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hoşlan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mama,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kadar, boş zamanı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önemseme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Yaratıcılık.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1737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93EF55-2B58-D144-A014-62951000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Kuşağı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97C08-61C1-CE45-A1C9-D465BA162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Bu </a:t>
            </a:r>
            <a:r>
              <a:rPr lang="tr-TR" dirty="0" err="1"/>
              <a:t>kuşak</a:t>
            </a:r>
            <a:r>
              <a:rPr lang="tr-TR" dirty="0"/>
              <a:t>, </a:t>
            </a:r>
            <a:r>
              <a:rPr lang="tr-TR" dirty="0" err="1"/>
              <a:t>çalışma</a:t>
            </a:r>
            <a:r>
              <a:rPr lang="tr-TR" dirty="0"/>
              <a:t> kadar, boş zaman kullanımını da </a:t>
            </a:r>
            <a:r>
              <a:rPr lang="tr-TR" dirty="0" err="1"/>
              <a:t>önemsiyor</a:t>
            </a:r>
            <a:endParaRPr lang="tr-TR" dirty="0"/>
          </a:p>
          <a:p>
            <a:r>
              <a:rPr lang="tr-TR" dirty="0"/>
              <a:t>Disiplinden </a:t>
            </a:r>
            <a:r>
              <a:rPr lang="tr-TR" dirty="0" err="1"/>
              <a:t>hoşlanmayan</a:t>
            </a:r>
            <a:r>
              <a:rPr lang="tr-TR" dirty="0"/>
              <a:t> bir </a:t>
            </a:r>
            <a:r>
              <a:rPr lang="tr-TR" dirty="0" err="1"/>
              <a:t>ku</a:t>
            </a:r>
            <a:r>
              <a:rPr lang="tr-TR" dirty="0"/>
              <a:t>-̧ak. Teknolojiye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hâkimler</a:t>
            </a:r>
            <a:r>
              <a:rPr lang="tr-TR" dirty="0"/>
              <a:t>. Sorgulayıcı ve </a:t>
            </a:r>
            <a:r>
              <a:rPr lang="tr-TR" dirty="0" err="1"/>
              <a:t>eleştireller</a:t>
            </a:r>
            <a:r>
              <a:rPr lang="tr-TR" dirty="0"/>
              <a:t>. Sabırsızlar. </a:t>
            </a:r>
          </a:p>
          <a:p>
            <a:r>
              <a:rPr lang="tr-TR" dirty="0"/>
              <a:t>Bir an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yükselme</a:t>
            </a:r>
            <a:r>
              <a:rPr lang="tr-TR" dirty="0"/>
              <a:t> hırsları </a:t>
            </a:r>
            <a:r>
              <a:rPr lang="tr-TR" dirty="0" err="1"/>
              <a:t>söz</a:t>
            </a:r>
            <a:r>
              <a:rPr lang="tr-TR" dirty="0"/>
              <a:t> konusu. </a:t>
            </a:r>
            <a:r>
              <a:rPr lang="tr-TR" dirty="0" err="1"/>
              <a:t>Aşırı</a:t>
            </a:r>
            <a:r>
              <a:rPr lang="tr-TR" dirty="0"/>
              <a:t> bireycilik </a:t>
            </a:r>
            <a:r>
              <a:rPr lang="tr-TR" dirty="0" err="1"/>
              <a:t>söz</a:t>
            </a:r>
            <a:r>
              <a:rPr lang="tr-TR" dirty="0"/>
              <a:t> konusu. Bu </a:t>
            </a:r>
            <a:r>
              <a:rPr lang="tr-TR" dirty="0" err="1"/>
              <a:t>bağlamda</a:t>
            </a:r>
            <a:r>
              <a:rPr lang="tr-TR" dirty="0"/>
              <a:t> bu </a:t>
            </a:r>
            <a:r>
              <a:rPr lang="tr-TR" dirty="0" err="1"/>
              <a:t>kuşakta</a:t>
            </a:r>
            <a:r>
              <a:rPr lang="tr-TR" dirty="0"/>
              <a:t> toplumsal </a:t>
            </a:r>
            <a:r>
              <a:rPr lang="tr-TR" dirty="0" err="1"/>
              <a:t>bağlar</a:t>
            </a:r>
            <a:r>
              <a:rPr lang="tr-TR" dirty="0"/>
              <a:t> zayıflıyor. Siyasete ilgileri </a:t>
            </a:r>
            <a:r>
              <a:rPr lang="tr-TR" dirty="0" err="1"/>
              <a:t>çok</a:t>
            </a:r>
            <a:r>
              <a:rPr lang="tr-TR" dirty="0"/>
              <a:t> zayıf. </a:t>
            </a:r>
          </a:p>
          <a:p>
            <a:r>
              <a:rPr lang="tr-TR" dirty="0"/>
              <a:t>Siyaset yerine, ilgilerine </a:t>
            </a:r>
            <a:r>
              <a:rPr lang="tr-TR" dirty="0" err="1"/>
              <a:t>göre</a:t>
            </a:r>
            <a:r>
              <a:rPr lang="tr-TR" dirty="0"/>
              <a:t> yeni toplumsal hareketlere katılma </a:t>
            </a:r>
            <a:r>
              <a:rPr lang="tr-TR" dirty="0" err="1"/>
              <a:t>çok</a:t>
            </a:r>
            <a:r>
              <a:rPr lang="tr-TR" dirty="0"/>
              <a:t> yaygın.</a:t>
            </a:r>
          </a:p>
          <a:p>
            <a:r>
              <a:rPr lang="tr-TR" dirty="0" err="1"/>
              <a:t>Küresel</a:t>
            </a:r>
            <a:r>
              <a:rPr lang="tr-TR" dirty="0"/>
              <a:t> </a:t>
            </a:r>
            <a:r>
              <a:rPr lang="tr-TR" dirty="0" err="1"/>
              <a:t>kültürden</a:t>
            </a:r>
            <a:r>
              <a:rPr lang="tr-TR" dirty="0"/>
              <a:t> </a:t>
            </a:r>
            <a:r>
              <a:rPr lang="tr-TR" dirty="0" err="1"/>
              <a:t>yoğun</a:t>
            </a:r>
            <a:r>
              <a:rPr lang="tr-TR" dirty="0"/>
              <a:t> olarak etkileniyorlar, </a:t>
            </a:r>
            <a:r>
              <a:rPr lang="tr-TR" dirty="0" err="1"/>
              <a:t>yoğun</a:t>
            </a:r>
            <a:r>
              <a:rPr lang="tr-TR" dirty="0"/>
              <a:t> bir </a:t>
            </a:r>
            <a:r>
              <a:rPr lang="tr-TR" dirty="0" err="1"/>
              <a:t>küresel</a:t>
            </a:r>
            <a:r>
              <a:rPr lang="tr-TR" dirty="0"/>
              <a:t> </a:t>
            </a:r>
            <a:r>
              <a:rPr lang="tr-TR" dirty="0" err="1"/>
              <a:t>etkileşim</a:t>
            </a:r>
            <a:r>
              <a:rPr lang="tr-TR" dirty="0"/>
              <a:t> </a:t>
            </a:r>
            <a:r>
              <a:rPr lang="tr-TR" dirty="0" err="1"/>
              <a:t>içerisinde</a:t>
            </a:r>
            <a:r>
              <a:rPr lang="tr-TR" dirty="0"/>
              <a:t> bulunuyorlar.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1599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5267FC-FF5F-BE44-B288-384010C65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Kuşağı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A93C4C-DC8B-3A40-A291-8FE79D6E0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ve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bilgisayarlar ve internet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aşinalığı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haberleşme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yeme-içme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dinleme, izleme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etkilenirler.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Bireycilikleri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601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8564FB-E055-5F4C-B905-1C170A36A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Dönemi Gençliği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6967E0-5377-3145-BACB-F499F9C50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seviyesi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idealist, laik, cumhuriyetin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prototipi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hedeflenmiştir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 evleri,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enstitüleri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yaratılmak istenen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prototipi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gidilerek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yaratılmaya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 gazete ve dergiler yoluyla spordan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müziğe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kıyafete, spordan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görgu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kurallarına kadar detaylı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istenenleri vurgular ve bunlar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halka yansıtılır.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24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BEB9AC-681C-CB47-BBF5-9B6A26676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Dönemi Gençliği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3ED8BE-B0C3-5B46-A205-4C688002A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benzer yaş grubunu kapsasa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aktarıcısı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seviyesi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ekonomik olarak alt gelir grubundan olan ve hayatı idame ettirmeye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bulunmaktadır.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modern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eliyle,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yaratılmak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istenmiştir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durumu 2000’li yıllara kadar devam eden ve okullarda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6975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F4A37-55C6-464E-8AC9-65AF8AC3D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 ve Sonrası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DDB97A-9B58-F44C-BBB0-9630C297F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1950’li yıllardan itibaren 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makineleşmenin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Hızlı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1960’lı yıllarda da devam etmiştir.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9496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5B0E30-2544-884A-AE2C-3E949CB8E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1960’lı yıllar ve 68 Kuşağı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F9C5CC-E5C2-1D44-B359-4EE8FA51A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1960’lı yıllar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iktidarların baskıcı politikalarına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direnişin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sivil eylemlerin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1968 yılında Fransa’da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istenen,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piyasayı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karacak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kapsayan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reformuna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protesto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sert tavır sergilemiştir. Polisin sert tavrını protesto etmek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 olmak amacıyla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eylemlere katılmışlardır.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Mayıs 1968’de milyonlarca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protesto hareketleri ve bu hareketlere katılan insan sayısı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reformundan geri adım atmış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iyileştirmelerde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bulunmuştur.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eylemleri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yaygınlaşmıştı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iktidar baskısına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farklılıkları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70’li yılların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tanımlamada “68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tanımlaması yaygın olarak kullanılmıştır.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780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4AD050-8BDF-F748-8E4D-3B624D9B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05C69D-844C-154C-89B9-941079719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toplumsal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yapısı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sorunları da beraberinde getiriyordu.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1971’de siyasal istikrara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askerler tarafından muhtıra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2 yılda 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1973-1980 yılları arasında da 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9 yılda 11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ayrıca 1973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Petrol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Krizi”nin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etkisi, 1974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Kıbrıs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harekâtı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uygulanan ambargo nedeniyle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krize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yılların ikinci yarısında hem ekonomik hem de siyasal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derinleşmiştir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173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0FC50C-2BD1-5F4B-879A-36F07821A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Gençlik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AD123A-C73E-B342-96F4-19C5478EC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mesleki becerisi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muhakeme ve analiz becerileri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kalkınması adına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potansiyeli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becerisiz,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toplumsal sorun alanını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16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52313A-AD11-BA46-9BC3-19DA7563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6DF927-C748-164A-820D-33B5C2E4F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birkac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unsur bulunmaktadır: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ideolojik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İdeolojik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kamplar arasında gerilim, kavga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1970’li yılların sonunda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ideolojik gruplar arasında silahlı eylemler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dâhil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görüştekileri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sindirmeye/ yok etmeye dayalı tavır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iyi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yaratma idealleri otoriterlik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kendisinden olmayanı, farklı olanı,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bile hainlikle eş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daha iyi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öldürmelerle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karşıdakini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 ederek kurulması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6686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54B2C9-0E59-2B40-89BC-1C33AEA2E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1970’in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FB5110-1EB4-0749-9445-0BD3952DA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sorunlara duyarlıdırlar.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toplulukçu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sergilemektedir.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siyasete ilgi ve katılım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partilerin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kollarına katılmak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yaygındır.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konumundadır. Ekonomik sorunlar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kanaatkârlığın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yıllarda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kutuplaşma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ideolojik farklılıklara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tahammülsüzlük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238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28D87F-A13A-FC48-981A-C10E04382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10E02B-0538-8445-BEF6-DB7415D28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ve 1990’lı yılların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etkileyen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unsurlardan biri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darbe olmuştur.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olarak da adlandırılan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 ideolojilere sahip gruplar/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zaman zaman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öldürme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 tarihinden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Kasım 1983 tarihine kadar, Genel Kurmay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ordu komu- tanlarından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Konseyi temel karar verici konumda bulunmuştur.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307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52C9B1-254E-9046-999B-62A9BA07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1980’de Yaşananlar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330B61-FDEC-3946-9B1C-0EA9DDE09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Ekonomide liberal politikalar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çıkartıldı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yapıdan, pi- yasanın belirleyici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yapıya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İthalat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ihracatta kısıtlama ve yasaklama-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kaldırıldı. Yurt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mallar kısa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bulunur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geldi.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yabancı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piyasasına girdi.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Yabancı sermaye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edildi.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Seyahat kısıtlamaları kaldırıldı.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Ekonomik kalkınmanın ve ticari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unsurlarından olan altyapı yatı-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rımlarına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verildi. Otobanlar yapıldı. Otomatik telefonlar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götürüldu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elektrik ve su alt- yapısı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3707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BB8C68-4754-BB4E-9377-5E18AC7FE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1980’de Yaşananlar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FA89CF-9DB9-CA49-9B36-9B937ECFF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Yeni televizyon kanalları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1986 yılında TRT2, 1989 yılında TRT3 ve GAP TV yayına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yayıncılığa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Uydu antenleri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 yılından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televizyon kanalları yayına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kurumlarında bilgisayar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yapma 1980’li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683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D8777E-79E0-7949-8701-3762C8B32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1990’lı Yıllar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932EEF-6564-FA4E-B1A8-423E6271C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ve 1990’lı yıllar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aşınmaya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1990’lı yıllar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koalisyon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azınlık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gelmektedir.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gerilimler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krizler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siyasette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arayışları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beraberinde getirdi. 1980’li yıllardan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apolitikliği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siyasete mesafesi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belirtilmişti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krizlerin artması,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geleceğe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duygusunun zayıflaması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fundamentalist hareketlere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ilgiyi arttırmıştır.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yanında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kendisine aidiyet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etnik ve dinsel hareketlere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katılım giderek artar.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63061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5BE318-1197-E941-A381-26E515398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ADD4B9-6E43-A641-B63E-F776B5FA8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belirleyen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unsurlardan biri internet oldu.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İnternet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1990’lı yılların ikinci yarısında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2000’li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beraberinde getirdi.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sermaye hareketlerinde,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haberleşmede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yerel,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sınırların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rol oynadı.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615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AE9916-C0C6-AC4A-B399-96F69ABEC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5BD3F6-A23A-6F42-9D1E-7F2103D3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bilgisayar ve internet kullanımı arttı. Bu durum,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çocukluktan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benzer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yeme-içme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dinleme, izleme,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çocukluktan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lumsallaşma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kurumları, akrabalar,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arkadaşlar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 oynarken, 2000’li yıllardan sonra internet ve sosyal medya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aracılarından biri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İnternetin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okuma ve izleme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kanlıklarını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86943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2ED6A6-BDF8-2248-ACC1-F054411D4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B6214F-A484-8D4D-BD2D-19C912D1C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gruplar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araçsallaştığını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tamamlanması gereken bir proje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görüldüğünu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gelmiştir.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yıllardan itibaren ekonomi, medya, tü- ketim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alanlardan beslenerek bireycilik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haline gelmektedir.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yıllarda toplumsal hayatın her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Bunda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zayıflaması,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bireyciliğin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gelecek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güvensizliği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ekonomik sorunlar, yoksulluk, ailesel problemler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 oynamaktadır.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46863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19265C-F55D-4F4C-8175-3ED073171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Gençliğin Sorunları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99FAB9-51AB-D541-B692-3B7EF093B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İşsizliğin artışı en önemli sorunlardan biri haline gelmiştir.</a:t>
            </a:r>
          </a:p>
          <a:p>
            <a:pPr>
              <a:buFont typeface="Wingdings" pitchFamily="2" charset="2"/>
              <a:buChar char="v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sorunlardan bazıları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Güvensizliğin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Umutsuzluğun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yapan madde kullanımında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Yoksulluğun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Fundamentalist hareketlerin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5904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E9533A-4886-4F4C-BA5F-10EF89EB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Gençlik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73670E-B4DA-5149-886E-9E391E0B7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dilimi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UNESCO 15-25 yaş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15-24 yaş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kabul edilmektedir.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“Adrese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 Sistemi 2018”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15-24 yaş grubundaki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milyon 971 bin 396 olmuştur.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%15,8’ini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oluşturmuştur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%51,2’sini erkek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%48,8’ini ise kadın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oluşturmuştur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84459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97AA8E-4AC2-3242-976F-8886AD37D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Gençliğin Sorunları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8C65FD-7A96-B94A-8C69-9ABC0D97F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Geleceğe yönelik umutsuzluklar artmıştır.</a:t>
            </a:r>
          </a:p>
          <a:p>
            <a:pPr>
              <a:buFont typeface="Wingdings" pitchFamily="2" charset="2"/>
              <a:buChar char="v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Esnek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kısaldı.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eden hayat boyu kari- yer durumu ortadan kalktı.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Proje odaklı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Beyaz yakalı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57025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57FC4C-14F5-7F49-B68A-97A0D9924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Gençliğin Sorunları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84BCD1-F6B1-894F-B2A6-B6FDC29FC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Kuşaklar arasında kültürel çatışmalar yaşanmaktadır.</a:t>
            </a: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dilde,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Okuma, izleme, dinleme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Giyim tarzlarında,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Boş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Eğlence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tutumlarında,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Beslenme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0251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93D8E6-48D6-EA45-A1BE-F4F8F5AA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Gençliğin Sorunları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AB9112-26E2-4149-B679-7A76A4509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Eğitimde yaşanan sorunlar gözle görülür hale gelmiştir.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bilgi toplumu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yapıda hem zihniyet hem de nitelik ve mesleki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duyulan insan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yetiştirmede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sorunları bulunmaktadır.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yıl milyona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yükseköğretim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kurumlarına kayıt olmaktadır.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oranı %20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Yükseköğretim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kurumlarında, meslek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yüksekokulları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kaynaklanan sorunlar mezun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hayatının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 bulunmaktadır.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duydukları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zedelemektedir.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beceriler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kazandıracak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yeniden organize edilmesi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kazanmaktadır. </a:t>
            </a:r>
          </a:p>
          <a:p>
            <a:endParaRPr lang="tr-TR" dirty="0"/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1974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62685"/>
            <a:ext cx="104743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FCF8D9-A4AD-6146-911E-D3118E757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Gençlik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E3027E-6026-AD4E-A13E-4B58D8936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tanımı;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gruplara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tanımlanabilecek bir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adlandırılan zaman dilimi homojen bir yapı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homojen bir grup olarak tanımlanamasa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 yaş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ayıran bazı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433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12FD20-1E54-8143-841A-46ACDE4A6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Gençlik Özellikleri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70BEDB-3D59-CB42-B77E-D8451A4FC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eylemcidir. Dinamiktir. Kitle eylemlerine katılma, sporu aktif olarak yapma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yaş gruplarına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aktiftir. Yaş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ilerledikçe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eylemcilik azalmaktadır.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Eleştirellerdir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Sabırsızdırlar.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Öfkelidirler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Haksızlıklara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sert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tepki verirler.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İdealisttirler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Daha iyiye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iyimserlik-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karışıklığının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lımlarının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İsyankâr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protestocudurlar. Toplumsal hareketler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eylemlerine katılma oranları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devrimci hareketler, fundamentalist ve etnik hareketler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yıkıcı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faydalanmak ister. Kitle hareketlerinin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5709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C0AC18-65C3-F549-9E63-8D74B6BE7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Farklılık Nedenleri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49DEE1-1B70-2C4A-ABA7-A9F444A76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yaştaki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 boyunca kırsalda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bulunacaktır.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Cinsiyet: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yaştaki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cinsiyet rollerinden dolayı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olabilmektedirler.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okuma yazma bilmeyen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ilköğretim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mezunu birisiyle,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arasında hayata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bulunabilmektedir.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0707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1AD4FB-2F8A-9A49-9BC5-2AF99AF0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Farklılık Nedenleri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8717F2-0FD0-C547-82BD-437556A4E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çocukluktan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alan, maddi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ile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olacaktır.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Gelir Farklılıkları: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zengin bir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rahat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birinin hayata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alt ekonomik gelir grubunda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güçlüklerle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gencin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olacaktır.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iki gencin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hayata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 yaratan unsurlardan birisi de dindir. </a:t>
            </a:r>
          </a:p>
        </p:txBody>
      </p:sp>
    </p:spTree>
    <p:extLst>
      <p:ext uri="{BB962C8B-B14F-4D97-AF65-F5344CB8AC3E}">
        <p14:creationId xmlns:p14="http://schemas.microsoft.com/office/powerpoint/2010/main" val="312414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187FC2-DD44-A342-8513-39D63B021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Kuşak Değerlendirmeleri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16267A-E7DF-0C41-BE40-7745A19A1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Kuşaklar dönemlere ayrılmış  ve bunun temelini dönemde yaşanan asli gelişmeler ile yön verici yenilikler oluşturmuştur.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rağmen bir önceki slaytta bahsi geçen farklılıklar nedeniyle yapılan genellemelerin hepsi tahmin ve varsayımdan öteye gitmemektedir.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Kuşak bazlı kuramlar varsayım ve tahminlere dayalı olmalarının yanı sıra çok fazla değişkenin dahil edilmeden yorumlanarak elde edilmişlerdir.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 güvenilir analizler yapmak için yeterli değildirler ve bilimsel bir çalışma için çok daha net temellendirmelere ihtiyaç duyarlar.</a:t>
            </a:r>
          </a:p>
        </p:txBody>
      </p:sp>
    </p:spTree>
    <p:extLst>
      <p:ext uri="{BB962C8B-B14F-4D97-AF65-F5344CB8AC3E}">
        <p14:creationId xmlns:p14="http://schemas.microsoft.com/office/powerpoint/2010/main" val="1661290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0ACD9B-27F6-CD4F-9535-EC0BFB537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Sessiz Kuşak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F70885-3F42-F44C-88E3-D12DD8D3B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1920 ve 1945 yılları arasında </a:t>
            </a:r>
            <a:r>
              <a:rPr lang="tr-TR" dirty="0" err="1"/>
              <a:t>doğan</a:t>
            </a:r>
            <a:r>
              <a:rPr lang="tr-TR" dirty="0"/>
              <a:t> </a:t>
            </a:r>
            <a:r>
              <a:rPr lang="tr-TR" dirty="0" err="1"/>
              <a:t>kuşak</a:t>
            </a:r>
            <a:r>
              <a:rPr lang="tr-TR" dirty="0"/>
              <a:t>, </a:t>
            </a:r>
            <a:r>
              <a:rPr lang="tr-TR" dirty="0" err="1"/>
              <a:t>dünyanın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sorunlarla </a:t>
            </a:r>
            <a:r>
              <a:rPr lang="tr-TR" dirty="0" err="1"/>
              <a:t>boğuştuğu</a:t>
            </a:r>
            <a:r>
              <a:rPr lang="tr-TR" dirty="0"/>
              <a:t> bir </a:t>
            </a:r>
            <a:r>
              <a:rPr lang="tr-TR" dirty="0" err="1"/>
              <a:t>dönemde</a:t>
            </a:r>
            <a:r>
              <a:rPr lang="tr-TR" dirty="0"/>
              <a:t> </a:t>
            </a:r>
            <a:r>
              <a:rPr lang="tr-TR" dirty="0" err="1"/>
              <a:t>dünyaya</a:t>
            </a:r>
            <a:r>
              <a:rPr lang="tr-TR" dirty="0"/>
              <a:t> geldiler. </a:t>
            </a:r>
          </a:p>
          <a:p>
            <a:r>
              <a:rPr lang="tr-TR" dirty="0" err="1"/>
              <a:t>Savas</a:t>
            </a:r>
            <a:r>
              <a:rPr lang="tr-TR" dirty="0"/>
              <a:t>̧ ve otoriter </a:t>
            </a:r>
            <a:r>
              <a:rPr lang="tr-TR" dirty="0" err="1"/>
              <a:t>yönetimlerle</a:t>
            </a:r>
            <a:r>
              <a:rPr lang="tr-TR" dirty="0"/>
              <a:t> </a:t>
            </a:r>
            <a:r>
              <a:rPr lang="tr-TR" dirty="0" err="1"/>
              <a:t>karşılaştılar</a:t>
            </a:r>
            <a:r>
              <a:rPr lang="tr-TR" dirty="0"/>
              <a:t>. </a:t>
            </a:r>
          </a:p>
          <a:p>
            <a:r>
              <a:rPr lang="tr-TR" dirty="0" err="1"/>
              <a:t>Çoğu</a:t>
            </a:r>
            <a:r>
              <a:rPr lang="tr-TR" dirty="0"/>
              <a:t> 1929’da </a:t>
            </a:r>
            <a:r>
              <a:rPr lang="tr-TR" dirty="0" err="1"/>
              <a:t>yaşanan</a:t>
            </a:r>
            <a:r>
              <a:rPr lang="tr-TR" dirty="0"/>
              <a:t> ve </a:t>
            </a:r>
            <a:r>
              <a:rPr lang="tr-TR" dirty="0" err="1"/>
              <a:t>bütün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etkili olan </a:t>
            </a:r>
            <a:r>
              <a:rPr lang="tr-TR" dirty="0" err="1"/>
              <a:t>Büyük</a:t>
            </a:r>
            <a:r>
              <a:rPr lang="tr-TR" dirty="0"/>
              <a:t> Depresyonu </a:t>
            </a:r>
            <a:r>
              <a:rPr lang="tr-TR" dirty="0" err="1"/>
              <a:t>yaşadılar</a:t>
            </a:r>
            <a:r>
              <a:rPr lang="tr-TR" dirty="0"/>
              <a:t>. </a:t>
            </a:r>
          </a:p>
          <a:p>
            <a:r>
              <a:rPr lang="tr-TR" dirty="0" err="1"/>
              <a:t>Kuşağın</a:t>
            </a:r>
            <a:r>
              <a:rPr lang="tr-TR" dirty="0"/>
              <a:t> ismi, </a:t>
            </a:r>
            <a:r>
              <a:rPr lang="tr-TR" dirty="0" err="1"/>
              <a:t>dönemin</a:t>
            </a:r>
            <a:r>
              <a:rPr lang="tr-TR" dirty="0"/>
              <a:t> otoriter yapısından kaynaklanan sebeplerle insanların </a:t>
            </a:r>
            <a:r>
              <a:rPr lang="tr-TR" dirty="0" err="1"/>
              <a:t>büyük</a:t>
            </a:r>
            <a:r>
              <a:rPr lang="tr-TR" dirty="0"/>
              <a:t> bir </a:t>
            </a:r>
            <a:r>
              <a:rPr lang="tr-TR" dirty="0" err="1"/>
              <a:t>bölümünün</a:t>
            </a:r>
            <a:r>
              <a:rPr lang="tr-TR" dirty="0"/>
              <a:t> olaylar </a:t>
            </a:r>
            <a:r>
              <a:rPr lang="tr-TR" dirty="0" err="1"/>
              <a:t>karşısında</a:t>
            </a:r>
            <a:r>
              <a:rPr lang="tr-TR" dirty="0"/>
              <a:t> sessiz kalmasından kaynaklanıyor. </a:t>
            </a:r>
          </a:p>
          <a:p>
            <a:r>
              <a:rPr lang="tr-TR" dirty="0" err="1"/>
              <a:t>Kanaatkâr</a:t>
            </a:r>
            <a:r>
              <a:rPr lang="tr-TR" dirty="0"/>
              <a:t>, tutumlu, </a:t>
            </a:r>
            <a:r>
              <a:rPr lang="tr-TR" dirty="0" err="1"/>
              <a:t>büyük</a:t>
            </a:r>
            <a:r>
              <a:rPr lang="tr-TR" dirty="0"/>
              <a:t> sıkıntılarla </a:t>
            </a:r>
            <a:r>
              <a:rPr lang="tr-TR" dirty="0" err="1"/>
              <a:t>karşılaşmıs</a:t>
            </a:r>
            <a:r>
              <a:rPr lang="tr-TR" dirty="0"/>
              <a:t>̧, iktidarlar </a:t>
            </a:r>
            <a:r>
              <a:rPr lang="tr-TR" dirty="0" err="1"/>
              <a:t>karşısında</a:t>
            </a:r>
            <a:r>
              <a:rPr lang="tr-TR" dirty="0"/>
              <a:t> itaat duygusunun </a:t>
            </a:r>
            <a:r>
              <a:rPr lang="tr-TR" dirty="0" err="1"/>
              <a:t>yüksek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bir </a:t>
            </a:r>
            <a:r>
              <a:rPr lang="tr-TR" dirty="0" err="1"/>
              <a:t>kuşak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337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3577</TotalTime>
  <Words>4744</Words>
  <Application>Microsoft Macintosh PowerPoint</Application>
  <PresentationFormat>Geniş ekran</PresentationFormat>
  <Paragraphs>206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Toplumsal  Yapısı</vt:lpstr>
      <vt:lpstr>Türkiye’de Gençlik</vt:lpstr>
      <vt:lpstr>Türkiye’de Gençlik</vt:lpstr>
      <vt:lpstr>Gençlik Özellikleri</vt:lpstr>
      <vt:lpstr>Gençlik Özellikleri</vt:lpstr>
      <vt:lpstr>Farklılık Nedenleri </vt:lpstr>
      <vt:lpstr>Farklılık Nedenleri </vt:lpstr>
      <vt:lpstr>Kuşak Değerlendirmeleri</vt:lpstr>
      <vt:lpstr>Sessiz Kuşak</vt:lpstr>
      <vt:lpstr>Bebek Patlaması Kuşağı</vt:lpstr>
      <vt:lpstr>X Kuşağı</vt:lpstr>
      <vt:lpstr>Y Kuşağı</vt:lpstr>
      <vt:lpstr>Y Kuşağı</vt:lpstr>
      <vt:lpstr>Z Kuşağı</vt:lpstr>
      <vt:lpstr>Cumhuriyet Dönemi Gençliği</vt:lpstr>
      <vt:lpstr>Cumhuriyet Dönemi Gençliği</vt:lpstr>
      <vt:lpstr>1950 ve Sonrası</vt:lpstr>
      <vt:lpstr>1960’lı yıllar ve 68 Kuşağı</vt:lpstr>
      <vt:lpstr>1970’li Yıllar</vt:lpstr>
      <vt:lpstr>1970’li Yıllar</vt:lpstr>
      <vt:lpstr>1970’in Özellikleri</vt:lpstr>
      <vt:lpstr>1980’li Yıllar</vt:lpstr>
      <vt:lpstr>1980’de Yaşananlar</vt:lpstr>
      <vt:lpstr>1980’de Yaşananlar</vt:lpstr>
      <vt:lpstr>1990’lı Yıllar</vt:lpstr>
      <vt:lpstr>2000’li Yıllar</vt:lpstr>
      <vt:lpstr>2000’li Yıllar</vt:lpstr>
      <vt:lpstr>2000’li Yıllar</vt:lpstr>
      <vt:lpstr>Gençliğin Sorunları</vt:lpstr>
      <vt:lpstr>Gençliğin Sorunları</vt:lpstr>
      <vt:lpstr>Gençliğin Sorunları</vt:lpstr>
      <vt:lpstr>Gençliğin Sorunları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66</cp:revision>
  <dcterms:created xsi:type="dcterms:W3CDTF">2020-10-04T15:36:28Z</dcterms:created>
  <dcterms:modified xsi:type="dcterms:W3CDTF">2020-11-30T12:50:24Z</dcterms:modified>
</cp:coreProperties>
</file>