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2A667AC-3F7C-46BE-950C-1CEA7330ECDB}"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3137419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A667AC-3F7C-46BE-950C-1CEA7330ECDB}"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1767967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A667AC-3F7C-46BE-950C-1CEA7330ECDB}"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201239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A667AC-3F7C-46BE-950C-1CEA7330ECDB}"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97538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2A667AC-3F7C-46BE-950C-1CEA7330ECDB}"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64395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2A667AC-3F7C-46BE-950C-1CEA7330ECDB}"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174971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2A667AC-3F7C-46BE-950C-1CEA7330ECDB}"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2628993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2A667AC-3F7C-46BE-950C-1CEA7330ECDB}"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215975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A667AC-3F7C-46BE-950C-1CEA7330ECDB}"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326439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A667AC-3F7C-46BE-950C-1CEA7330ECDB}"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32660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A667AC-3F7C-46BE-950C-1CEA7330ECDB}"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3E771C-98F8-417A-B03C-B0C4A4BD00AA}" type="slidenum">
              <a:rPr lang="tr-TR" smtClean="0"/>
              <a:t>‹#›</a:t>
            </a:fld>
            <a:endParaRPr lang="tr-TR"/>
          </a:p>
        </p:txBody>
      </p:sp>
    </p:spTree>
    <p:extLst>
      <p:ext uri="{BB962C8B-B14F-4D97-AF65-F5344CB8AC3E}">
        <p14:creationId xmlns:p14="http://schemas.microsoft.com/office/powerpoint/2010/main" val="1970736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A667AC-3F7C-46BE-950C-1CEA7330ECDB}"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3E771C-98F8-417A-B03C-B0C4A4BD00AA}" type="slidenum">
              <a:rPr lang="tr-TR" smtClean="0"/>
              <a:t>‹#›</a:t>
            </a:fld>
            <a:endParaRPr lang="tr-TR"/>
          </a:p>
        </p:txBody>
      </p:sp>
    </p:spTree>
    <p:extLst>
      <p:ext uri="{BB962C8B-B14F-4D97-AF65-F5344CB8AC3E}">
        <p14:creationId xmlns:p14="http://schemas.microsoft.com/office/powerpoint/2010/main" val="1056918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p:cNvSpPr>
          <p:nvPr>
            <p:ph type="title" idx="4294967295"/>
          </p:nvPr>
        </p:nvSpPr>
        <p:spPr/>
        <p:txBody>
          <a:bodyPr/>
          <a:lstStyle/>
          <a:p>
            <a:r>
              <a:rPr lang="tr-TR" altLang="tr-TR" sz="4000" b="1" smtClean="0">
                <a:latin typeface="Arial" charset="0"/>
              </a:rPr>
              <a:t>N</a:t>
            </a:r>
            <a:r>
              <a:rPr lang="tr-TR" altLang="tr-TR" b="1" smtClean="0">
                <a:latin typeface="Arial" charset="0"/>
              </a:rPr>
              <a:t> Fiksasyonu ve </a:t>
            </a:r>
            <a:r>
              <a:rPr lang="tr-TR" altLang="tr-TR" sz="4000" b="1" smtClean="0">
                <a:latin typeface="Arial" charset="0"/>
              </a:rPr>
              <a:t>N</a:t>
            </a:r>
            <a:r>
              <a:rPr lang="tr-TR" altLang="tr-TR" b="1" smtClean="0">
                <a:latin typeface="Arial" charset="0"/>
              </a:rPr>
              <a:t> Döngüsü</a:t>
            </a:r>
            <a:endParaRPr lang="en-US" altLang="tr-TR" b="1" smtClean="0">
              <a:latin typeface="Arial" charset="0"/>
            </a:endParaRPr>
          </a:p>
        </p:txBody>
      </p:sp>
      <p:pic>
        <p:nvPicPr>
          <p:cNvPr id="149507" name="Picture 4" descr="alder"/>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79388" y="1052513"/>
            <a:ext cx="8785225" cy="5727700"/>
          </a:xfrm>
        </p:spPr>
      </p:pic>
    </p:spTree>
    <p:extLst>
      <p:ext uri="{BB962C8B-B14F-4D97-AF65-F5344CB8AC3E}">
        <p14:creationId xmlns:p14="http://schemas.microsoft.com/office/powerpoint/2010/main" val="2349363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a:t>
            </a:r>
            <a:endParaRPr lang="en-US" altLang="tr-TR" sz="3600" b="1" dirty="0" smtClean="0">
              <a:solidFill>
                <a:srgbClr val="002060"/>
              </a:solidFill>
              <a:latin typeface="Arial" charset="0"/>
            </a:endParaRPr>
          </a:p>
        </p:txBody>
      </p:sp>
      <p:sp>
        <p:nvSpPr>
          <p:cNvPr id="158723" name="Rectangle 3"/>
          <p:cNvSpPr>
            <a:spLocks noGrp="1"/>
          </p:cNvSpPr>
          <p:nvPr>
            <p:ph type="body" idx="4294967295"/>
          </p:nvPr>
        </p:nvSpPr>
        <p:spPr>
          <a:xfrm>
            <a:off x="301625" y="1524000"/>
            <a:ext cx="8534400" cy="5073650"/>
          </a:xfrm>
        </p:spPr>
        <p:txBody>
          <a:bodyPr>
            <a:normAutofit fontScale="92500" lnSpcReduction="20000"/>
          </a:bodyPr>
          <a:lstStyle/>
          <a:p>
            <a:pPr algn="just">
              <a:lnSpc>
                <a:spcPct val="90000"/>
              </a:lnSpc>
            </a:pPr>
            <a:r>
              <a:rPr lang="tr-TR" altLang="tr-TR" smtClean="0">
                <a:latin typeface="Arial" charset="0"/>
              </a:rPr>
              <a:t>Toprakta organik azot formlarının bir kısmını  proteinler oluşturmaktadır.Canlı hücre proteini bitki gelişmesi için kaynak oluşturmaktadır.</a:t>
            </a:r>
          </a:p>
          <a:p>
            <a:pPr algn="just">
              <a:lnSpc>
                <a:spcPct val="90000"/>
              </a:lnSpc>
            </a:pPr>
            <a:r>
              <a:rPr lang="tr-TR" altLang="tr-TR" smtClean="0">
                <a:latin typeface="Arial" charset="0"/>
              </a:rPr>
              <a:t>Proteinler ve amino şekerlerin ayrışmasından serbest kalan amonyum iyonlarının bir kısmı kinonlar ve polifenoller ile birleşmekte  oluşan ürünlerin mikrobiyal ayrışmaya karşı çok dirençli olduğu bilinmektedir.Bu reaksiyonlar topraklara gübre olarak amonyum bileşikleri uygulandığında  ortaya çıkmakta ve amonyum fiksasyonu olarak tanımlanmaktadır.</a:t>
            </a:r>
          </a:p>
          <a:p>
            <a:pPr algn="just">
              <a:lnSpc>
                <a:spcPct val="90000"/>
              </a:lnSpc>
            </a:pPr>
            <a:r>
              <a:rPr lang="tr-TR" altLang="tr-TR" smtClean="0">
                <a:latin typeface="Arial" charset="0"/>
              </a:rPr>
              <a:t>Ayrışma sonucunda açığa çıkan amino asitler de kinonlar ile birleşerek dirençli humik asit polimerlerini oluşturur.</a:t>
            </a:r>
          </a:p>
          <a:p>
            <a:pPr algn="just">
              <a:lnSpc>
                <a:spcPct val="90000"/>
              </a:lnSpc>
            </a:pPr>
            <a:endParaRPr lang="tr-TR" altLang="tr-TR" smtClean="0">
              <a:latin typeface="Arial" charset="0"/>
            </a:endParaRPr>
          </a:p>
        </p:txBody>
      </p:sp>
    </p:spTree>
    <p:extLst>
      <p:ext uri="{BB962C8B-B14F-4D97-AF65-F5344CB8AC3E}">
        <p14:creationId xmlns:p14="http://schemas.microsoft.com/office/powerpoint/2010/main" val="25514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p:cNvSpPr>
          <p:nvPr>
            <p:ph type="title" idx="4294967295"/>
          </p:nvPr>
        </p:nvSpPr>
        <p:spPr/>
        <p:txBody>
          <a:bodyPr>
            <a:normAutofit/>
          </a:bodyPr>
          <a:lstStyle/>
          <a:p>
            <a:r>
              <a:rPr lang="tr-TR" altLang="tr-TR" sz="3600" dirty="0" smtClean="0">
                <a:solidFill>
                  <a:srgbClr val="002060"/>
                </a:solidFill>
                <a:latin typeface="Arial" charset="0"/>
              </a:rPr>
              <a:t>N Döngüsü- </a:t>
            </a:r>
            <a:r>
              <a:rPr lang="tr-TR" altLang="tr-TR" sz="3600" dirty="0" err="1" smtClean="0">
                <a:solidFill>
                  <a:srgbClr val="002060"/>
                </a:solidFill>
                <a:latin typeface="Arial" charset="0"/>
              </a:rPr>
              <a:t>Amonifikasyon</a:t>
            </a:r>
            <a:endParaRPr lang="en-US" altLang="tr-TR" sz="3600" dirty="0" smtClean="0">
              <a:solidFill>
                <a:srgbClr val="002060"/>
              </a:solidFill>
              <a:latin typeface="Arial" charset="0"/>
            </a:endParaRPr>
          </a:p>
        </p:txBody>
      </p:sp>
      <p:sp>
        <p:nvSpPr>
          <p:cNvPr id="159747" name="Rectangle 3"/>
          <p:cNvSpPr>
            <a:spLocks noGrp="1"/>
          </p:cNvSpPr>
          <p:nvPr>
            <p:ph type="body" idx="4294967295"/>
          </p:nvPr>
        </p:nvSpPr>
        <p:spPr>
          <a:xfrm>
            <a:off x="301625" y="1524000"/>
            <a:ext cx="8534400" cy="4784725"/>
          </a:xfrm>
        </p:spPr>
        <p:txBody>
          <a:bodyPr>
            <a:normAutofit fontScale="85000" lnSpcReduction="10000"/>
          </a:bodyPr>
          <a:lstStyle/>
          <a:p>
            <a:pPr algn="just">
              <a:lnSpc>
                <a:spcPct val="90000"/>
              </a:lnSpc>
            </a:pPr>
            <a:r>
              <a:rPr lang="tr-TR" altLang="tr-TR" smtClean="0">
                <a:latin typeface="Arial" charset="0"/>
              </a:rPr>
              <a:t>Toprağa katılan  organik azotlu formlar proteinlerdeki amino-N nükleik asitlerdeki heterosiklik-N bileşikleri olup, azotu bağlı bulunduğu bu formlardan açığa çıkaran topraktaki heterotrof mikroorganizmalardır.</a:t>
            </a:r>
          </a:p>
          <a:p>
            <a:pPr algn="just">
              <a:lnSpc>
                <a:spcPct val="90000"/>
              </a:lnSpc>
            </a:pPr>
            <a:r>
              <a:rPr lang="tr-TR" altLang="tr-TR" smtClean="0">
                <a:latin typeface="Arial" charset="0"/>
              </a:rPr>
              <a:t>Bu bakteriler, </a:t>
            </a:r>
            <a:r>
              <a:rPr lang="tr-TR" altLang="tr-TR" b="1" i="1" smtClean="0">
                <a:latin typeface="Arial" charset="0"/>
              </a:rPr>
              <a:t>Arthrobacter spp</a:t>
            </a:r>
            <a:r>
              <a:rPr lang="tr-TR" altLang="tr-TR" smtClean="0">
                <a:latin typeface="Arial" charset="0"/>
              </a:rPr>
              <a:t>., </a:t>
            </a:r>
            <a:r>
              <a:rPr lang="tr-TR" altLang="tr-TR" b="1" i="1" smtClean="0">
                <a:latin typeface="Arial" charset="0"/>
              </a:rPr>
              <a:t>Bacillus spp.</a:t>
            </a:r>
          </a:p>
          <a:p>
            <a:pPr algn="just">
              <a:lnSpc>
                <a:spcPct val="90000"/>
              </a:lnSpc>
            </a:pPr>
            <a:r>
              <a:rPr lang="tr-TR" altLang="tr-TR" smtClean="0">
                <a:latin typeface="Arial" charset="0"/>
              </a:rPr>
              <a:t>Ayrışmada ilk olay, protein çözülmesi (proteolisis) olup amino-N formları oluşmaktadır.</a:t>
            </a:r>
          </a:p>
          <a:p>
            <a:pPr algn="just">
              <a:lnSpc>
                <a:spcPct val="90000"/>
              </a:lnSpc>
            </a:pPr>
            <a:r>
              <a:rPr lang="tr-TR" altLang="tr-TR" smtClean="0">
                <a:latin typeface="Arial" charset="0"/>
              </a:rPr>
              <a:t>Bu olaya AMİNİZASYON da denmektedir.</a:t>
            </a:r>
          </a:p>
          <a:p>
            <a:pPr algn="just">
              <a:lnSpc>
                <a:spcPct val="90000"/>
              </a:lnSpc>
            </a:pPr>
            <a:r>
              <a:rPr lang="tr-TR" altLang="tr-TR" smtClean="0">
                <a:latin typeface="Arial" charset="0"/>
              </a:rPr>
              <a:t>Amino-N çok değişik bakteri grupları tarafından amonyağa indirgenir.Bu olaya AMONİFİKASYON denir.</a:t>
            </a:r>
          </a:p>
          <a:p>
            <a:pPr algn="just">
              <a:lnSpc>
                <a:spcPct val="90000"/>
              </a:lnSpc>
            </a:pPr>
            <a:endParaRPr lang="tr-TR" altLang="tr-TR" smtClean="0">
              <a:latin typeface="Arial" charset="0"/>
            </a:endParaRPr>
          </a:p>
        </p:txBody>
      </p:sp>
    </p:spTree>
    <p:extLst>
      <p:ext uri="{BB962C8B-B14F-4D97-AF65-F5344CB8AC3E}">
        <p14:creationId xmlns:p14="http://schemas.microsoft.com/office/powerpoint/2010/main" val="496608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 </a:t>
            </a:r>
            <a:r>
              <a:rPr lang="tr-TR" altLang="tr-TR" sz="3600" b="1" dirty="0" err="1" smtClean="0">
                <a:solidFill>
                  <a:srgbClr val="002060"/>
                </a:solidFill>
                <a:latin typeface="Arial" charset="0"/>
              </a:rPr>
              <a:t>Amonifikasyon</a:t>
            </a:r>
            <a:endParaRPr lang="en-US" altLang="tr-TR" sz="3600" b="1" dirty="0" smtClean="0">
              <a:solidFill>
                <a:srgbClr val="002060"/>
              </a:solidFill>
              <a:latin typeface="Arial" charset="0"/>
            </a:endParaRPr>
          </a:p>
        </p:txBody>
      </p:sp>
      <p:sp>
        <p:nvSpPr>
          <p:cNvPr id="160771" name="Rectangle 3"/>
          <p:cNvSpPr>
            <a:spLocks noGrp="1"/>
          </p:cNvSpPr>
          <p:nvPr>
            <p:ph type="body" idx="4294967295"/>
          </p:nvPr>
        </p:nvSpPr>
        <p:spPr>
          <a:xfrm>
            <a:off x="301625" y="1524000"/>
            <a:ext cx="8534400" cy="4784725"/>
          </a:xfrm>
        </p:spPr>
        <p:txBody>
          <a:bodyPr>
            <a:normAutofit fontScale="92500" lnSpcReduction="20000"/>
          </a:bodyPr>
          <a:lstStyle/>
          <a:p>
            <a:pPr algn="just">
              <a:lnSpc>
                <a:spcPct val="90000"/>
              </a:lnSpc>
            </a:pPr>
            <a:r>
              <a:rPr lang="tr-TR" altLang="tr-TR" smtClean="0">
                <a:latin typeface="Arial" charset="0"/>
              </a:rPr>
              <a:t>Mikroorganizmalar salgıladıkları hücre dışı proteolitik enzimler ile gerçekleştirirler.</a:t>
            </a:r>
          </a:p>
          <a:p>
            <a:pPr algn="just">
              <a:lnSpc>
                <a:spcPct val="90000"/>
              </a:lnSpc>
            </a:pPr>
            <a:r>
              <a:rPr lang="tr-TR" altLang="tr-TR" smtClean="0">
                <a:latin typeface="Arial" charset="0"/>
              </a:rPr>
              <a:t>Amonifikasyon sürecinde havalı koşullarda ortaya çıkan son ürünler; CO2,NH2,H2O,SO2,</a:t>
            </a:r>
          </a:p>
          <a:p>
            <a:pPr algn="just">
              <a:lnSpc>
                <a:spcPct val="90000"/>
              </a:lnSpc>
            </a:pPr>
            <a:r>
              <a:rPr lang="tr-TR" altLang="tr-TR" smtClean="0">
                <a:latin typeface="Arial" charset="0"/>
              </a:rPr>
              <a:t>Anaerob koşullarda ise; merkaptanlar, H2S,CO2, RNH2, RCOOH, tam mineralize olmamış ürünler,</a:t>
            </a:r>
          </a:p>
          <a:p>
            <a:pPr algn="just">
              <a:lnSpc>
                <a:spcPct val="90000"/>
              </a:lnSpc>
            </a:pPr>
            <a:r>
              <a:rPr lang="tr-TR" altLang="tr-TR" smtClean="0">
                <a:latin typeface="Arial" charset="0"/>
              </a:rPr>
              <a:t>Diğer bakteriler</a:t>
            </a:r>
            <a:r>
              <a:rPr lang="tr-TR" altLang="tr-TR" i="1" u="sng" smtClean="0">
                <a:latin typeface="Arial" charset="0"/>
              </a:rPr>
              <a:t>,Pseudomanas, Clostridium, Serratia, Micrococcus, </a:t>
            </a:r>
            <a:r>
              <a:rPr lang="tr-TR" altLang="tr-TR" smtClean="0">
                <a:latin typeface="Arial" charset="0"/>
              </a:rPr>
              <a:t>mantarlardan</a:t>
            </a:r>
            <a:r>
              <a:rPr lang="tr-TR" altLang="tr-TR" i="1" u="sng" smtClean="0">
                <a:latin typeface="Arial" charset="0"/>
              </a:rPr>
              <a:t> Alternaria, Aspergillus, Mucor, Penicillium, Rhizopus.</a:t>
            </a:r>
          </a:p>
          <a:p>
            <a:pPr algn="just">
              <a:lnSpc>
                <a:spcPct val="90000"/>
              </a:lnSpc>
            </a:pPr>
            <a:r>
              <a:rPr lang="tr-TR" altLang="tr-TR" b="1" smtClean="0">
                <a:latin typeface="Arial" charset="0"/>
              </a:rPr>
              <a:t>Mantarlar hücre sentezinde bakterilerden daha fazla azot özümlediğinden daha az amonyak çıkarırlar.</a:t>
            </a:r>
          </a:p>
        </p:txBody>
      </p:sp>
    </p:spTree>
    <p:extLst>
      <p:ext uri="{BB962C8B-B14F-4D97-AF65-F5344CB8AC3E}">
        <p14:creationId xmlns:p14="http://schemas.microsoft.com/office/powerpoint/2010/main" val="2615428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 </a:t>
            </a:r>
            <a:r>
              <a:rPr lang="tr-TR" altLang="tr-TR" sz="3600" b="1" dirty="0" err="1" smtClean="0">
                <a:solidFill>
                  <a:srgbClr val="002060"/>
                </a:solidFill>
                <a:latin typeface="Arial" charset="0"/>
              </a:rPr>
              <a:t>Amonifikasyon</a:t>
            </a:r>
            <a:endParaRPr lang="en-US" altLang="tr-TR" sz="3600" b="1" dirty="0" smtClean="0">
              <a:solidFill>
                <a:srgbClr val="002060"/>
              </a:solidFill>
              <a:latin typeface="Arial" charset="0"/>
            </a:endParaRPr>
          </a:p>
        </p:txBody>
      </p:sp>
      <p:sp>
        <p:nvSpPr>
          <p:cNvPr id="161795" name="Rectangle 3"/>
          <p:cNvSpPr>
            <a:spLocks noGrp="1"/>
          </p:cNvSpPr>
          <p:nvPr>
            <p:ph type="body" idx="4294967295"/>
          </p:nvPr>
        </p:nvSpPr>
        <p:spPr>
          <a:xfrm>
            <a:off x="301625" y="1196975"/>
            <a:ext cx="8534400" cy="5111750"/>
          </a:xfrm>
        </p:spPr>
        <p:txBody>
          <a:bodyPr>
            <a:normAutofit fontScale="85000" lnSpcReduction="10000"/>
          </a:bodyPr>
          <a:lstStyle/>
          <a:p>
            <a:pPr algn="just">
              <a:lnSpc>
                <a:spcPct val="90000"/>
              </a:lnSpc>
            </a:pPr>
            <a:r>
              <a:rPr lang="tr-TR" altLang="tr-TR" smtClean="0">
                <a:latin typeface="Arial" charset="0"/>
              </a:rPr>
              <a:t>Amino asitlerinin ayrışması sırasında amin grubunun amonyağa çevrilmesi ve açığa çıkarılması reaksiyonları DEAMİNASYON, karboksilin açığa çıkarılmasına DEKARBOKSİLASYON reaksiyonları ile gerçekleşir.</a:t>
            </a:r>
          </a:p>
          <a:p>
            <a:pPr algn="just">
              <a:lnSpc>
                <a:spcPct val="90000"/>
              </a:lnSpc>
            </a:pPr>
            <a:r>
              <a:rPr lang="tr-TR" altLang="tr-TR" smtClean="0">
                <a:latin typeface="Arial" charset="0"/>
              </a:rPr>
              <a:t>Amino asitten amonyağın çıkarılması-deaminasyon</a:t>
            </a:r>
          </a:p>
          <a:p>
            <a:pPr algn="just">
              <a:lnSpc>
                <a:spcPct val="90000"/>
              </a:lnSpc>
              <a:buFont typeface="Wingdings 2" pitchFamily="18" charset="2"/>
              <a:buNone/>
            </a:pPr>
            <a:r>
              <a:rPr lang="tr-TR" altLang="tr-TR" smtClean="0">
                <a:latin typeface="Arial" charset="0"/>
              </a:rPr>
              <a:t>    RCH2CHNH2COOHR       CH=CHCOOH+NH3</a:t>
            </a:r>
          </a:p>
          <a:p>
            <a:pPr algn="just">
              <a:lnSpc>
                <a:spcPct val="90000"/>
              </a:lnSpc>
              <a:buFont typeface="Wingdings 2" pitchFamily="18" charset="2"/>
              <a:buNone/>
            </a:pPr>
            <a:r>
              <a:rPr lang="tr-TR" altLang="tr-TR" smtClean="0">
                <a:latin typeface="Arial" charset="0"/>
              </a:rPr>
              <a:t>    Oksidatif deaminasyon</a:t>
            </a:r>
          </a:p>
          <a:p>
            <a:pPr algn="just">
              <a:lnSpc>
                <a:spcPct val="90000"/>
              </a:lnSpc>
              <a:buFont typeface="Wingdings 2" pitchFamily="18" charset="2"/>
              <a:buNone/>
            </a:pPr>
            <a:r>
              <a:rPr lang="tr-TR" altLang="tr-TR" smtClean="0">
                <a:latin typeface="Arial" charset="0"/>
              </a:rPr>
              <a:t>    RCHNH2COOH+½O2        RCOCOOH+NH3</a:t>
            </a:r>
          </a:p>
          <a:p>
            <a:pPr algn="just">
              <a:lnSpc>
                <a:spcPct val="90000"/>
              </a:lnSpc>
              <a:buFont typeface="Wingdings 2" pitchFamily="18" charset="2"/>
              <a:buNone/>
            </a:pPr>
            <a:r>
              <a:rPr lang="tr-TR" altLang="tr-TR" smtClean="0">
                <a:latin typeface="Arial" charset="0"/>
              </a:rPr>
              <a:t>    Redüktif deaminasyon</a:t>
            </a:r>
          </a:p>
          <a:p>
            <a:pPr algn="just">
              <a:lnSpc>
                <a:spcPct val="90000"/>
              </a:lnSpc>
              <a:buFont typeface="Wingdings 2" pitchFamily="18" charset="2"/>
              <a:buNone/>
            </a:pPr>
            <a:r>
              <a:rPr lang="tr-TR" altLang="tr-TR" smtClean="0">
                <a:latin typeface="Arial" charset="0"/>
              </a:rPr>
              <a:t>    RCHNH2COOH+2H         RCH2COOH+NH3</a:t>
            </a:r>
          </a:p>
          <a:p>
            <a:pPr algn="just">
              <a:lnSpc>
                <a:spcPct val="90000"/>
              </a:lnSpc>
              <a:buFont typeface="Wingdings 2" pitchFamily="18" charset="2"/>
              <a:buNone/>
            </a:pPr>
            <a:r>
              <a:rPr lang="tr-TR" altLang="tr-TR" smtClean="0">
                <a:latin typeface="Arial" charset="0"/>
              </a:rPr>
              <a:t>    Dekarboksilasyon</a:t>
            </a:r>
          </a:p>
          <a:p>
            <a:pPr algn="just">
              <a:lnSpc>
                <a:spcPct val="90000"/>
              </a:lnSpc>
              <a:buFont typeface="Wingdings 2" pitchFamily="18" charset="2"/>
              <a:buNone/>
            </a:pPr>
            <a:r>
              <a:rPr lang="tr-TR" altLang="tr-TR" smtClean="0">
                <a:latin typeface="Arial" charset="0"/>
              </a:rPr>
              <a:t>    RCHNH2COOH         RCH2NH2+CO2</a:t>
            </a:r>
          </a:p>
          <a:p>
            <a:pPr algn="just">
              <a:lnSpc>
                <a:spcPct val="90000"/>
              </a:lnSpc>
              <a:buFont typeface="Wingdings 2" pitchFamily="18" charset="2"/>
              <a:buNone/>
            </a:pPr>
            <a:endParaRPr lang="tr-TR" altLang="tr-TR" smtClean="0">
              <a:latin typeface="Arial" charset="0"/>
            </a:endParaRPr>
          </a:p>
          <a:p>
            <a:pPr algn="just">
              <a:lnSpc>
                <a:spcPct val="90000"/>
              </a:lnSpc>
            </a:pPr>
            <a:endParaRPr lang="tr-TR" altLang="tr-TR" smtClean="0">
              <a:latin typeface="Arial" charset="0"/>
            </a:endParaRPr>
          </a:p>
        </p:txBody>
      </p:sp>
      <p:cxnSp>
        <p:nvCxnSpPr>
          <p:cNvPr id="5" name="4 Düz Ok Bağlayıcısı"/>
          <p:cNvCxnSpPr/>
          <p:nvPr/>
        </p:nvCxnSpPr>
        <p:spPr>
          <a:xfrm>
            <a:off x="4356100" y="3789363"/>
            <a:ext cx="431800" cy="0"/>
          </a:xfrm>
          <a:prstGeom prst="straightConnector1">
            <a:avLst/>
          </a:prstGeom>
          <a:ln>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4356100" y="4724400"/>
            <a:ext cx="431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a:off x="4067175" y="5661025"/>
            <a:ext cx="57626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14 Düz Ok Bağlayıcısı"/>
          <p:cNvCxnSpPr/>
          <p:nvPr/>
        </p:nvCxnSpPr>
        <p:spPr>
          <a:xfrm>
            <a:off x="3492500" y="6524625"/>
            <a:ext cx="431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7030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 </a:t>
            </a:r>
            <a:r>
              <a:rPr lang="tr-TR" altLang="tr-TR" sz="3600" b="1" dirty="0" err="1" smtClean="0">
                <a:solidFill>
                  <a:srgbClr val="002060"/>
                </a:solidFill>
                <a:latin typeface="Arial" charset="0"/>
              </a:rPr>
              <a:t>Nitrifikasyon</a:t>
            </a:r>
            <a:endParaRPr lang="en-US" altLang="tr-TR" sz="3600" b="1" dirty="0" smtClean="0">
              <a:solidFill>
                <a:srgbClr val="002060"/>
              </a:solidFill>
              <a:latin typeface="Arial" charset="0"/>
            </a:endParaRPr>
          </a:p>
        </p:txBody>
      </p:sp>
      <p:sp>
        <p:nvSpPr>
          <p:cNvPr id="162819" name="Rectangle 3"/>
          <p:cNvSpPr>
            <a:spLocks noGrp="1"/>
          </p:cNvSpPr>
          <p:nvPr>
            <p:ph type="body" idx="4294967295"/>
          </p:nvPr>
        </p:nvSpPr>
        <p:spPr>
          <a:xfrm>
            <a:off x="301625" y="1524000"/>
            <a:ext cx="8534400" cy="4784725"/>
          </a:xfrm>
        </p:spPr>
        <p:txBody>
          <a:bodyPr>
            <a:normAutofit lnSpcReduction="10000"/>
          </a:bodyPr>
          <a:lstStyle/>
          <a:p>
            <a:pPr algn="just">
              <a:lnSpc>
                <a:spcPct val="90000"/>
              </a:lnSpc>
            </a:pPr>
            <a:r>
              <a:rPr lang="tr-TR" altLang="tr-TR" smtClean="0">
                <a:latin typeface="Arial" charset="0"/>
              </a:rPr>
              <a:t>Amonyumun nitrata çevrilmesinden sorumlu toprak bakterileri, </a:t>
            </a:r>
            <a:r>
              <a:rPr lang="tr-TR" altLang="tr-TR" i="1" u="sng" smtClean="0">
                <a:latin typeface="Arial" charset="0"/>
              </a:rPr>
              <a:t>Nitrosomonas, Nitrococcus, Nitrosospira, Nitrosolobus</a:t>
            </a:r>
          </a:p>
          <a:p>
            <a:pPr algn="just">
              <a:lnSpc>
                <a:spcPct val="90000"/>
              </a:lnSpc>
            </a:pPr>
            <a:r>
              <a:rPr lang="tr-TR" altLang="tr-TR" smtClean="0">
                <a:latin typeface="Arial" charset="0"/>
              </a:rPr>
              <a:t>Nitrit iyonları  mikroorganizma ve bitki gelişimi için toksik maddelerdir.</a:t>
            </a:r>
          </a:p>
          <a:p>
            <a:pPr algn="just">
              <a:lnSpc>
                <a:spcPct val="90000"/>
              </a:lnSpc>
            </a:pPr>
            <a:r>
              <a:rPr lang="tr-TR" altLang="tr-TR" smtClean="0">
                <a:latin typeface="Arial" charset="0"/>
              </a:rPr>
              <a:t>Nitrit derhal nitrat iyonlarına yükseltgenirler. Bakteriler, </a:t>
            </a:r>
            <a:r>
              <a:rPr lang="tr-TR" altLang="tr-TR" i="1" u="sng" smtClean="0">
                <a:latin typeface="Arial" charset="0"/>
              </a:rPr>
              <a:t>Nitrobacter</a:t>
            </a:r>
          </a:p>
          <a:p>
            <a:pPr algn="just">
              <a:lnSpc>
                <a:spcPct val="90000"/>
              </a:lnSpc>
            </a:pPr>
            <a:r>
              <a:rPr lang="tr-TR" altLang="tr-TR" i="1" u="sng" smtClean="0">
                <a:latin typeface="Arial" charset="0"/>
              </a:rPr>
              <a:t>Nitrifikasyon bakterileri karbon kaynağı olarak CO2 ,enerji kaynağı olarak inorganik azotlu bileşiklerin biyolojik oksidasyonunu kullanırlar.</a:t>
            </a:r>
          </a:p>
        </p:txBody>
      </p:sp>
    </p:spTree>
    <p:extLst>
      <p:ext uri="{BB962C8B-B14F-4D97-AF65-F5344CB8AC3E}">
        <p14:creationId xmlns:p14="http://schemas.microsoft.com/office/powerpoint/2010/main" val="21118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p:cNvSpPr>
          <p:nvPr>
            <p:ph type="title" idx="4294967295"/>
          </p:nvPr>
        </p:nvSpPr>
        <p:spPr>
          <a:xfrm>
            <a:off x="323850" y="115888"/>
            <a:ext cx="8534400" cy="758825"/>
          </a:xfrm>
        </p:spPr>
        <p:txBody>
          <a:bodyPr>
            <a:normAutofit fontScale="90000"/>
          </a:bodyPr>
          <a:lstStyle/>
          <a:p>
            <a:r>
              <a:rPr lang="tr-TR" altLang="tr-TR" sz="4000" b="1" smtClean="0">
                <a:latin typeface="Arial" charset="0"/>
              </a:rPr>
              <a:t>N </a:t>
            </a:r>
            <a:r>
              <a:rPr lang="tr-TR" altLang="tr-TR" b="1" smtClean="0">
                <a:latin typeface="Arial" charset="0"/>
              </a:rPr>
              <a:t>Döngüsü- Denitrifikasyon</a:t>
            </a:r>
            <a:endParaRPr lang="en-US" altLang="tr-TR" b="1" smtClean="0">
              <a:latin typeface="Arial" charset="0"/>
            </a:endParaRPr>
          </a:p>
        </p:txBody>
      </p:sp>
      <p:sp>
        <p:nvSpPr>
          <p:cNvPr id="163843" name="Rectangle 3"/>
          <p:cNvSpPr>
            <a:spLocks noGrp="1"/>
          </p:cNvSpPr>
          <p:nvPr>
            <p:ph type="body" idx="4294967295"/>
          </p:nvPr>
        </p:nvSpPr>
        <p:spPr>
          <a:xfrm>
            <a:off x="301625" y="1524000"/>
            <a:ext cx="8534400" cy="4784725"/>
          </a:xfrm>
        </p:spPr>
        <p:txBody>
          <a:bodyPr>
            <a:normAutofit fontScale="92500" lnSpcReduction="20000"/>
          </a:bodyPr>
          <a:lstStyle/>
          <a:p>
            <a:pPr algn="just">
              <a:lnSpc>
                <a:spcPct val="90000"/>
              </a:lnSpc>
            </a:pPr>
            <a:r>
              <a:rPr lang="tr-TR" altLang="tr-TR" smtClean="0">
                <a:latin typeface="Arial" charset="0"/>
              </a:rPr>
              <a:t>Nitrat ve amonyum iyonları nitroz oksit ve serbest azot gazı şekline çevrilir. </a:t>
            </a:r>
          </a:p>
          <a:p>
            <a:pPr algn="just">
              <a:lnSpc>
                <a:spcPct val="90000"/>
              </a:lnSpc>
            </a:pPr>
            <a:r>
              <a:rPr lang="tr-TR" altLang="tr-TR" smtClean="0">
                <a:latin typeface="Arial" charset="0"/>
              </a:rPr>
              <a:t>Bu olay çok asit olmayan koşullarda genellikle 5 pH üzerinde ve zayıf havalanma koşullarında ortaya çıkmaktadır.</a:t>
            </a:r>
          </a:p>
          <a:p>
            <a:pPr algn="just">
              <a:lnSpc>
                <a:spcPct val="90000"/>
              </a:lnSpc>
            </a:pPr>
            <a:r>
              <a:rPr lang="tr-TR" altLang="tr-TR" smtClean="0">
                <a:latin typeface="Arial" charset="0"/>
              </a:rPr>
              <a:t>Toprakta aktif mikrobiyal populasyonun varlığı, kolay ayrışabilir organik madde varlığı,sıcak ve nemli koşullar, denitrifikasyon için uygun koşulları sağlamaktadır.</a:t>
            </a:r>
          </a:p>
          <a:p>
            <a:pPr algn="just">
              <a:lnSpc>
                <a:spcPct val="90000"/>
              </a:lnSpc>
            </a:pPr>
            <a:r>
              <a:rPr lang="tr-TR" altLang="tr-TR" smtClean="0">
                <a:latin typeface="Arial" charset="0"/>
              </a:rPr>
              <a:t>Denitrifikasyon yapan bakteriler,</a:t>
            </a:r>
          </a:p>
          <a:p>
            <a:pPr algn="just">
              <a:lnSpc>
                <a:spcPct val="90000"/>
              </a:lnSpc>
            </a:pPr>
            <a:r>
              <a:rPr lang="tr-TR" altLang="tr-TR" i="1" u="sng" smtClean="0">
                <a:latin typeface="Arial" charset="0"/>
              </a:rPr>
              <a:t>Pseudomonas denitrificans, Bacillus nitroxus, Thiobacillus denitrificans, Micrococcus denitrificans,Acromobacter</a:t>
            </a:r>
          </a:p>
        </p:txBody>
      </p:sp>
    </p:spTree>
    <p:extLst>
      <p:ext uri="{BB962C8B-B14F-4D97-AF65-F5344CB8AC3E}">
        <p14:creationId xmlns:p14="http://schemas.microsoft.com/office/powerpoint/2010/main" val="29741257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p:cNvSpPr>
          <p:nvPr>
            <p:ph type="title" idx="4294967295"/>
          </p:nvPr>
        </p:nvSpPr>
        <p:spPr>
          <a:xfrm>
            <a:off x="301625" y="333375"/>
            <a:ext cx="8534400" cy="935038"/>
          </a:xfrm>
        </p:spPr>
        <p:txBody>
          <a:bodyPr>
            <a:normAutofit fontScale="90000"/>
          </a:bodyPr>
          <a:lstStyle/>
          <a:p>
            <a:r>
              <a:rPr lang="tr-TR" altLang="tr-TR" sz="4000" b="1" smtClean="0">
                <a:latin typeface="Arial" charset="0"/>
              </a:rPr>
              <a:t>N </a:t>
            </a:r>
            <a:r>
              <a:rPr lang="tr-TR" altLang="tr-TR" b="1" smtClean="0">
                <a:latin typeface="Arial" charset="0"/>
              </a:rPr>
              <a:t>Döngüsü- İnorganik Azotun Topraktan Kaybı</a:t>
            </a:r>
            <a:endParaRPr lang="en-US" altLang="tr-TR" b="1" smtClean="0">
              <a:latin typeface="Arial" charset="0"/>
            </a:endParaRPr>
          </a:p>
        </p:txBody>
      </p:sp>
      <p:sp>
        <p:nvSpPr>
          <p:cNvPr id="164867" name="Rectangle 3"/>
          <p:cNvSpPr>
            <a:spLocks noGrp="1"/>
          </p:cNvSpPr>
          <p:nvPr>
            <p:ph type="body" idx="4294967295"/>
          </p:nvPr>
        </p:nvSpPr>
        <p:spPr>
          <a:xfrm>
            <a:off x="301625" y="1524000"/>
            <a:ext cx="8534400" cy="4784725"/>
          </a:xfrm>
        </p:spPr>
        <p:txBody>
          <a:bodyPr/>
          <a:lstStyle/>
          <a:p>
            <a:pPr algn="just">
              <a:lnSpc>
                <a:spcPct val="90000"/>
              </a:lnSpc>
            </a:pPr>
            <a:r>
              <a:rPr lang="tr-TR" altLang="tr-TR" smtClean="0">
                <a:latin typeface="Arial" charset="0"/>
              </a:rPr>
              <a:t>Bitkiler tarafından alınım,</a:t>
            </a:r>
          </a:p>
          <a:p>
            <a:pPr algn="just">
              <a:lnSpc>
                <a:spcPct val="90000"/>
              </a:lnSpc>
            </a:pPr>
            <a:r>
              <a:rPr lang="tr-TR" altLang="tr-TR" smtClean="0">
                <a:latin typeface="Arial" charset="0"/>
              </a:rPr>
              <a:t>Mikroorganizmalar tarafından özümlenme -immobilizasyon</a:t>
            </a:r>
          </a:p>
          <a:p>
            <a:pPr algn="just">
              <a:lnSpc>
                <a:spcPct val="90000"/>
              </a:lnSpc>
            </a:pPr>
            <a:r>
              <a:rPr lang="tr-TR" altLang="tr-TR" smtClean="0">
                <a:latin typeface="Arial" charset="0"/>
              </a:rPr>
              <a:t>Uçucu bileşikler şekline çevrilme ve atmosfere karışma,</a:t>
            </a:r>
          </a:p>
          <a:p>
            <a:pPr algn="just">
              <a:lnSpc>
                <a:spcPct val="90000"/>
              </a:lnSpc>
            </a:pPr>
            <a:r>
              <a:rPr lang="tr-TR" altLang="tr-TR" smtClean="0">
                <a:latin typeface="Arial" charset="0"/>
              </a:rPr>
              <a:t>Sızma suları ile topraktan yıkanma. </a:t>
            </a:r>
          </a:p>
        </p:txBody>
      </p:sp>
    </p:spTree>
    <p:extLst>
      <p:ext uri="{BB962C8B-B14F-4D97-AF65-F5344CB8AC3E}">
        <p14:creationId xmlns:p14="http://schemas.microsoft.com/office/powerpoint/2010/main" val="2640899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Text Box 2"/>
          <p:cNvSpPr txBox="1">
            <a:spLocks noChangeArrowheads="1"/>
          </p:cNvSpPr>
          <p:nvPr/>
        </p:nvSpPr>
        <p:spPr bwMode="auto">
          <a:xfrm>
            <a:off x="301625" y="263525"/>
            <a:ext cx="85391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3500" b="1" baseline="0">
                <a:solidFill>
                  <a:schemeClr val="accent2"/>
                </a:solidFill>
                <a:latin typeface="Square721 BdEx BT"/>
              </a:rPr>
              <a:t>Azot Döngüsü</a:t>
            </a:r>
            <a:endParaRPr lang="en-US" altLang="tr-TR" sz="3500" b="1" baseline="0">
              <a:solidFill>
                <a:schemeClr val="accent2"/>
              </a:solidFill>
              <a:latin typeface="Square721 BdEx BT"/>
            </a:endParaRPr>
          </a:p>
        </p:txBody>
      </p:sp>
      <p:grpSp>
        <p:nvGrpSpPr>
          <p:cNvPr id="165891" name="Group 83"/>
          <p:cNvGrpSpPr>
            <a:grpSpLocks/>
          </p:cNvGrpSpPr>
          <p:nvPr/>
        </p:nvGrpSpPr>
        <p:grpSpPr bwMode="auto">
          <a:xfrm>
            <a:off x="0" y="928688"/>
            <a:ext cx="9144000" cy="5929312"/>
            <a:chOff x="1060" y="593"/>
            <a:chExt cx="4225" cy="3603"/>
          </a:xfrm>
        </p:grpSpPr>
        <p:sp>
          <p:nvSpPr>
            <p:cNvPr id="165892" name="Rectangle 82"/>
            <p:cNvSpPr>
              <a:spLocks noChangeArrowheads="1"/>
            </p:cNvSpPr>
            <p:nvPr/>
          </p:nvSpPr>
          <p:spPr bwMode="auto">
            <a:xfrm>
              <a:off x="1060" y="593"/>
              <a:ext cx="4225" cy="360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1" baseline="0">
                <a:latin typeface="Times New Roman" pitchFamily="18" charset="0"/>
              </a:endParaRPr>
            </a:p>
          </p:txBody>
        </p:sp>
        <p:grpSp>
          <p:nvGrpSpPr>
            <p:cNvPr id="165893" name="Group 3"/>
            <p:cNvGrpSpPr>
              <a:grpSpLocks/>
            </p:cNvGrpSpPr>
            <p:nvPr/>
          </p:nvGrpSpPr>
          <p:grpSpPr bwMode="auto">
            <a:xfrm>
              <a:off x="1141" y="611"/>
              <a:ext cx="4046" cy="3528"/>
              <a:chOff x="10045" y="3748"/>
              <a:chExt cx="4079" cy="3557"/>
            </a:xfrm>
          </p:grpSpPr>
          <p:sp>
            <p:nvSpPr>
              <p:cNvPr id="165894" name="AutoShape 4"/>
              <p:cNvSpPr>
                <a:spLocks noChangeArrowheads="1"/>
              </p:cNvSpPr>
              <p:nvPr/>
            </p:nvSpPr>
            <p:spPr bwMode="auto">
              <a:xfrm>
                <a:off x="11637" y="5761"/>
                <a:ext cx="561" cy="186"/>
              </a:xfrm>
              <a:prstGeom prst="flowChartAlternateProcess">
                <a:avLst/>
              </a:prstGeom>
              <a:noFill/>
              <a:ln w="9525">
                <a:solidFill>
                  <a:srgbClr val="008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600" b="1" baseline="0">
                    <a:solidFill>
                      <a:srgbClr val="008000"/>
                    </a:solidFill>
                    <a:latin typeface="Arial Narrow" pitchFamily="34" charset="0"/>
                  </a:rPr>
                  <a:t>Nitrat</a:t>
                </a:r>
              </a:p>
            </p:txBody>
          </p:sp>
          <p:sp>
            <p:nvSpPr>
              <p:cNvPr id="165895" name="AutoShape 5"/>
              <p:cNvSpPr>
                <a:spLocks noChangeArrowheads="1"/>
              </p:cNvSpPr>
              <p:nvPr/>
            </p:nvSpPr>
            <p:spPr bwMode="auto">
              <a:xfrm>
                <a:off x="11683" y="6791"/>
                <a:ext cx="562" cy="186"/>
              </a:xfrm>
              <a:prstGeom prst="flowChartAlternateProcess">
                <a:avLst/>
              </a:prstGeom>
              <a:noFill/>
              <a:ln w="9525">
                <a:solidFill>
                  <a:srgbClr val="00CC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600" b="1" baseline="0">
                    <a:solidFill>
                      <a:srgbClr val="00CC00"/>
                    </a:solidFill>
                    <a:latin typeface="Arial Narrow" pitchFamily="34" charset="0"/>
                  </a:rPr>
                  <a:t>Am</a:t>
                </a:r>
                <a:r>
                  <a:rPr lang="tr-TR" altLang="tr-TR" sz="1600" b="1" baseline="0">
                    <a:solidFill>
                      <a:srgbClr val="00CC00"/>
                    </a:solidFill>
                    <a:latin typeface="Arial Narrow" pitchFamily="34" charset="0"/>
                  </a:rPr>
                  <a:t>onyum</a:t>
                </a:r>
                <a:endParaRPr lang="en-US" altLang="tr-TR" sz="1600" b="1" baseline="0">
                  <a:latin typeface="Arial Narrow" pitchFamily="34" charset="0"/>
                </a:endParaRPr>
              </a:p>
            </p:txBody>
          </p:sp>
          <p:sp>
            <p:nvSpPr>
              <p:cNvPr id="165896" name="AutoShape 6"/>
              <p:cNvSpPr>
                <a:spLocks noChangeArrowheads="1"/>
              </p:cNvSpPr>
              <p:nvPr/>
            </p:nvSpPr>
            <p:spPr bwMode="auto">
              <a:xfrm>
                <a:off x="12993" y="4965"/>
                <a:ext cx="1124" cy="280"/>
              </a:xfrm>
              <a:prstGeom prst="flowChartAlternateProcess">
                <a:avLst/>
              </a:prstGeom>
              <a:noFill/>
              <a:ln w="9525">
                <a:solidFill>
                  <a:srgbClr val="9966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600" b="1" baseline="0">
                    <a:solidFill>
                      <a:srgbClr val="996633"/>
                    </a:solidFill>
                    <a:latin typeface="Arial" charset="0"/>
                  </a:rPr>
                  <a:t>Ölü bitki biyokütlesi</a:t>
                </a:r>
                <a:endParaRPr lang="en-US" altLang="tr-TR" sz="1600" b="1" baseline="0">
                  <a:solidFill>
                    <a:srgbClr val="996633"/>
                  </a:solidFill>
                  <a:latin typeface="Arial Narrow" pitchFamily="34" charset="0"/>
                </a:endParaRPr>
              </a:p>
            </p:txBody>
          </p:sp>
          <p:sp>
            <p:nvSpPr>
              <p:cNvPr id="165897" name="AutoShape 7"/>
              <p:cNvSpPr>
                <a:spLocks noChangeArrowheads="1"/>
              </p:cNvSpPr>
              <p:nvPr/>
            </p:nvSpPr>
            <p:spPr bwMode="auto">
              <a:xfrm>
                <a:off x="13134" y="5713"/>
                <a:ext cx="983" cy="234"/>
              </a:xfrm>
              <a:prstGeom prst="flowChartAlternateProcess">
                <a:avLst/>
              </a:prstGeom>
              <a:noFill/>
              <a:ln w="9525">
                <a:solidFill>
                  <a:srgbClr val="6666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600" b="1" baseline="0">
                    <a:solidFill>
                      <a:srgbClr val="666633"/>
                    </a:solidFill>
                    <a:latin typeface="Arial" charset="0"/>
                  </a:rPr>
                  <a:t>Toprak organik maddesi</a:t>
                </a:r>
                <a:endParaRPr lang="en-US" altLang="tr-TR" sz="1600" b="1" baseline="0">
                  <a:latin typeface="Arial Narrow" pitchFamily="34" charset="0"/>
                </a:endParaRPr>
              </a:p>
            </p:txBody>
          </p:sp>
          <p:sp>
            <p:nvSpPr>
              <p:cNvPr id="165898" name="AutoShape 8"/>
              <p:cNvSpPr>
                <a:spLocks noChangeArrowheads="1"/>
              </p:cNvSpPr>
              <p:nvPr/>
            </p:nvSpPr>
            <p:spPr bwMode="auto">
              <a:xfrm>
                <a:off x="13562" y="3935"/>
                <a:ext cx="562" cy="515"/>
              </a:xfrm>
              <a:prstGeom prst="flowChartConnector">
                <a:avLst/>
              </a:prstGeom>
              <a:noFill/>
              <a:ln w="9525">
                <a:solidFill>
                  <a:srgbClr val="FF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600" baseline="0">
                    <a:solidFill>
                      <a:srgbClr val="FF9900"/>
                    </a:solidFill>
                    <a:latin typeface="Arial Narrow" pitchFamily="34" charset="0"/>
                  </a:rPr>
                  <a:t>Grain</a:t>
                </a:r>
                <a:endParaRPr lang="en-US" altLang="tr-TR" sz="1600" baseline="0">
                  <a:solidFill>
                    <a:srgbClr val="CCCC00"/>
                  </a:solidFill>
                  <a:latin typeface="Arial Narrow" pitchFamily="34" charset="0"/>
                </a:endParaRPr>
              </a:p>
              <a:p>
                <a:pPr algn="ctr">
                  <a:spcBef>
                    <a:spcPct val="0"/>
                  </a:spcBef>
                  <a:buClrTx/>
                  <a:buSzTx/>
                  <a:buFontTx/>
                  <a:buNone/>
                </a:pPr>
                <a:r>
                  <a:rPr lang="en-US" altLang="tr-TR" sz="1600" baseline="0">
                    <a:solidFill>
                      <a:srgbClr val="FF9900"/>
                    </a:solidFill>
                    <a:latin typeface="Arial Narrow" pitchFamily="34" charset="0"/>
                  </a:rPr>
                  <a:t>Export</a:t>
                </a:r>
                <a:endParaRPr lang="en-US" altLang="tr-TR" sz="1600" baseline="0">
                  <a:solidFill>
                    <a:srgbClr val="CCCC00"/>
                  </a:solidFill>
                  <a:latin typeface="Arial Narrow" pitchFamily="34" charset="0"/>
                </a:endParaRPr>
              </a:p>
            </p:txBody>
          </p:sp>
          <p:sp>
            <p:nvSpPr>
              <p:cNvPr id="165899" name="AutoShape 9"/>
              <p:cNvSpPr>
                <a:spLocks noChangeArrowheads="1"/>
              </p:cNvSpPr>
              <p:nvPr/>
            </p:nvSpPr>
            <p:spPr bwMode="auto">
              <a:xfrm>
                <a:off x="10279" y="4239"/>
                <a:ext cx="538" cy="585"/>
              </a:xfrm>
              <a:prstGeom prst="flowChartConnector">
                <a:avLst/>
              </a:prstGeom>
              <a:noFill/>
              <a:ln w="9525">
                <a:solidFill>
                  <a:srgbClr val="00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600" baseline="0">
                    <a:solidFill>
                      <a:srgbClr val="0066FF"/>
                    </a:solidFill>
                    <a:latin typeface="Arial Narrow" pitchFamily="34" charset="0"/>
                  </a:rPr>
                  <a:t>N</a:t>
                </a:r>
                <a:r>
                  <a:rPr lang="en-US" altLang="tr-TR" sz="1600">
                    <a:solidFill>
                      <a:srgbClr val="0066FF"/>
                    </a:solidFill>
                    <a:latin typeface="Arial Narrow" pitchFamily="34" charset="0"/>
                  </a:rPr>
                  <a:t>2</a:t>
                </a:r>
                <a:r>
                  <a:rPr lang="en-US" altLang="tr-TR" sz="1600" baseline="0">
                    <a:solidFill>
                      <a:srgbClr val="0066FF"/>
                    </a:solidFill>
                    <a:latin typeface="Arial Narrow" pitchFamily="34" charset="0"/>
                  </a:rPr>
                  <a:t> - </a:t>
                </a:r>
                <a:r>
                  <a:rPr lang="tr-TR" altLang="tr-TR" sz="1600" baseline="0">
                    <a:solidFill>
                      <a:srgbClr val="0066FF"/>
                    </a:solidFill>
                    <a:latin typeface="Arial" charset="0"/>
                  </a:rPr>
                  <a:t>Hava</a:t>
                </a:r>
                <a:endParaRPr lang="en-US" altLang="tr-TR" sz="1600" baseline="0">
                  <a:solidFill>
                    <a:srgbClr val="0066FF"/>
                  </a:solidFill>
                  <a:latin typeface="Arial Narrow" pitchFamily="34" charset="0"/>
                </a:endParaRPr>
              </a:p>
            </p:txBody>
          </p:sp>
          <p:sp>
            <p:nvSpPr>
              <p:cNvPr id="165900" name="AutoShape 10"/>
              <p:cNvSpPr>
                <a:spLocks noChangeArrowheads="1"/>
              </p:cNvSpPr>
              <p:nvPr/>
            </p:nvSpPr>
            <p:spPr bwMode="auto">
              <a:xfrm>
                <a:off x="10045" y="5620"/>
                <a:ext cx="514" cy="468"/>
              </a:xfrm>
              <a:prstGeom prst="flowChartConnector">
                <a:avLst/>
              </a:prstGeom>
              <a:noFill/>
              <a:ln w="9525">
                <a:solidFill>
                  <a:srgbClr val="9900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600" baseline="0">
                    <a:solidFill>
                      <a:srgbClr val="9900CC"/>
                    </a:solidFill>
                    <a:latin typeface="Arial" charset="0"/>
                  </a:rPr>
                  <a:t>Gübre</a:t>
                </a:r>
                <a:endParaRPr lang="en-US" altLang="tr-TR" sz="1600" baseline="0">
                  <a:solidFill>
                    <a:schemeClr val="accent2"/>
                  </a:solidFill>
                  <a:latin typeface="Arial Narrow" pitchFamily="34" charset="0"/>
                </a:endParaRPr>
              </a:p>
            </p:txBody>
          </p:sp>
          <p:sp>
            <p:nvSpPr>
              <p:cNvPr id="165901" name="AutoShape 11"/>
              <p:cNvSpPr>
                <a:spLocks noChangeArrowheads="1"/>
              </p:cNvSpPr>
              <p:nvPr/>
            </p:nvSpPr>
            <p:spPr bwMode="auto">
              <a:xfrm>
                <a:off x="13364" y="6791"/>
                <a:ext cx="608" cy="514"/>
              </a:xfrm>
              <a:prstGeom prst="flowChartConnector">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600" baseline="0">
                    <a:latin typeface="Arial Narrow" pitchFamily="34" charset="0"/>
                  </a:rPr>
                  <a:t>Nitrat yıkanması</a:t>
                </a:r>
                <a:endParaRPr lang="en-US" altLang="tr-TR" sz="1600" baseline="0">
                  <a:latin typeface="Arial Narrow" pitchFamily="34" charset="0"/>
                </a:endParaRPr>
              </a:p>
            </p:txBody>
          </p:sp>
          <p:cxnSp>
            <p:nvCxnSpPr>
              <p:cNvPr id="165902" name="AutoShape 12"/>
              <p:cNvCxnSpPr>
                <a:cxnSpLocks noChangeShapeType="1"/>
                <a:stCxn id="165895" idx="1"/>
                <a:endCxn id="165946" idx="33"/>
              </p:cNvCxnSpPr>
              <p:nvPr/>
            </p:nvCxnSpPr>
            <p:spPr bwMode="auto">
              <a:xfrm rot="10800000">
                <a:off x="11431" y="5322"/>
                <a:ext cx="252" cy="1561"/>
              </a:xfrm>
              <a:prstGeom prst="curvedConnector3">
                <a:avLst>
                  <a:gd name="adj1" fmla="val 165894"/>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cxnSp>
          <p:sp>
            <p:nvSpPr>
              <p:cNvPr id="165903" name="Line 13"/>
              <p:cNvSpPr>
                <a:spLocks noChangeShapeType="1"/>
              </p:cNvSpPr>
              <p:nvPr/>
            </p:nvSpPr>
            <p:spPr bwMode="auto">
              <a:xfrm flipV="1">
                <a:off x="11917" y="5341"/>
                <a:ext cx="0" cy="4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65904" name="Line 14"/>
              <p:cNvSpPr>
                <a:spLocks noChangeShapeType="1"/>
              </p:cNvSpPr>
              <p:nvPr/>
            </p:nvSpPr>
            <p:spPr bwMode="auto">
              <a:xfrm flipV="1">
                <a:off x="11917" y="5947"/>
                <a:ext cx="0" cy="84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cxnSp>
            <p:nvCxnSpPr>
              <p:cNvPr id="165905" name="AutoShape 15"/>
              <p:cNvCxnSpPr>
                <a:cxnSpLocks noChangeShapeType="1"/>
                <a:stCxn id="165894" idx="3"/>
                <a:endCxn id="165901" idx="0"/>
              </p:cNvCxnSpPr>
              <p:nvPr/>
            </p:nvCxnSpPr>
            <p:spPr bwMode="auto">
              <a:xfrm>
                <a:off x="12198" y="5854"/>
                <a:ext cx="1470" cy="937"/>
              </a:xfrm>
              <a:prstGeom prst="curvedConnector2">
                <a:avLst/>
              </a:prstGeom>
              <a:noFill/>
              <a:ln w="12700">
                <a:solidFill>
                  <a:srgbClr val="FF3300"/>
                </a:solidFill>
                <a:round/>
                <a:headEnd/>
                <a:tailEnd type="triangle" w="lg" len="med"/>
              </a:ln>
              <a:extLst>
                <a:ext uri="{909E8E84-426E-40DD-AFC4-6F175D3DCCD1}">
                  <a14:hiddenFill xmlns:a14="http://schemas.microsoft.com/office/drawing/2010/main">
                    <a:noFill/>
                  </a14:hiddenFill>
                </a:ext>
              </a:extLst>
            </p:spPr>
          </p:cxnSp>
          <p:cxnSp>
            <p:nvCxnSpPr>
              <p:cNvPr id="165906" name="AutoShape 16"/>
              <p:cNvCxnSpPr>
                <a:cxnSpLocks noChangeShapeType="1"/>
                <a:stCxn id="165895" idx="3"/>
                <a:endCxn id="165897" idx="2"/>
              </p:cNvCxnSpPr>
              <p:nvPr/>
            </p:nvCxnSpPr>
            <p:spPr bwMode="auto">
              <a:xfrm flipV="1">
                <a:off x="12245" y="5947"/>
                <a:ext cx="1380" cy="936"/>
              </a:xfrm>
              <a:prstGeom prst="curvedConnector2">
                <a:avLst/>
              </a:prstGeom>
              <a:noFill/>
              <a:ln w="1270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sp>
            <p:nvSpPr>
              <p:cNvPr id="165907" name="Line 17"/>
              <p:cNvSpPr>
                <a:spLocks noChangeShapeType="1"/>
              </p:cNvSpPr>
              <p:nvPr/>
            </p:nvSpPr>
            <p:spPr bwMode="auto">
              <a:xfrm>
                <a:off x="12198" y="5854"/>
                <a:ext cx="936" cy="0"/>
              </a:xfrm>
              <a:prstGeom prst="line">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tr-TR"/>
              </a:p>
            </p:txBody>
          </p:sp>
          <p:sp>
            <p:nvSpPr>
              <p:cNvPr id="165908" name="Text Box 18"/>
              <p:cNvSpPr txBox="1">
                <a:spLocks noChangeArrowheads="1"/>
              </p:cNvSpPr>
              <p:nvPr/>
            </p:nvSpPr>
            <p:spPr bwMode="auto">
              <a:xfrm>
                <a:off x="12293" y="5660"/>
                <a:ext cx="677"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Mi</a:t>
                </a:r>
                <a:r>
                  <a:rPr lang="tr-TR" altLang="tr-TR" sz="1600" baseline="0">
                    <a:latin typeface="Arial" charset="0"/>
                  </a:rPr>
                  <a:t>k</a:t>
                </a:r>
                <a:r>
                  <a:rPr lang="en-US" altLang="tr-TR" sz="1600" baseline="0">
                    <a:latin typeface="Arial Narrow" pitchFamily="34" charset="0"/>
                  </a:rPr>
                  <a:t>roorgani</a:t>
                </a:r>
                <a:r>
                  <a:rPr lang="tr-TR" altLang="tr-TR" sz="1600" baseline="0">
                    <a:latin typeface="Arial" charset="0"/>
                  </a:rPr>
                  <a:t>zma</a:t>
                </a:r>
                <a:endParaRPr lang="en-US" altLang="tr-TR" sz="1600" baseline="0">
                  <a:latin typeface="Arial Narrow" pitchFamily="34" charset="0"/>
                </a:endParaRPr>
              </a:p>
            </p:txBody>
          </p:sp>
          <p:cxnSp>
            <p:nvCxnSpPr>
              <p:cNvPr id="165909" name="AutoShape 19"/>
              <p:cNvCxnSpPr>
                <a:cxnSpLocks noChangeShapeType="1"/>
                <a:stCxn id="165900" idx="4"/>
                <a:endCxn id="165895" idx="1"/>
              </p:cNvCxnSpPr>
              <p:nvPr/>
            </p:nvCxnSpPr>
            <p:spPr bwMode="auto">
              <a:xfrm rot="16200000" flipH="1">
                <a:off x="10595" y="5796"/>
                <a:ext cx="795" cy="1380"/>
              </a:xfrm>
              <a:prstGeom prst="curvedConnector2">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cxnSp>
          <p:sp>
            <p:nvSpPr>
              <p:cNvPr id="165910" name="Line 20"/>
              <p:cNvSpPr>
                <a:spLocks noChangeShapeType="1"/>
              </p:cNvSpPr>
              <p:nvPr/>
            </p:nvSpPr>
            <p:spPr bwMode="auto">
              <a:xfrm>
                <a:off x="12479" y="4192"/>
                <a:ext cx="1067" cy="0"/>
              </a:xfrm>
              <a:prstGeom prst="line">
                <a:avLst/>
              </a:prstGeom>
              <a:noFill/>
              <a:ln w="12700">
                <a:solidFill>
                  <a:srgbClr val="FF3300"/>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tr-TR"/>
              </a:p>
            </p:txBody>
          </p:sp>
          <p:sp>
            <p:nvSpPr>
              <p:cNvPr id="165911" name="Line 21"/>
              <p:cNvSpPr>
                <a:spLocks noChangeShapeType="1"/>
              </p:cNvSpPr>
              <p:nvPr/>
            </p:nvSpPr>
            <p:spPr bwMode="auto">
              <a:xfrm>
                <a:off x="13625" y="5245"/>
                <a:ext cx="0" cy="46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65912" name="Line 22"/>
              <p:cNvSpPr>
                <a:spLocks noChangeShapeType="1"/>
              </p:cNvSpPr>
              <p:nvPr/>
            </p:nvSpPr>
            <p:spPr bwMode="auto">
              <a:xfrm>
                <a:off x="12151" y="5081"/>
                <a:ext cx="842" cy="0"/>
              </a:xfrm>
              <a:prstGeom prst="line">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tr-TR"/>
              </a:p>
            </p:txBody>
          </p:sp>
          <p:cxnSp>
            <p:nvCxnSpPr>
              <p:cNvPr id="165913" name="AutoShape 23"/>
              <p:cNvCxnSpPr>
                <a:cxnSpLocks noChangeShapeType="1"/>
                <a:endCxn id="165896" idx="0"/>
              </p:cNvCxnSpPr>
              <p:nvPr/>
            </p:nvCxnSpPr>
            <p:spPr bwMode="auto">
              <a:xfrm>
                <a:off x="12479" y="4192"/>
                <a:ext cx="1076" cy="773"/>
              </a:xfrm>
              <a:prstGeom prst="curvedConnector2">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cxnSp>
          <p:sp>
            <p:nvSpPr>
              <p:cNvPr id="165914" name="Line 24"/>
              <p:cNvSpPr>
                <a:spLocks noChangeShapeType="1"/>
              </p:cNvSpPr>
              <p:nvPr/>
            </p:nvSpPr>
            <p:spPr bwMode="auto">
              <a:xfrm>
                <a:off x="10559" y="5854"/>
                <a:ext cx="1078" cy="0"/>
              </a:xfrm>
              <a:prstGeom prst="line">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tr-TR"/>
              </a:p>
            </p:txBody>
          </p:sp>
          <p:cxnSp>
            <p:nvCxnSpPr>
              <p:cNvPr id="165915" name="AutoShape 25"/>
              <p:cNvCxnSpPr>
                <a:cxnSpLocks noChangeShapeType="1"/>
                <a:stCxn id="165894" idx="1"/>
                <a:endCxn id="165899" idx="4"/>
              </p:cNvCxnSpPr>
              <p:nvPr/>
            </p:nvCxnSpPr>
            <p:spPr bwMode="auto">
              <a:xfrm rot="10800000">
                <a:off x="10549" y="4824"/>
                <a:ext cx="1088" cy="1030"/>
              </a:xfrm>
              <a:prstGeom prst="curvedConnector2">
                <a:avLst/>
              </a:prstGeom>
              <a:noFill/>
              <a:ln w="12700">
                <a:solidFill>
                  <a:srgbClr val="FF3300"/>
                </a:solidFill>
                <a:round/>
                <a:headEnd/>
                <a:tailEnd type="triangle" w="lg" len="med"/>
              </a:ln>
              <a:extLst>
                <a:ext uri="{909E8E84-426E-40DD-AFC4-6F175D3DCCD1}">
                  <a14:hiddenFill xmlns:a14="http://schemas.microsoft.com/office/drawing/2010/main">
                    <a:noFill/>
                  </a14:hiddenFill>
                </a:ext>
              </a:extLst>
            </p:spPr>
          </p:cxnSp>
          <p:sp>
            <p:nvSpPr>
              <p:cNvPr id="165916" name="Line 26"/>
              <p:cNvSpPr>
                <a:spLocks noChangeShapeType="1"/>
              </p:cNvSpPr>
              <p:nvPr/>
            </p:nvSpPr>
            <p:spPr bwMode="auto">
              <a:xfrm>
                <a:off x="10817" y="4689"/>
                <a:ext cx="913" cy="515"/>
              </a:xfrm>
              <a:prstGeom prst="line">
                <a:avLst/>
              </a:prstGeom>
              <a:noFill/>
              <a:ln w="12700">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tr-TR"/>
              </a:p>
            </p:txBody>
          </p:sp>
          <p:sp>
            <p:nvSpPr>
              <p:cNvPr id="165917" name="Text Box 27"/>
              <p:cNvSpPr txBox="1">
                <a:spLocks noChangeArrowheads="1"/>
              </p:cNvSpPr>
              <p:nvPr/>
            </p:nvSpPr>
            <p:spPr bwMode="auto">
              <a:xfrm rot="1763747">
                <a:off x="11222" y="4854"/>
                <a:ext cx="476"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Rhizobi</a:t>
                </a:r>
                <a:r>
                  <a:rPr lang="tr-TR" altLang="tr-TR" sz="1600" baseline="0">
                    <a:latin typeface="Arial" charset="0"/>
                  </a:rPr>
                  <a:t>um</a:t>
                </a:r>
                <a:endParaRPr lang="en-US" altLang="tr-TR" sz="1600" baseline="0">
                  <a:latin typeface="Arial Narrow" pitchFamily="34" charset="0"/>
                </a:endParaRPr>
              </a:p>
            </p:txBody>
          </p:sp>
          <p:sp>
            <p:nvSpPr>
              <p:cNvPr id="165918" name="Text Box 28"/>
              <p:cNvSpPr txBox="1">
                <a:spLocks noChangeArrowheads="1"/>
              </p:cNvSpPr>
              <p:nvPr/>
            </p:nvSpPr>
            <p:spPr bwMode="auto">
              <a:xfrm rot="-1486763">
                <a:off x="12584" y="6486"/>
                <a:ext cx="722"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Mi</a:t>
                </a:r>
                <a:r>
                  <a:rPr lang="tr-TR" altLang="tr-TR" sz="1600" baseline="0">
                    <a:latin typeface="Arial Narrow" pitchFamily="34" charset="0"/>
                  </a:rPr>
                  <a:t>k</a:t>
                </a:r>
                <a:r>
                  <a:rPr lang="en-US" altLang="tr-TR" sz="1600" baseline="0">
                    <a:latin typeface="Arial Narrow" pitchFamily="34" charset="0"/>
                  </a:rPr>
                  <a:t>roorgani</a:t>
                </a:r>
                <a:r>
                  <a:rPr lang="tr-TR" altLang="tr-TR" sz="1600" baseline="0">
                    <a:latin typeface="Arial Narrow" pitchFamily="34" charset="0"/>
                  </a:rPr>
                  <a:t>zmalar</a:t>
                </a:r>
                <a:endParaRPr lang="en-US" altLang="tr-TR" sz="1600" baseline="0">
                  <a:latin typeface="Arial Narrow" pitchFamily="34" charset="0"/>
                </a:endParaRPr>
              </a:p>
            </p:txBody>
          </p:sp>
          <p:sp>
            <p:nvSpPr>
              <p:cNvPr id="165919" name="Text Box 29"/>
              <p:cNvSpPr txBox="1">
                <a:spLocks noChangeArrowheads="1"/>
              </p:cNvSpPr>
              <p:nvPr/>
            </p:nvSpPr>
            <p:spPr bwMode="auto">
              <a:xfrm rot="10800000" flipV="1">
                <a:off x="12254" y="6137"/>
                <a:ext cx="67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200" baseline="0">
                    <a:latin typeface="Arial Narrow" pitchFamily="34" charset="0"/>
                  </a:rPr>
                  <a:t>Nitrosomonas</a:t>
                </a:r>
              </a:p>
              <a:p>
                <a:pPr algn="ctr">
                  <a:spcBef>
                    <a:spcPct val="50000"/>
                  </a:spcBef>
                  <a:buClrTx/>
                  <a:buSzTx/>
                  <a:buFontTx/>
                  <a:buNone/>
                </a:pPr>
                <a:r>
                  <a:rPr lang="en-US" altLang="tr-TR" sz="1200" baseline="0">
                    <a:latin typeface="Arial Narrow" pitchFamily="34" charset="0"/>
                  </a:rPr>
                  <a:t>Nitrobacter</a:t>
                </a:r>
              </a:p>
            </p:txBody>
          </p:sp>
          <p:grpSp>
            <p:nvGrpSpPr>
              <p:cNvPr id="165920" name="Group 30"/>
              <p:cNvGrpSpPr>
                <a:grpSpLocks/>
              </p:cNvGrpSpPr>
              <p:nvPr/>
            </p:nvGrpSpPr>
            <p:grpSpPr bwMode="auto">
              <a:xfrm>
                <a:off x="11400" y="3887"/>
                <a:ext cx="1120" cy="1629"/>
                <a:chOff x="827" y="3340"/>
                <a:chExt cx="170" cy="282"/>
              </a:xfrm>
            </p:grpSpPr>
            <p:sp>
              <p:nvSpPr>
                <p:cNvPr id="165940" name="Freeform 31"/>
                <p:cNvSpPr>
                  <a:spLocks/>
                </p:cNvSpPr>
                <p:nvPr/>
              </p:nvSpPr>
              <p:spPr bwMode="auto">
                <a:xfrm>
                  <a:off x="860" y="3398"/>
                  <a:ext cx="57" cy="137"/>
                </a:xfrm>
                <a:custGeom>
                  <a:avLst/>
                  <a:gdLst>
                    <a:gd name="T0" fmla="*/ 0 w 286"/>
                    <a:gd name="T1" fmla="*/ 0 h 549"/>
                    <a:gd name="T2" fmla="*/ 0 w 286"/>
                    <a:gd name="T3" fmla="*/ 0 h 549"/>
                    <a:gd name="T4" fmla="*/ 0 w 286"/>
                    <a:gd name="T5" fmla="*/ 0 h 549"/>
                    <a:gd name="T6" fmla="*/ 0 w 286"/>
                    <a:gd name="T7" fmla="*/ 0 h 549"/>
                    <a:gd name="T8" fmla="*/ 0 w 286"/>
                    <a:gd name="T9" fmla="*/ 0 h 549"/>
                    <a:gd name="T10" fmla="*/ 0 w 286"/>
                    <a:gd name="T11" fmla="*/ 0 h 549"/>
                    <a:gd name="T12" fmla="*/ 0 w 286"/>
                    <a:gd name="T13" fmla="*/ 0 h 549"/>
                    <a:gd name="T14" fmla="*/ 0 w 286"/>
                    <a:gd name="T15" fmla="*/ 0 h 549"/>
                    <a:gd name="T16" fmla="*/ 0 w 286"/>
                    <a:gd name="T17" fmla="*/ 0 h 549"/>
                    <a:gd name="T18" fmla="*/ 0 w 286"/>
                    <a:gd name="T19" fmla="*/ 0 h 549"/>
                    <a:gd name="T20" fmla="*/ 0 w 286"/>
                    <a:gd name="T21" fmla="*/ 0 h 549"/>
                    <a:gd name="T22" fmla="*/ 0 w 286"/>
                    <a:gd name="T23" fmla="*/ 0 h 549"/>
                    <a:gd name="T24" fmla="*/ 0 w 286"/>
                    <a:gd name="T25" fmla="*/ 0 h 549"/>
                    <a:gd name="T26" fmla="*/ 0 w 286"/>
                    <a:gd name="T27" fmla="*/ 0 h 549"/>
                    <a:gd name="T28" fmla="*/ 0 w 286"/>
                    <a:gd name="T29" fmla="*/ 0 h 549"/>
                    <a:gd name="T30" fmla="*/ 0 w 286"/>
                    <a:gd name="T31" fmla="*/ 0 h 549"/>
                    <a:gd name="T32" fmla="*/ 0 w 286"/>
                    <a:gd name="T33" fmla="*/ 0 h 549"/>
                    <a:gd name="T34" fmla="*/ 0 w 286"/>
                    <a:gd name="T35" fmla="*/ 0 h 549"/>
                    <a:gd name="T36" fmla="*/ 0 w 286"/>
                    <a:gd name="T37" fmla="*/ 0 h 549"/>
                    <a:gd name="T38" fmla="*/ 0 w 286"/>
                    <a:gd name="T39" fmla="*/ 0 h 549"/>
                    <a:gd name="T40" fmla="*/ 0 w 286"/>
                    <a:gd name="T41" fmla="*/ 0 h 549"/>
                    <a:gd name="T42" fmla="*/ 0 w 286"/>
                    <a:gd name="T43" fmla="*/ 0 h 549"/>
                    <a:gd name="T44" fmla="*/ 0 w 286"/>
                    <a:gd name="T45" fmla="*/ 0 h 549"/>
                    <a:gd name="T46" fmla="*/ 0 w 286"/>
                    <a:gd name="T47" fmla="*/ 0 h 549"/>
                    <a:gd name="T48" fmla="*/ 0 w 286"/>
                    <a:gd name="T49" fmla="*/ 0 h 549"/>
                    <a:gd name="T50" fmla="*/ 0 w 286"/>
                    <a:gd name="T51" fmla="*/ 0 h 549"/>
                    <a:gd name="T52" fmla="*/ 0 w 286"/>
                    <a:gd name="T53" fmla="*/ 0 h 549"/>
                    <a:gd name="T54" fmla="*/ 0 w 286"/>
                    <a:gd name="T55" fmla="*/ 0 h 549"/>
                    <a:gd name="T56" fmla="*/ 0 w 286"/>
                    <a:gd name="T57" fmla="*/ 0 h 549"/>
                    <a:gd name="T58" fmla="*/ 0 w 286"/>
                    <a:gd name="T59" fmla="*/ 0 h 549"/>
                    <a:gd name="T60" fmla="*/ 0 w 286"/>
                    <a:gd name="T61" fmla="*/ 0 h 549"/>
                    <a:gd name="T62" fmla="*/ 0 w 286"/>
                    <a:gd name="T63" fmla="*/ 0 h 549"/>
                    <a:gd name="T64" fmla="*/ 0 w 286"/>
                    <a:gd name="T65" fmla="*/ 0 h 549"/>
                    <a:gd name="T66" fmla="*/ 0 w 286"/>
                    <a:gd name="T67" fmla="*/ 0 h 549"/>
                    <a:gd name="T68" fmla="*/ 0 w 286"/>
                    <a:gd name="T69" fmla="*/ 0 h 549"/>
                    <a:gd name="T70" fmla="*/ 0 w 286"/>
                    <a:gd name="T71" fmla="*/ 0 h 549"/>
                    <a:gd name="T72" fmla="*/ 0 w 286"/>
                    <a:gd name="T73" fmla="*/ 0 h 549"/>
                    <a:gd name="T74" fmla="*/ 0 w 286"/>
                    <a:gd name="T75" fmla="*/ 0 h 549"/>
                    <a:gd name="T76" fmla="*/ 0 w 286"/>
                    <a:gd name="T77" fmla="*/ 0 h 549"/>
                    <a:gd name="T78" fmla="*/ 0 w 286"/>
                    <a:gd name="T79" fmla="*/ 0 h 549"/>
                    <a:gd name="T80" fmla="*/ 0 w 286"/>
                    <a:gd name="T81" fmla="*/ 0 h 549"/>
                    <a:gd name="T82" fmla="*/ 0 w 286"/>
                    <a:gd name="T83" fmla="*/ 0 h 549"/>
                    <a:gd name="T84" fmla="*/ 0 w 286"/>
                    <a:gd name="T85" fmla="*/ 0 h 549"/>
                    <a:gd name="T86" fmla="*/ 0 w 286"/>
                    <a:gd name="T87" fmla="*/ 0 h 549"/>
                    <a:gd name="T88" fmla="*/ 0 w 286"/>
                    <a:gd name="T89" fmla="*/ 0 h 549"/>
                    <a:gd name="T90" fmla="*/ 0 w 286"/>
                    <a:gd name="T91" fmla="*/ 0 h 549"/>
                    <a:gd name="T92" fmla="*/ 0 w 286"/>
                    <a:gd name="T93" fmla="*/ 0 h 549"/>
                    <a:gd name="T94" fmla="*/ 0 w 286"/>
                    <a:gd name="T95" fmla="*/ 0 h 54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86"/>
                    <a:gd name="T145" fmla="*/ 0 h 549"/>
                    <a:gd name="T146" fmla="*/ 286 w 286"/>
                    <a:gd name="T147" fmla="*/ 549 h 54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86" h="549">
                      <a:moveTo>
                        <a:pt x="234" y="544"/>
                      </a:moveTo>
                      <a:lnTo>
                        <a:pt x="246" y="549"/>
                      </a:lnTo>
                      <a:lnTo>
                        <a:pt x="253" y="526"/>
                      </a:lnTo>
                      <a:lnTo>
                        <a:pt x="258" y="505"/>
                      </a:lnTo>
                      <a:lnTo>
                        <a:pt x="264" y="484"/>
                      </a:lnTo>
                      <a:lnTo>
                        <a:pt x="269" y="465"/>
                      </a:lnTo>
                      <a:lnTo>
                        <a:pt x="269" y="464"/>
                      </a:lnTo>
                      <a:lnTo>
                        <a:pt x="278" y="401"/>
                      </a:lnTo>
                      <a:lnTo>
                        <a:pt x="286" y="340"/>
                      </a:lnTo>
                      <a:lnTo>
                        <a:pt x="286" y="339"/>
                      </a:lnTo>
                      <a:lnTo>
                        <a:pt x="286" y="335"/>
                      </a:lnTo>
                      <a:lnTo>
                        <a:pt x="286" y="329"/>
                      </a:lnTo>
                      <a:lnTo>
                        <a:pt x="286" y="322"/>
                      </a:lnTo>
                      <a:lnTo>
                        <a:pt x="286" y="314"/>
                      </a:lnTo>
                      <a:lnTo>
                        <a:pt x="286" y="295"/>
                      </a:lnTo>
                      <a:lnTo>
                        <a:pt x="285" y="272"/>
                      </a:lnTo>
                      <a:lnTo>
                        <a:pt x="284" y="248"/>
                      </a:lnTo>
                      <a:lnTo>
                        <a:pt x="281" y="225"/>
                      </a:lnTo>
                      <a:lnTo>
                        <a:pt x="278" y="203"/>
                      </a:lnTo>
                      <a:lnTo>
                        <a:pt x="276" y="194"/>
                      </a:lnTo>
                      <a:lnTo>
                        <a:pt x="274" y="190"/>
                      </a:lnTo>
                      <a:lnTo>
                        <a:pt x="271" y="184"/>
                      </a:lnTo>
                      <a:lnTo>
                        <a:pt x="268" y="176"/>
                      </a:lnTo>
                      <a:lnTo>
                        <a:pt x="266" y="170"/>
                      </a:lnTo>
                      <a:lnTo>
                        <a:pt x="259" y="161"/>
                      </a:lnTo>
                      <a:lnTo>
                        <a:pt x="252" y="150"/>
                      </a:lnTo>
                      <a:lnTo>
                        <a:pt x="243" y="141"/>
                      </a:lnTo>
                      <a:lnTo>
                        <a:pt x="223" y="124"/>
                      </a:lnTo>
                      <a:lnTo>
                        <a:pt x="221" y="123"/>
                      </a:lnTo>
                      <a:lnTo>
                        <a:pt x="197" y="108"/>
                      </a:lnTo>
                      <a:lnTo>
                        <a:pt x="173" y="94"/>
                      </a:lnTo>
                      <a:lnTo>
                        <a:pt x="148" y="82"/>
                      </a:lnTo>
                      <a:lnTo>
                        <a:pt x="124" y="73"/>
                      </a:lnTo>
                      <a:lnTo>
                        <a:pt x="102" y="66"/>
                      </a:lnTo>
                      <a:lnTo>
                        <a:pt x="100" y="72"/>
                      </a:lnTo>
                      <a:lnTo>
                        <a:pt x="104" y="66"/>
                      </a:lnTo>
                      <a:lnTo>
                        <a:pt x="88" y="53"/>
                      </a:lnTo>
                      <a:lnTo>
                        <a:pt x="69" y="40"/>
                      </a:lnTo>
                      <a:lnTo>
                        <a:pt x="67" y="38"/>
                      </a:lnTo>
                      <a:lnTo>
                        <a:pt x="48" y="25"/>
                      </a:lnTo>
                      <a:lnTo>
                        <a:pt x="30" y="14"/>
                      </a:lnTo>
                      <a:lnTo>
                        <a:pt x="22" y="10"/>
                      </a:lnTo>
                      <a:lnTo>
                        <a:pt x="15" y="5"/>
                      </a:lnTo>
                      <a:lnTo>
                        <a:pt x="9" y="1"/>
                      </a:lnTo>
                      <a:lnTo>
                        <a:pt x="7" y="0"/>
                      </a:lnTo>
                      <a:lnTo>
                        <a:pt x="0" y="12"/>
                      </a:lnTo>
                      <a:lnTo>
                        <a:pt x="1" y="13"/>
                      </a:lnTo>
                      <a:lnTo>
                        <a:pt x="4" y="14"/>
                      </a:lnTo>
                      <a:lnTo>
                        <a:pt x="9" y="18"/>
                      </a:lnTo>
                      <a:lnTo>
                        <a:pt x="17" y="22"/>
                      </a:lnTo>
                      <a:lnTo>
                        <a:pt x="24" y="26"/>
                      </a:lnTo>
                      <a:lnTo>
                        <a:pt x="42" y="37"/>
                      </a:lnTo>
                      <a:lnTo>
                        <a:pt x="61" y="51"/>
                      </a:lnTo>
                      <a:lnTo>
                        <a:pt x="64" y="44"/>
                      </a:lnTo>
                      <a:lnTo>
                        <a:pt x="59" y="50"/>
                      </a:lnTo>
                      <a:lnTo>
                        <a:pt x="78" y="64"/>
                      </a:lnTo>
                      <a:lnTo>
                        <a:pt x="97" y="78"/>
                      </a:lnTo>
                      <a:lnTo>
                        <a:pt x="98" y="78"/>
                      </a:lnTo>
                      <a:lnTo>
                        <a:pt x="99" y="79"/>
                      </a:lnTo>
                      <a:lnTo>
                        <a:pt x="119" y="86"/>
                      </a:lnTo>
                      <a:lnTo>
                        <a:pt x="142" y="95"/>
                      </a:lnTo>
                      <a:lnTo>
                        <a:pt x="167" y="106"/>
                      </a:lnTo>
                      <a:lnTo>
                        <a:pt x="192" y="120"/>
                      </a:lnTo>
                      <a:lnTo>
                        <a:pt x="215" y="135"/>
                      </a:lnTo>
                      <a:lnTo>
                        <a:pt x="217" y="130"/>
                      </a:lnTo>
                      <a:lnTo>
                        <a:pt x="213" y="134"/>
                      </a:lnTo>
                      <a:lnTo>
                        <a:pt x="233" y="151"/>
                      </a:lnTo>
                      <a:lnTo>
                        <a:pt x="242" y="161"/>
                      </a:lnTo>
                      <a:lnTo>
                        <a:pt x="249" y="171"/>
                      </a:lnTo>
                      <a:lnTo>
                        <a:pt x="256" y="180"/>
                      </a:lnTo>
                      <a:lnTo>
                        <a:pt x="262" y="176"/>
                      </a:lnTo>
                      <a:lnTo>
                        <a:pt x="255" y="176"/>
                      </a:lnTo>
                      <a:lnTo>
                        <a:pt x="260" y="188"/>
                      </a:lnTo>
                      <a:lnTo>
                        <a:pt x="264" y="200"/>
                      </a:lnTo>
                      <a:lnTo>
                        <a:pt x="269" y="194"/>
                      </a:lnTo>
                      <a:lnTo>
                        <a:pt x="263" y="194"/>
                      </a:lnTo>
                      <a:lnTo>
                        <a:pt x="265" y="203"/>
                      </a:lnTo>
                      <a:lnTo>
                        <a:pt x="268" y="225"/>
                      </a:lnTo>
                      <a:lnTo>
                        <a:pt x="270" y="248"/>
                      </a:lnTo>
                      <a:lnTo>
                        <a:pt x="271" y="272"/>
                      </a:lnTo>
                      <a:lnTo>
                        <a:pt x="273" y="295"/>
                      </a:lnTo>
                      <a:lnTo>
                        <a:pt x="273" y="314"/>
                      </a:lnTo>
                      <a:lnTo>
                        <a:pt x="273" y="322"/>
                      </a:lnTo>
                      <a:lnTo>
                        <a:pt x="273" y="329"/>
                      </a:lnTo>
                      <a:lnTo>
                        <a:pt x="273" y="335"/>
                      </a:lnTo>
                      <a:lnTo>
                        <a:pt x="273" y="340"/>
                      </a:lnTo>
                      <a:lnTo>
                        <a:pt x="279" y="339"/>
                      </a:lnTo>
                      <a:lnTo>
                        <a:pt x="274" y="339"/>
                      </a:lnTo>
                      <a:lnTo>
                        <a:pt x="265" y="401"/>
                      </a:lnTo>
                      <a:lnTo>
                        <a:pt x="257" y="463"/>
                      </a:lnTo>
                      <a:lnTo>
                        <a:pt x="263" y="463"/>
                      </a:lnTo>
                      <a:lnTo>
                        <a:pt x="257" y="461"/>
                      </a:lnTo>
                      <a:lnTo>
                        <a:pt x="250" y="484"/>
                      </a:lnTo>
                      <a:lnTo>
                        <a:pt x="245" y="505"/>
                      </a:lnTo>
                      <a:lnTo>
                        <a:pt x="239" y="526"/>
                      </a:lnTo>
                      <a:lnTo>
                        <a:pt x="234" y="544"/>
                      </a:lnTo>
                      <a:close/>
                    </a:path>
                  </a:pathLst>
                </a:custGeom>
                <a:solidFill>
                  <a:srgbClr val="00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65941" name="Freeform 32"/>
                <p:cNvSpPr>
                  <a:spLocks/>
                </p:cNvSpPr>
                <p:nvPr/>
              </p:nvSpPr>
              <p:spPr bwMode="auto">
                <a:xfrm>
                  <a:off x="912" y="3381"/>
                  <a:ext cx="44" cy="65"/>
                </a:xfrm>
                <a:custGeom>
                  <a:avLst/>
                  <a:gdLst>
                    <a:gd name="T0" fmla="*/ 0 w 222"/>
                    <a:gd name="T1" fmla="*/ 0 h 261"/>
                    <a:gd name="T2" fmla="*/ 0 w 222"/>
                    <a:gd name="T3" fmla="*/ 0 h 261"/>
                    <a:gd name="T4" fmla="*/ 0 w 222"/>
                    <a:gd name="T5" fmla="*/ 0 h 261"/>
                    <a:gd name="T6" fmla="*/ 0 w 222"/>
                    <a:gd name="T7" fmla="*/ 0 h 261"/>
                    <a:gd name="T8" fmla="*/ 0 w 222"/>
                    <a:gd name="T9" fmla="*/ 0 h 261"/>
                    <a:gd name="T10" fmla="*/ 0 w 222"/>
                    <a:gd name="T11" fmla="*/ 0 h 261"/>
                    <a:gd name="T12" fmla="*/ 0 w 222"/>
                    <a:gd name="T13" fmla="*/ 0 h 261"/>
                    <a:gd name="T14" fmla="*/ 0 w 222"/>
                    <a:gd name="T15" fmla="*/ 0 h 261"/>
                    <a:gd name="T16" fmla="*/ 0 w 222"/>
                    <a:gd name="T17" fmla="*/ 0 h 261"/>
                    <a:gd name="T18" fmla="*/ 0 w 222"/>
                    <a:gd name="T19" fmla="*/ 0 h 261"/>
                    <a:gd name="T20" fmla="*/ 0 w 222"/>
                    <a:gd name="T21" fmla="*/ 0 h 261"/>
                    <a:gd name="T22" fmla="*/ 0 w 222"/>
                    <a:gd name="T23" fmla="*/ 0 h 261"/>
                    <a:gd name="T24" fmla="*/ 0 w 222"/>
                    <a:gd name="T25" fmla="*/ 0 h 261"/>
                    <a:gd name="T26" fmla="*/ 0 w 222"/>
                    <a:gd name="T27" fmla="*/ 0 h 261"/>
                    <a:gd name="T28" fmla="*/ 0 w 222"/>
                    <a:gd name="T29" fmla="*/ 0 h 261"/>
                    <a:gd name="T30" fmla="*/ 0 w 222"/>
                    <a:gd name="T31" fmla="*/ 0 h 261"/>
                    <a:gd name="T32" fmla="*/ 0 w 222"/>
                    <a:gd name="T33" fmla="*/ 0 h 261"/>
                    <a:gd name="T34" fmla="*/ 0 w 222"/>
                    <a:gd name="T35" fmla="*/ 0 h 261"/>
                    <a:gd name="T36" fmla="*/ 0 w 222"/>
                    <a:gd name="T37" fmla="*/ 0 h 261"/>
                    <a:gd name="T38" fmla="*/ 0 w 222"/>
                    <a:gd name="T39" fmla="*/ 0 h 261"/>
                    <a:gd name="T40" fmla="*/ 0 w 222"/>
                    <a:gd name="T41" fmla="*/ 0 h 261"/>
                    <a:gd name="T42" fmla="*/ 0 w 222"/>
                    <a:gd name="T43" fmla="*/ 0 h 261"/>
                    <a:gd name="T44" fmla="*/ 0 w 222"/>
                    <a:gd name="T45" fmla="*/ 0 h 261"/>
                    <a:gd name="T46" fmla="*/ 0 w 222"/>
                    <a:gd name="T47" fmla="*/ 0 h 261"/>
                    <a:gd name="T48" fmla="*/ 0 w 222"/>
                    <a:gd name="T49" fmla="*/ 0 h 261"/>
                    <a:gd name="T50" fmla="*/ 0 w 222"/>
                    <a:gd name="T51" fmla="*/ 0 h 261"/>
                    <a:gd name="T52" fmla="*/ 0 w 222"/>
                    <a:gd name="T53" fmla="*/ 0 h 261"/>
                    <a:gd name="T54" fmla="*/ 0 w 222"/>
                    <a:gd name="T55" fmla="*/ 0 h 261"/>
                    <a:gd name="T56" fmla="*/ 0 w 222"/>
                    <a:gd name="T57" fmla="*/ 0 h 261"/>
                    <a:gd name="T58" fmla="*/ 0 w 222"/>
                    <a:gd name="T59" fmla="*/ 0 h 261"/>
                    <a:gd name="T60" fmla="*/ 0 w 222"/>
                    <a:gd name="T61" fmla="*/ 0 h 261"/>
                    <a:gd name="T62" fmla="*/ 0 w 222"/>
                    <a:gd name="T63" fmla="*/ 0 h 261"/>
                    <a:gd name="T64" fmla="*/ 0 w 222"/>
                    <a:gd name="T65" fmla="*/ 0 h 261"/>
                    <a:gd name="T66" fmla="*/ 0 w 222"/>
                    <a:gd name="T67" fmla="*/ 0 h 261"/>
                    <a:gd name="T68" fmla="*/ 0 w 222"/>
                    <a:gd name="T69" fmla="*/ 0 h 261"/>
                    <a:gd name="T70" fmla="*/ 0 w 222"/>
                    <a:gd name="T71" fmla="*/ 0 h 261"/>
                    <a:gd name="T72" fmla="*/ 0 w 222"/>
                    <a:gd name="T73" fmla="*/ 0 h 261"/>
                    <a:gd name="T74" fmla="*/ 0 w 222"/>
                    <a:gd name="T75" fmla="*/ 0 h 261"/>
                    <a:gd name="T76" fmla="*/ 0 w 222"/>
                    <a:gd name="T77" fmla="*/ 0 h 261"/>
                    <a:gd name="T78" fmla="*/ 0 w 222"/>
                    <a:gd name="T79" fmla="*/ 0 h 261"/>
                    <a:gd name="T80" fmla="*/ 0 w 222"/>
                    <a:gd name="T81" fmla="*/ 0 h 261"/>
                    <a:gd name="T82" fmla="*/ 0 w 222"/>
                    <a:gd name="T83" fmla="*/ 0 h 261"/>
                    <a:gd name="T84" fmla="*/ 0 w 222"/>
                    <a:gd name="T85" fmla="*/ 0 h 261"/>
                    <a:gd name="T86" fmla="*/ 0 w 222"/>
                    <a:gd name="T87" fmla="*/ 0 h 261"/>
                    <a:gd name="T88" fmla="*/ 0 w 222"/>
                    <a:gd name="T89" fmla="*/ 0 h 261"/>
                    <a:gd name="T90" fmla="*/ 0 w 222"/>
                    <a:gd name="T91" fmla="*/ 0 h 261"/>
                    <a:gd name="T92" fmla="*/ 0 w 222"/>
                    <a:gd name="T93" fmla="*/ 0 h 261"/>
                    <a:gd name="T94" fmla="*/ 0 w 222"/>
                    <a:gd name="T95" fmla="*/ 0 h 261"/>
                    <a:gd name="T96" fmla="*/ 0 w 222"/>
                    <a:gd name="T97" fmla="*/ 0 h 261"/>
                    <a:gd name="T98" fmla="*/ 0 w 222"/>
                    <a:gd name="T99" fmla="*/ 0 h 261"/>
                    <a:gd name="T100" fmla="*/ 0 w 222"/>
                    <a:gd name="T101" fmla="*/ 0 h 261"/>
                    <a:gd name="T102" fmla="*/ 0 w 222"/>
                    <a:gd name="T103" fmla="*/ 0 h 261"/>
                    <a:gd name="T104" fmla="*/ 0 w 222"/>
                    <a:gd name="T105" fmla="*/ 0 h 261"/>
                    <a:gd name="T106" fmla="*/ 0 w 222"/>
                    <a:gd name="T107" fmla="*/ 0 h 261"/>
                    <a:gd name="T108" fmla="*/ 0 w 222"/>
                    <a:gd name="T109" fmla="*/ 0 h 261"/>
                    <a:gd name="T110" fmla="*/ 0 w 222"/>
                    <a:gd name="T111" fmla="*/ 0 h 261"/>
                    <a:gd name="T112" fmla="*/ 0 w 222"/>
                    <a:gd name="T113" fmla="*/ 0 h 261"/>
                    <a:gd name="T114" fmla="*/ 0 w 222"/>
                    <a:gd name="T115" fmla="*/ 0 h 261"/>
                    <a:gd name="T116" fmla="*/ 0 w 222"/>
                    <a:gd name="T117" fmla="*/ 0 h 261"/>
                    <a:gd name="T118" fmla="*/ 0 w 222"/>
                    <a:gd name="T119" fmla="*/ 0 h 261"/>
                    <a:gd name="T120" fmla="*/ 0 w 222"/>
                    <a:gd name="T121" fmla="*/ 0 h 26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22"/>
                    <a:gd name="T184" fmla="*/ 0 h 261"/>
                    <a:gd name="T185" fmla="*/ 222 w 222"/>
                    <a:gd name="T186" fmla="*/ 261 h 26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22" h="261">
                      <a:moveTo>
                        <a:pt x="0" y="258"/>
                      </a:moveTo>
                      <a:lnTo>
                        <a:pt x="13" y="261"/>
                      </a:lnTo>
                      <a:lnTo>
                        <a:pt x="17" y="226"/>
                      </a:lnTo>
                      <a:lnTo>
                        <a:pt x="19" y="190"/>
                      </a:lnTo>
                      <a:lnTo>
                        <a:pt x="21" y="153"/>
                      </a:lnTo>
                      <a:lnTo>
                        <a:pt x="26" y="119"/>
                      </a:lnTo>
                      <a:lnTo>
                        <a:pt x="29" y="101"/>
                      </a:lnTo>
                      <a:lnTo>
                        <a:pt x="34" y="85"/>
                      </a:lnTo>
                      <a:lnTo>
                        <a:pt x="39" y="69"/>
                      </a:lnTo>
                      <a:lnTo>
                        <a:pt x="33" y="69"/>
                      </a:lnTo>
                      <a:lnTo>
                        <a:pt x="37" y="75"/>
                      </a:lnTo>
                      <a:lnTo>
                        <a:pt x="45" y="60"/>
                      </a:lnTo>
                      <a:lnTo>
                        <a:pt x="54" y="46"/>
                      </a:lnTo>
                      <a:lnTo>
                        <a:pt x="65" y="33"/>
                      </a:lnTo>
                      <a:lnTo>
                        <a:pt x="78" y="22"/>
                      </a:lnTo>
                      <a:lnTo>
                        <a:pt x="73" y="17"/>
                      </a:lnTo>
                      <a:lnTo>
                        <a:pt x="76" y="23"/>
                      </a:lnTo>
                      <a:lnTo>
                        <a:pt x="92" y="14"/>
                      </a:lnTo>
                      <a:lnTo>
                        <a:pt x="89" y="7"/>
                      </a:lnTo>
                      <a:lnTo>
                        <a:pt x="89" y="14"/>
                      </a:lnTo>
                      <a:lnTo>
                        <a:pt x="108" y="14"/>
                      </a:lnTo>
                      <a:lnTo>
                        <a:pt x="129" y="15"/>
                      </a:lnTo>
                      <a:lnTo>
                        <a:pt x="151" y="15"/>
                      </a:lnTo>
                      <a:lnTo>
                        <a:pt x="172" y="16"/>
                      </a:lnTo>
                      <a:lnTo>
                        <a:pt x="192" y="16"/>
                      </a:lnTo>
                      <a:lnTo>
                        <a:pt x="200" y="17"/>
                      </a:lnTo>
                      <a:lnTo>
                        <a:pt x="207" y="17"/>
                      </a:lnTo>
                      <a:lnTo>
                        <a:pt x="213" y="17"/>
                      </a:lnTo>
                      <a:lnTo>
                        <a:pt x="219" y="17"/>
                      </a:lnTo>
                      <a:lnTo>
                        <a:pt x="221" y="17"/>
                      </a:lnTo>
                      <a:lnTo>
                        <a:pt x="222" y="17"/>
                      </a:lnTo>
                      <a:lnTo>
                        <a:pt x="222" y="3"/>
                      </a:lnTo>
                      <a:lnTo>
                        <a:pt x="221" y="3"/>
                      </a:lnTo>
                      <a:lnTo>
                        <a:pt x="219" y="3"/>
                      </a:lnTo>
                      <a:lnTo>
                        <a:pt x="213" y="3"/>
                      </a:lnTo>
                      <a:lnTo>
                        <a:pt x="207" y="3"/>
                      </a:lnTo>
                      <a:lnTo>
                        <a:pt x="200" y="3"/>
                      </a:lnTo>
                      <a:lnTo>
                        <a:pt x="192" y="2"/>
                      </a:lnTo>
                      <a:lnTo>
                        <a:pt x="172" y="2"/>
                      </a:lnTo>
                      <a:lnTo>
                        <a:pt x="151" y="1"/>
                      </a:lnTo>
                      <a:lnTo>
                        <a:pt x="129" y="1"/>
                      </a:lnTo>
                      <a:lnTo>
                        <a:pt x="108" y="0"/>
                      </a:lnTo>
                      <a:lnTo>
                        <a:pt x="89" y="0"/>
                      </a:lnTo>
                      <a:lnTo>
                        <a:pt x="87" y="1"/>
                      </a:lnTo>
                      <a:lnTo>
                        <a:pt x="70" y="10"/>
                      </a:lnTo>
                      <a:lnTo>
                        <a:pt x="68" y="11"/>
                      </a:lnTo>
                      <a:lnTo>
                        <a:pt x="55" y="23"/>
                      </a:lnTo>
                      <a:lnTo>
                        <a:pt x="44" y="36"/>
                      </a:lnTo>
                      <a:lnTo>
                        <a:pt x="35" y="49"/>
                      </a:lnTo>
                      <a:lnTo>
                        <a:pt x="27" y="64"/>
                      </a:lnTo>
                      <a:lnTo>
                        <a:pt x="26" y="69"/>
                      </a:lnTo>
                      <a:lnTo>
                        <a:pt x="20" y="85"/>
                      </a:lnTo>
                      <a:lnTo>
                        <a:pt x="16" y="101"/>
                      </a:lnTo>
                      <a:lnTo>
                        <a:pt x="13" y="119"/>
                      </a:lnTo>
                      <a:lnTo>
                        <a:pt x="8" y="153"/>
                      </a:lnTo>
                      <a:lnTo>
                        <a:pt x="6" y="190"/>
                      </a:lnTo>
                      <a:lnTo>
                        <a:pt x="4" y="226"/>
                      </a:lnTo>
                      <a:lnTo>
                        <a:pt x="0" y="258"/>
                      </a:lnTo>
                      <a:close/>
                    </a:path>
                  </a:pathLst>
                </a:custGeom>
                <a:solidFill>
                  <a:srgbClr val="00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65942" name="Freeform 33"/>
                <p:cNvSpPr>
                  <a:spLocks/>
                </p:cNvSpPr>
                <p:nvPr/>
              </p:nvSpPr>
              <p:spPr bwMode="auto">
                <a:xfrm>
                  <a:off x="915" y="3432"/>
                  <a:ext cx="60" cy="52"/>
                </a:xfrm>
                <a:custGeom>
                  <a:avLst/>
                  <a:gdLst>
                    <a:gd name="T0" fmla="*/ 0 w 304"/>
                    <a:gd name="T1" fmla="*/ 0 h 209"/>
                    <a:gd name="T2" fmla="*/ 0 w 304"/>
                    <a:gd name="T3" fmla="*/ 0 h 209"/>
                    <a:gd name="T4" fmla="*/ 0 w 304"/>
                    <a:gd name="T5" fmla="*/ 0 h 209"/>
                    <a:gd name="T6" fmla="*/ 0 w 304"/>
                    <a:gd name="T7" fmla="*/ 0 h 209"/>
                    <a:gd name="T8" fmla="*/ 0 w 304"/>
                    <a:gd name="T9" fmla="*/ 0 h 209"/>
                    <a:gd name="T10" fmla="*/ 0 w 304"/>
                    <a:gd name="T11" fmla="*/ 0 h 209"/>
                    <a:gd name="T12" fmla="*/ 0 w 304"/>
                    <a:gd name="T13" fmla="*/ 0 h 209"/>
                    <a:gd name="T14" fmla="*/ 0 w 304"/>
                    <a:gd name="T15" fmla="*/ 0 h 209"/>
                    <a:gd name="T16" fmla="*/ 0 w 304"/>
                    <a:gd name="T17" fmla="*/ 0 h 209"/>
                    <a:gd name="T18" fmla="*/ 0 w 304"/>
                    <a:gd name="T19" fmla="*/ 0 h 209"/>
                    <a:gd name="T20" fmla="*/ 0 w 304"/>
                    <a:gd name="T21" fmla="*/ 0 h 209"/>
                    <a:gd name="T22" fmla="*/ 0 w 304"/>
                    <a:gd name="T23" fmla="*/ 0 h 209"/>
                    <a:gd name="T24" fmla="*/ 0 w 304"/>
                    <a:gd name="T25" fmla="*/ 0 h 209"/>
                    <a:gd name="T26" fmla="*/ 0 w 304"/>
                    <a:gd name="T27" fmla="*/ 0 h 209"/>
                    <a:gd name="T28" fmla="*/ 0 w 304"/>
                    <a:gd name="T29" fmla="*/ 0 h 209"/>
                    <a:gd name="T30" fmla="*/ 0 w 304"/>
                    <a:gd name="T31" fmla="*/ 0 h 209"/>
                    <a:gd name="T32" fmla="*/ 0 w 304"/>
                    <a:gd name="T33" fmla="*/ 0 h 209"/>
                    <a:gd name="T34" fmla="*/ 0 w 304"/>
                    <a:gd name="T35" fmla="*/ 0 h 209"/>
                    <a:gd name="T36" fmla="*/ 0 w 304"/>
                    <a:gd name="T37" fmla="*/ 0 h 209"/>
                    <a:gd name="T38" fmla="*/ 0 w 304"/>
                    <a:gd name="T39" fmla="*/ 0 h 209"/>
                    <a:gd name="T40" fmla="*/ 0 w 304"/>
                    <a:gd name="T41" fmla="*/ 0 h 209"/>
                    <a:gd name="T42" fmla="*/ 0 w 304"/>
                    <a:gd name="T43" fmla="*/ 0 h 209"/>
                    <a:gd name="T44" fmla="*/ 0 w 304"/>
                    <a:gd name="T45" fmla="*/ 0 h 209"/>
                    <a:gd name="T46" fmla="*/ 0 w 304"/>
                    <a:gd name="T47" fmla="*/ 0 h 209"/>
                    <a:gd name="T48" fmla="*/ 0 w 304"/>
                    <a:gd name="T49" fmla="*/ 0 h 209"/>
                    <a:gd name="T50" fmla="*/ 0 w 304"/>
                    <a:gd name="T51" fmla="*/ 0 h 209"/>
                    <a:gd name="T52" fmla="*/ 0 w 304"/>
                    <a:gd name="T53" fmla="*/ 0 h 209"/>
                    <a:gd name="T54" fmla="*/ 0 w 304"/>
                    <a:gd name="T55" fmla="*/ 0 h 209"/>
                    <a:gd name="T56" fmla="*/ 0 w 304"/>
                    <a:gd name="T57" fmla="*/ 0 h 209"/>
                    <a:gd name="T58" fmla="*/ 0 w 304"/>
                    <a:gd name="T59" fmla="*/ 0 h 209"/>
                    <a:gd name="T60" fmla="*/ 0 w 304"/>
                    <a:gd name="T61" fmla="*/ 0 h 209"/>
                    <a:gd name="T62" fmla="*/ 0 w 304"/>
                    <a:gd name="T63" fmla="*/ 0 h 209"/>
                    <a:gd name="T64" fmla="*/ 0 w 304"/>
                    <a:gd name="T65" fmla="*/ 0 h 209"/>
                    <a:gd name="T66" fmla="*/ 0 w 304"/>
                    <a:gd name="T67" fmla="*/ 0 h 209"/>
                    <a:gd name="T68" fmla="*/ 0 w 304"/>
                    <a:gd name="T69" fmla="*/ 0 h 209"/>
                    <a:gd name="T70" fmla="*/ 0 w 304"/>
                    <a:gd name="T71" fmla="*/ 0 h 209"/>
                    <a:gd name="T72" fmla="*/ 0 w 304"/>
                    <a:gd name="T73" fmla="*/ 0 h 209"/>
                    <a:gd name="T74" fmla="*/ 0 w 304"/>
                    <a:gd name="T75" fmla="*/ 0 h 20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04"/>
                    <a:gd name="T115" fmla="*/ 0 h 209"/>
                    <a:gd name="T116" fmla="*/ 304 w 304"/>
                    <a:gd name="T117" fmla="*/ 209 h 20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04" h="209">
                      <a:moveTo>
                        <a:pt x="0" y="207"/>
                      </a:moveTo>
                      <a:lnTo>
                        <a:pt x="12" y="209"/>
                      </a:lnTo>
                      <a:lnTo>
                        <a:pt x="15" y="186"/>
                      </a:lnTo>
                      <a:lnTo>
                        <a:pt x="19" y="165"/>
                      </a:lnTo>
                      <a:lnTo>
                        <a:pt x="22" y="147"/>
                      </a:lnTo>
                      <a:lnTo>
                        <a:pt x="25" y="128"/>
                      </a:lnTo>
                      <a:lnTo>
                        <a:pt x="30" y="111"/>
                      </a:lnTo>
                      <a:lnTo>
                        <a:pt x="34" y="95"/>
                      </a:lnTo>
                      <a:lnTo>
                        <a:pt x="40" y="81"/>
                      </a:lnTo>
                      <a:lnTo>
                        <a:pt x="33" y="81"/>
                      </a:lnTo>
                      <a:lnTo>
                        <a:pt x="38" y="86"/>
                      </a:lnTo>
                      <a:lnTo>
                        <a:pt x="44" y="73"/>
                      </a:lnTo>
                      <a:lnTo>
                        <a:pt x="51" y="60"/>
                      </a:lnTo>
                      <a:lnTo>
                        <a:pt x="58" y="50"/>
                      </a:lnTo>
                      <a:lnTo>
                        <a:pt x="66" y="41"/>
                      </a:lnTo>
                      <a:lnTo>
                        <a:pt x="76" y="31"/>
                      </a:lnTo>
                      <a:lnTo>
                        <a:pt x="71" y="27"/>
                      </a:lnTo>
                      <a:lnTo>
                        <a:pt x="74" y="32"/>
                      </a:lnTo>
                      <a:lnTo>
                        <a:pt x="84" y="26"/>
                      </a:lnTo>
                      <a:lnTo>
                        <a:pt x="95" y="21"/>
                      </a:lnTo>
                      <a:lnTo>
                        <a:pt x="108" y="16"/>
                      </a:lnTo>
                      <a:lnTo>
                        <a:pt x="105" y="11"/>
                      </a:lnTo>
                      <a:lnTo>
                        <a:pt x="105" y="17"/>
                      </a:lnTo>
                      <a:lnTo>
                        <a:pt x="120" y="14"/>
                      </a:lnTo>
                      <a:lnTo>
                        <a:pt x="119" y="7"/>
                      </a:lnTo>
                      <a:lnTo>
                        <a:pt x="119" y="14"/>
                      </a:lnTo>
                      <a:lnTo>
                        <a:pt x="168" y="16"/>
                      </a:lnTo>
                      <a:lnTo>
                        <a:pt x="193" y="19"/>
                      </a:lnTo>
                      <a:lnTo>
                        <a:pt x="218" y="21"/>
                      </a:lnTo>
                      <a:lnTo>
                        <a:pt x="229" y="23"/>
                      </a:lnTo>
                      <a:lnTo>
                        <a:pt x="229" y="16"/>
                      </a:lnTo>
                      <a:lnTo>
                        <a:pt x="226" y="23"/>
                      </a:lnTo>
                      <a:lnTo>
                        <a:pt x="237" y="27"/>
                      </a:lnTo>
                      <a:lnTo>
                        <a:pt x="248" y="32"/>
                      </a:lnTo>
                      <a:lnTo>
                        <a:pt x="259" y="39"/>
                      </a:lnTo>
                      <a:lnTo>
                        <a:pt x="269" y="45"/>
                      </a:lnTo>
                      <a:lnTo>
                        <a:pt x="280" y="50"/>
                      </a:lnTo>
                      <a:lnTo>
                        <a:pt x="291" y="53"/>
                      </a:lnTo>
                      <a:lnTo>
                        <a:pt x="293" y="54"/>
                      </a:lnTo>
                      <a:lnTo>
                        <a:pt x="304" y="56"/>
                      </a:lnTo>
                      <a:lnTo>
                        <a:pt x="304" y="42"/>
                      </a:lnTo>
                      <a:lnTo>
                        <a:pt x="293" y="41"/>
                      </a:lnTo>
                      <a:lnTo>
                        <a:pt x="293" y="48"/>
                      </a:lnTo>
                      <a:lnTo>
                        <a:pt x="296" y="41"/>
                      </a:lnTo>
                      <a:lnTo>
                        <a:pt x="285" y="37"/>
                      </a:lnTo>
                      <a:lnTo>
                        <a:pt x="274" y="32"/>
                      </a:lnTo>
                      <a:lnTo>
                        <a:pt x="264" y="27"/>
                      </a:lnTo>
                      <a:lnTo>
                        <a:pt x="253" y="20"/>
                      </a:lnTo>
                      <a:lnTo>
                        <a:pt x="242" y="14"/>
                      </a:lnTo>
                      <a:lnTo>
                        <a:pt x="231" y="11"/>
                      </a:lnTo>
                      <a:lnTo>
                        <a:pt x="229" y="9"/>
                      </a:lnTo>
                      <a:lnTo>
                        <a:pt x="219" y="7"/>
                      </a:lnTo>
                      <a:lnTo>
                        <a:pt x="193" y="5"/>
                      </a:lnTo>
                      <a:lnTo>
                        <a:pt x="168" y="2"/>
                      </a:lnTo>
                      <a:lnTo>
                        <a:pt x="120" y="0"/>
                      </a:lnTo>
                      <a:lnTo>
                        <a:pt x="118" y="0"/>
                      </a:lnTo>
                      <a:lnTo>
                        <a:pt x="105" y="4"/>
                      </a:lnTo>
                      <a:lnTo>
                        <a:pt x="103" y="4"/>
                      </a:lnTo>
                      <a:lnTo>
                        <a:pt x="89" y="8"/>
                      </a:lnTo>
                      <a:lnTo>
                        <a:pt x="78" y="13"/>
                      </a:lnTo>
                      <a:lnTo>
                        <a:pt x="68" y="20"/>
                      </a:lnTo>
                      <a:lnTo>
                        <a:pt x="66" y="21"/>
                      </a:lnTo>
                      <a:lnTo>
                        <a:pt x="56" y="30"/>
                      </a:lnTo>
                      <a:lnTo>
                        <a:pt x="48" y="39"/>
                      </a:lnTo>
                      <a:lnTo>
                        <a:pt x="41" y="50"/>
                      </a:lnTo>
                      <a:lnTo>
                        <a:pt x="34" y="63"/>
                      </a:lnTo>
                      <a:lnTo>
                        <a:pt x="28" y="75"/>
                      </a:lnTo>
                      <a:lnTo>
                        <a:pt x="26" y="81"/>
                      </a:lnTo>
                      <a:lnTo>
                        <a:pt x="21" y="95"/>
                      </a:lnTo>
                      <a:lnTo>
                        <a:pt x="16" y="111"/>
                      </a:lnTo>
                      <a:lnTo>
                        <a:pt x="12" y="128"/>
                      </a:lnTo>
                      <a:lnTo>
                        <a:pt x="9" y="147"/>
                      </a:lnTo>
                      <a:lnTo>
                        <a:pt x="5" y="165"/>
                      </a:lnTo>
                      <a:lnTo>
                        <a:pt x="2" y="186"/>
                      </a:lnTo>
                      <a:lnTo>
                        <a:pt x="0" y="207"/>
                      </a:lnTo>
                      <a:close/>
                    </a:path>
                  </a:pathLst>
                </a:custGeom>
                <a:solidFill>
                  <a:srgbClr val="00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65943" name="Freeform 34"/>
                <p:cNvSpPr>
                  <a:spLocks/>
                </p:cNvSpPr>
                <p:nvPr/>
              </p:nvSpPr>
              <p:spPr bwMode="auto">
                <a:xfrm>
                  <a:off x="847" y="3434"/>
                  <a:ext cx="67" cy="73"/>
                </a:xfrm>
                <a:custGeom>
                  <a:avLst/>
                  <a:gdLst>
                    <a:gd name="T0" fmla="*/ 0 w 335"/>
                    <a:gd name="T1" fmla="*/ 0 h 296"/>
                    <a:gd name="T2" fmla="*/ 0 w 335"/>
                    <a:gd name="T3" fmla="*/ 0 h 296"/>
                    <a:gd name="T4" fmla="*/ 0 w 335"/>
                    <a:gd name="T5" fmla="*/ 0 h 296"/>
                    <a:gd name="T6" fmla="*/ 0 w 335"/>
                    <a:gd name="T7" fmla="*/ 0 h 296"/>
                    <a:gd name="T8" fmla="*/ 0 w 335"/>
                    <a:gd name="T9" fmla="*/ 0 h 296"/>
                    <a:gd name="T10" fmla="*/ 0 w 335"/>
                    <a:gd name="T11" fmla="*/ 0 h 296"/>
                    <a:gd name="T12" fmla="*/ 0 w 335"/>
                    <a:gd name="T13" fmla="*/ 0 h 296"/>
                    <a:gd name="T14" fmla="*/ 0 w 335"/>
                    <a:gd name="T15" fmla="*/ 0 h 296"/>
                    <a:gd name="T16" fmla="*/ 0 w 335"/>
                    <a:gd name="T17" fmla="*/ 0 h 296"/>
                    <a:gd name="T18" fmla="*/ 0 w 335"/>
                    <a:gd name="T19" fmla="*/ 0 h 296"/>
                    <a:gd name="T20" fmla="*/ 0 w 335"/>
                    <a:gd name="T21" fmla="*/ 0 h 296"/>
                    <a:gd name="T22" fmla="*/ 0 w 335"/>
                    <a:gd name="T23" fmla="*/ 0 h 296"/>
                    <a:gd name="T24" fmla="*/ 0 w 335"/>
                    <a:gd name="T25" fmla="*/ 0 h 296"/>
                    <a:gd name="T26" fmla="*/ 0 w 335"/>
                    <a:gd name="T27" fmla="*/ 0 h 296"/>
                    <a:gd name="T28" fmla="*/ 0 w 335"/>
                    <a:gd name="T29" fmla="*/ 0 h 296"/>
                    <a:gd name="T30" fmla="*/ 0 w 335"/>
                    <a:gd name="T31" fmla="*/ 0 h 296"/>
                    <a:gd name="T32" fmla="*/ 0 w 335"/>
                    <a:gd name="T33" fmla="*/ 0 h 296"/>
                    <a:gd name="T34" fmla="*/ 0 w 335"/>
                    <a:gd name="T35" fmla="*/ 0 h 296"/>
                    <a:gd name="T36" fmla="*/ 0 w 335"/>
                    <a:gd name="T37" fmla="*/ 0 h 296"/>
                    <a:gd name="T38" fmla="*/ 0 w 335"/>
                    <a:gd name="T39" fmla="*/ 0 h 296"/>
                    <a:gd name="T40" fmla="*/ 0 w 335"/>
                    <a:gd name="T41" fmla="*/ 0 h 296"/>
                    <a:gd name="T42" fmla="*/ 0 w 335"/>
                    <a:gd name="T43" fmla="*/ 0 h 296"/>
                    <a:gd name="T44" fmla="*/ 0 w 335"/>
                    <a:gd name="T45" fmla="*/ 0 h 296"/>
                    <a:gd name="T46" fmla="*/ 0 w 335"/>
                    <a:gd name="T47" fmla="*/ 0 h 296"/>
                    <a:gd name="T48" fmla="*/ 0 w 335"/>
                    <a:gd name="T49" fmla="*/ 0 h 296"/>
                    <a:gd name="T50" fmla="*/ 0 w 335"/>
                    <a:gd name="T51" fmla="*/ 0 h 296"/>
                    <a:gd name="T52" fmla="*/ 0 w 335"/>
                    <a:gd name="T53" fmla="*/ 0 h 296"/>
                    <a:gd name="T54" fmla="*/ 0 w 335"/>
                    <a:gd name="T55" fmla="*/ 0 h 296"/>
                    <a:gd name="T56" fmla="*/ 0 w 335"/>
                    <a:gd name="T57" fmla="*/ 0 h 296"/>
                    <a:gd name="T58" fmla="*/ 0 w 335"/>
                    <a:gd name="T59" fmla="*/ 0 h 296"/>
                    <a:gd name="T60" fmla="*/ 0 w 335"/>
                    <a:gd name="T61" fmla="*/ 0 h 296"/>
                    <a:gd name="T62" fmla="*/ 0 w 335"/>
                    <a:gd name="T63" fmla="*/ 0 h 296"/>
                    <a:gd name="T64" fmla="*/ 0 w 335"/>
                    <a:gd name="T65" fmla="*/ 0 h 296"/>
                    <a:gd name="T66" fmla="*/ 0 w 335"/>
                    <a:gd name="T67" fmla="*/ 0 h 296"/>
                    <a:gd name="T68" fmla="*/ 0 w 335"/>
                    <a:gd name="T69" fmla="*/ 0 h 296"/>
                    <a:gd name="T70" fmla="*/ 0 w 335"/>
                    <a:gd name="T71" fmla="*/ 0 h 296"/>
                    <a:gd name="T72" fmla="*/ 0 w 335"/>
                    <a:gd name="T73" fmla="*/ 0 h 296"/>
                    <a:gd name="T74" fmla="*/ 0 w 335"/>
                    <a:gd name="T75" fmla="*/ 0 h 296"/>
                    <a:gd name="T76" fmla="*/ 0 w 335"/>
                    <a:gd name="T77" fmla="*/ 0 h 296"/>
                    <a:gd name="T78" fmla="*/ 0 w 335"/>
                    <a:gd name="T79" fmla="*/ 0 h 296"/>
                    <a:gd name="T80" fmla="*/ 0 w 335"/>
                    <a:gd name="T81" fmla="*/ 0 h 296"/>
                    <a:gd name="T82" fmla="*/ 0 w 335"/>
                    <a:gd name="T83" fmla="*/ 0 h 296"/>
                    <a:gd name="T84" fmla="*/ 0 w 335"/>
                    <a:gd name="T85" fmla="*/ 0 h 296"/>
                    <a:gd name="T86" fmla="*/ 0 w 335"/>
                    <a:gd name="T87" fmla="*/ 0 h 296"/>
                    <a:gd name="T88" fmla="*/ 0 w 335"/>
                    <a:gd name="T89" fmla="*/ 0 h 296"/>
                    <a:gd name="T90" fmla="*/ 0 w 335"/>
                    <a:gd name="T91" fmla="*/ 0 h 296"/>
                    <a:gd name="T92" fmla="*/ 0 w 335"/>
                    <a:gd name="T93" fmla="*/ 0 h 296"/>
                    <a:gd name="T94" fmla="*/ 0 w 335"/>
                    <a:gd name="T95" fmla="*/ 0 h 296"/>
                    <a:gd name="T96" fmla="*/ 0 w 335"/>
                    <a:gd name="T97" fmla="*/ 0 h 296"/>
                    <a:gd name="T98" fmla="*/ 0 w 335"/>
                    <a:gd name="T99" fmla="*/ 0 h 296"/>
                    <a:gd name="T100" fmla="*/ 0 w 335"/>
                    <a:gd name="T101" fmla="*/ 0 h 296"/>
                    <a:gd name="T102" fmla="*/ 0 w 335"/>
                    <a:gd name="T103" fmla="*/ 0 h 296"/>
                    <a:gd name="T104" fmla="*/ 0 w 335"/>
                    <a:gd name="T105" fmla="*/ 0 h 296"/>
                    <a:gd name="T106" fmla="*/ 0 w 335"/>
                    <a:gd name="T107" fmla="*/ 0 h 296"/>
                    <a:gd name="T108" fmla="*/ 0 w 335"/>
                    <a:gd name="T109" fmla="*/ 0 h 296"/>
                    <a:gd name="T110" fmla="*/ 0 w 335"/>
                    <a:gd name="T111" fmla="*/ 0 h 296"/>
                    <a:gd name="T112" fmla="*/ 0 w 335"/>
                    <a:gd name="T113" fmla="*/ 0 h 296"/>
                    <a:gd name="T114" fmla="*/ 0 w 335"/>
                    <a:gd name="T115" fmla="*/ 0 h 296"/>
                    <a:gd name="T116" fmla="*/ 0 w 335"/>
                    <a:gd name="T117" fmla="*/ 0 h 296"/>
                    <a:gd name="T118" fmla="*/ 0 w 335"/>
                    <a:gd name="T119" fmla="*/ 0 h 29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35"/>
                    <a:gd name="T181" fmla="*/ 0 h 296"/>
                    <a:gd name="T182" fmla="*/ 335 w 335"/>
                    <a:gd name="T183" fmla="*/ 296 h 29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35" h="296">
                      <a:moveTo>
                        <a:pt x="323" y="296"/>
                      </a:moveTo>
                      <a:lnTo>
                        <a:pt x="335" y="293"/>
                      </a:lnTo>
                      <a:lnTo>
                        <a:pt x="332" y="284"/>
                      </a:lnTo>
                      <a:lnTo>
                        <a:pt x="330" y="279"/>
                      </a:lnTo>
                      <a:lnTo>
                        <a:pt x="325" y="271"/>
                      </a:lnTo>
                      <a:lnTo>
                        <a:pt x="320" y="263"/>
                      </a:lnTo>
                      <a:lnTo>
                        <a:pt x="314" y="255"/>
                      </a:lnTo>
                      <a:lnTo>
                        <a:pt x="299" y="229"/>
                      </a:lnTo>
                      <a:lnTo>
                        <a:pt x="282" y="201"/>
                      </a:lnTo>
                      <a:lnTo>
                        <a:pt x="264" y="174"/>
                      </a:lnTo>
                      <a:lnTo>
                        <a:pt x="254" y="162"/>
                      </a:lnTo>
                      <a:lnTo>
                        <a:pt x="243" y="151"/>
                      </a:lnTo>
                      <a:lnTo>
                        <a:pt x="221" y="132"/>
                      </a:lnTo>
                      <a:lnTo>
                        <a:pt x="198" y="113"/>
                      </a:lnTo>
                      <a:lnTo>
                        <a:pt x="174" y="96"/>
                      </a:lnTo>
                      <a:lnTo>
                        <a:pt x="150" y="77"/>
                      </a:lnTo>
                      <a:lnTo>
                        <a:pt x="140" y="69"/>
                      </a:lnTo>
                      <a:lnTo>
                        <a:pt x="130" y="60"/>
                      </a:lnTo>
                      <a:lnTo>
                        <a:pt x="113" y="45"/>
                      </a:lnTo>
                      <a:lnTo>
                        <a:pt x="97" y="31"/>
                      </a:lnTo>
                      <a:lnTo>
                        <a:pt x="83" y="21"/>
                      </a:lnTo>
                      <a:lnTo>
                        <a:pt x="81" y="20"/>
                      </a:lnTo>
                      <a:lnTo>
                        <a:pt x="66" y="12"/>
                      </a:lnTo>
                      <a:lnTo>
                        <a:pt x="49" y="6"/>
                      </a:lnTo>
                      <a:lnTo>
                        <a:pt x="46" y="5"/>
                      </a:lnTo>
                      <a:lnTo>
                        <a:pt x="36" y="2"/>
                      </a:lnTo>
                      <a:lnTo>
                        <a:pt x="25" y="1"/>
                      </a:lnTo>
                      <a:lnTo>
                        <a:pt x="13" y="0"/>
                      </a:lnTo>
                      <a:lnTo>
                        <a:pt x="0" y="0"/>
                      </a:lnTo>
                      <a:lnTo>
                        <a:pt x="0" y="14"/>
                      </a:lnTo>
                      <a:lnTo>
                        <a:pt x="13" y="14"/>
                      </a:lnTo>
                      <a:lnTo>
                        <a:pt x="25" y="15"/>
                      </a:lnTo>
                      <a:lnTo>
                        <a:pt x="36" y="16"/>
                      </a:lnTo>
                      <a:lnTo>
                        <a:pt x="46" y="19"/>
                      </a:lnTo>
                      <a:lnTo>
                        <a:pt x="46" y="12"/>
                      </a:lnTo>
                      <a:lnTo>
                        <a:pt x="43" y="19"/>
                      </a:lnTo>
                      <a:lnTo>
                        <a:pt x="61" y="24"/>
                      </a:lnTo>
                      <a:lnTo>
                        <a:pt x="75" y="32"/>
                      </a:lnTo>
                      <a:lnTo>
                        <a:pt x="78" y="27"/>
                      </a:lnTo>
                      <a:lnTo>
                        <a:pt x="73" y="31"/>
                      </a:lnTo>
                      <a:lnTo>
                        <a:pt x="87" y="42"/>
                      </a:lnTo>
                      <a:lnTo>
                        <a:pt x="103" y="56"/>
                      </a:lnTo>
                      <a:lnTo>
                        <a:pt x="121" y="71"/>
                      </a:lnTo>
                      <a:lnTo>
                        <a:pt x="130" y="80"/>
                      </a:lnTo>
                      <a:lnTo>
                        <a:pt x="143" y="89"/>
                      </a:lnTo>
                      <a:lnTo>
                        <a:pt x="164" y="106"/>
                      </a:lnTo>
                      <a:lnTo>
                        <a:pt x="188" y="124"/>
                      </a:lnTo>
                      <a:lnTo>
                        <a:pt x="211" y="142"/>
                      </a:lnTo>
                      <a:lnTo>
                        <a:pt x="236" y="162"/>
                      </a:lnTo>
                      <a:lnTo>
                        <a:pt x="245" y="172"/>
                      </a:lnTo>
                      <a:lnTo>
                        <a:pt x="254" y="185"/>
                      </a:lnTo>
                      <a:lnTo>
                        <a:pt x="272" y="211"/>
                      </a:lnTo>
                      <a:lnTo>
                        <a:pt x="289" y="239"/>
                      </a:lnTo>
                      <a:lnTo>
                        <a:pt x="304" y="264"/>
                      </a:lnTo>
                      <a:lnTo>
                        <a:pt x="310" y="274"/>
                      </a:lnTo>
                      <a:lnTo>
                        <a:pt x="315" y="282"/>
                      </a:lnTo>
                      <a:lnTo>
                        <a:pt x="320" y="290"/>
                      </a:lnTo>
                      <a:lnTo>
                        <a:pt x="325" y="284"/>
                      </a:lnTo>
                      <a:lnTo>
                        <a:pt x="319" y="284"/>
                      </a:lnTo>
                      <a:lnTo>
                        <a:pt x="323" y="296"/>
                      </a:lnTo>
                      <a:close/>
                    </a:path>
                  </a:pathLst>
                </a:custGeom>
                <a:solidFill>
                  <a:srgbClr val="00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65944" name="Freeform 35"/>
                <p:cNvSpPr>
                  <a:spLocks/>
                </p:cNvSpPr>
                <p:nvPr/>
              </p:nvSpPr>
              <p:spPr bwMode="auto">
                <a:xfrm>
                  <a:off x="864" y="3537"/>
                  <a:ext cx="52" cy="58"/>
                </a:xfrm>
                <a:custGeom>
                  <a:avLst/>
                  <a:gdLst>
                    <a:gd name="T0" fmla="*/ 0 w 259"/>
                    <a:gd name="T1" fmla="*/ 0 h 232"/>
                    <a:gd name="T2" fmla="*/ 0 w 259"/>
                    <a:gd name="T3" fmla="*/ 0 h 232"/>
                    <a:gd name="T4" fmla="*/ 0 w 259"/>
                    <a:gd name="T5" fmla="*/ 0 h 232"/>
                    <a:gd name="T6" fmla="*/ 0 w 259"/>
                    <a:gd name="T7" fmla="*/ 0 h 232"/>
                    <a:gd name="T8" fmla="*/ 0 w 259"/>
                    <a:gd name="T9" fmla="*/ 0 h 232"/>
                    <a:gd name="T10" fmla="*/ 0 w 259"/>
                    <a:gd name="T11" fmla="*/ 0 h 232"/>
                    <a:gd name="T12" fmla="*/ 0 w 259"/>
                    <a:gd name="T13" fmla="*/ 0 h 232"/>
                    <a:gd name="T14" fmla="*/ 0 w 259"/>
                    <a:gd name="T15" fmla="*/ 0 h 232"/>
                    <a:gd name="T16" fmla="*/ 0 w 259"/>
                    <a:gd name="T17" fmla="*/ 0 h 232"/>
                    <a:gd name="T18" fmla="*/ 0 w 259"/>
                    <a:gd name="T19" fmla="*/ 0 h 232"/>
                    <a:gd name="T20" fmla="*/ 0 w 259"/>
                    <a:gd name="T21" fmla="*/ 0 h 232"/>
                    <a:gd name="T22" fmla="*/ 0 w 259"/>
                    <a:gd name="T23" fmla="*/ 0 h 232"/>
                    <a:gd name="T24" fmla="*/ 0 w 259"/>
                    <a:gd name="T25" fmla="*/ 0 h 232"/>
                    <a:gd name="T26" fmla="*/ 0 w 259"/>
                    <a:gd name="T27" fmla="*/ 0 h 232"/>
                    <a:gd name="T28" fmla="*/ 0 w 259"/>
                    <a:gd name="T29" fmla="*/ 0 h 232"/>
                    <a:gd name="T30" fmla="*/ 0 w 259"/>
                    <a:gd name="T31" fmla="*/ 0 h 232"/>
                    <a:gd name="T32" fmla="*/ 0 w 259"/>
                    <a:gd name="T33" fmla="*/ 0 h 232"/>
                    <a:gd name="T34" fmla="*/ 0 w 259"/>
                    <a:gd name="T35" fmla="*/ 0 h 232"/>
                    <a:gd name="T36" fmla="*/ 0 w 259"/>
                    <a:gd name="T37" fmla="*/ 0 h 232"/>
                    <a:gd name="T38" fmla="*/ 0 w 259"/>
                    <a:gd name="T39" fmla="*/ 0 h 232"/>
                    <a:gd name="T40" fmla="*/ 0 w 259"/>
                    <a:gd name="T41" fmla="*/ 0 h 232"/>
                    <a:gd name="T42" fmla="*/ 0 w 259"/>
                    <a:gd name="T43" fmla="*/ 0 h 232"/>
                    <a:gd name="T44" fmla="*/ 0 w 259"/>
                    <a:gd name="T45" fmla="*/ 0 h 232"/>
                    <a:gd name="T46" fmla="*/ 0 w 259"/>
                    <a:gd name="T47" fmla="*/ 0 h 232"/>
                    <a:gd name="T48" fmla="*/ 0 w 259"/>
                    <a:gd name="T49" fmla="*/ 0 h 232"/>
                    <a:gd name="T50" fmla="*/ 0 w 259"/>
                    <a:gd name="T51" fmla="*/ 0 h 232"/>
                    <a:gd name="T52" fmla="*/ 0 w 259"/>
                    <a:gd name="T53" fmla="*/ 0 h 232"/>
                    <a:gd name="T54" fmla="*/ 0 w 259"/>
                    <a:gd name="T55" fmla="*/ 0 h 232"/>
                    <a:gd name="T56" fmla="*/ 0 w 259"/>
                    <a:gd name="T57" fmla="*/ 0 h 232"/>
                    <a:gd name="T58" fmla="*/ 0 w 259"/>
                    <a:gd name="T59" fmla="*/ 0 h 232"/>
                    <a:gd name="T60" fmla="*/ 0 w 259"/>
                    <a:gd name="T61" fmla="*/ 0 h 232"/>
                    <a:gd name="T62" fmla="*/ 0 w 259"/>
                    <a:gd name="T63" fmla="*/ 0 h 232"/>
                    <a:gd name="T64" fmla="*/ 0 w 259"/>
                    <a:gd name="T65" fmla="*/ 0 h 232"/>
                    <a:gd name="T66" fmla="*/ 0 w 259"/>
                    <a:gd name="T67" fmla="*/ 0 h 23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59"/>
                    <a:gd name="T103" fmla="*/ 0 h 232"/>
                    <a:gd name="T104" fmla="*/ 259 w 259"/>
                    <a:gd name="T105" fmla="*/ 232 h 23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59" h="232">
                      <a:moveTo>
                        <a:pt x="223" y="0"/>
                      </a:moveTo>
                      <a:lnTo>
                        <a:pt x="225" y="14"/>
                      </a:lnTo>
                      <a:lnTo>
                        <a:pt x="227" y="20"/>
                      </a:lnTo>
                      <a:lnTo>
                        <a:pt x="229" y="27"/>
                      </a:lnTo>
                      <a:lnTo>
                        <a:pt x="235" y="37"/>
                      </a:lnTo>
                      <a:lnTo>
                        <a:pt x="242" y="45"/>
                      </a:lnTo>
                      <a:lnTo>
                        <a:pt x="247" y="53"/>
                      </a:lnTo>
                      <a:lnTo>
                        <a:pt x="248" y="54"/>
                      </a:lnTo>
                      <a:lnTo>
                        <a:pt x="249" y="55"/>
                      </a:lnTo>
                      <a:lnTo>
                        <a:pt x="253" y="69"/>
                      </a:lnTo>
                      <a:lnTo>
                        <a:pt x="256" y="82"/>
                      </a:lnTo>
                      <a:lnTo>
                        <a:pt x="258" y="92"/>
                      </a:lnTo>
                      <a:lnTo>
                        <a:pt x="259" y="102"/>
                      </a:lnTo>
                      <a:lnTo>
                        <a:pt x="258" y="113"/>
                      </a:lnTo>
                      <a:lnTo>
                        <a:pt x="256" y="127"/>
                      </a:lnTo>
                      <a:lnTo>
                        <a:pt x="254" y="135"/>
                      </a:lnTo>
                      <a:lnTo>
                        <a:pt x="250" y="144"/>
                      </a:lnTo>
                      <a:lnTo>
                        <a:pt x="247" y="154"/>
                      </a:lnTo>
                      <a:lnTo>
                        <a:pt x="243" y="166"/>
                      </a:lnTo>
                      <a:lnTo>
                        <a:pt x="235" y="182"/>
                      </a:lnTo>
                      <a:lnTo>
                        <a:pt x="224" y="195"/>
                      </a:lnTo>
                      <a:lnTo>
                        <a:pt x="211" y="204"/>
                      </a:lnTo>
                      <a:lnTo>
                        <a:pt x="196" y="211"/>
                      </a:lnTo>
                      <a:lnTo>
                        <a:pt x="180" y="214"/>
                      </a:lnTo>
                      <a:lnTo>
                        <a:pt x="162" y="218"/>
                      </a:lnTo>
                      <a:lnTo>
                        <a:pt x="143" y="218"/>
                      </a:lnTo>
                      <a:lnTo>
                        <a:pt x="124" y="218"/>
                      </a:lnTo>
                      <a:lnTo>
                        <a:pt x="87" y="217"/>
                      </a:lnTo>
                      <a:lnTo>
                        <a:pt x="68" y="217"/>
                      </a:lnTo>
                      <a:lnTo>
                        <a:pt x="51" y="217"/>
                      </a:lnTo>
                      <a:lnTo>
                        <a:pt x="36" y="218"/>
                      </a:lnTo>
                      <a:lnTo>
                        <a:pt x="21" y="220"/>
                      </a:lnTo>
                      <a:lnTo>
                        <a:pt x="9" y="225"/>
                      </a:lnTo>
                      <a:lnTo>
                        <a:pt x="0" y="232"/>
                      </a:lnTo>
                    </a:path>
                  </a:pathLst>
                </a:custGeom>
                <a:noFill/>
                <a:ln w="1588">
                  <a:solidFill>
                    <a:srgbClr val="666633"/>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45" name="Freeform 36"/>
                <p:cNvSpPr>
                  <a:spLocks/>
                </p:cNvSpPr>
                <p:nvPr/>
              </p:nvSpPr>
              <p:spPr bwMode="auto">
                <a:xfrm>
                  <a:off x="908" y="3537"/>
                  <a:ext cx="78" cy="39"/>
                </a:xfrm>
                <a:custGeom>
                  <a:avLst/>
                  <a:gdLst>
                    <a:gd name="T0" fmla="*/ 0 w 392"/>
                    <a:gd name="T1" fmla="*/ 0 h 156"/>
                    <a:gd name="T2" fmla="*/ 0 w 392"/>
                    <a:gd name="T3" fmla="*/ 0 h 156"/>
                    <a:gd name="T4" fmla="*/ 0 w 392"/>
                    <a:gd name="T5" fmla="*/ 0 h 156"/>
                    <a:gd name="T6" fmla="*/ 0 w 392"/>
                    <a:gd name="T7" fmla="*/ 0 h 156"/>
                    <a:gd name="T8" fmla="*/ 0 w 392"/>
                    <a:gd name="T9" fmla="*/ 0 h 156"/>
                    <a:gd name="T10" fmla="*/ 0 w 392"/>
                    <a:gd name="T11" fmla="*/ 0 h 156"/>
                    <a:gd name="T12" fmla="*/ 0 w 392"/>
                    <a:gd name="T13" fmla="*/ 0 h 156"/>
                    <a:gd name="T14" fmla="*/ 0 w 392"/>
                    <a:gd name="T15" fmla="*/ 0 h 156"/>
                    <a:gd name="T16" fmla="*/ 0 w 392"/>
                    <a:gd name="T17" fmla="*/ 0 h 156"/>
                    <a:gd name="T18" fmla="*/ 0 w 392"/>
                    <a:gd name="T19" fmla="*/ 0 h 156"/>
                    <a:gd name="T20" fmla="*/ 0 w 392"/>
                    <a:gd name="T21" fmla="*/ 0 h 156"/>
                    <a:gd name="T22" fmla="*/ 0 w 392"/>
                    <a:gd name="T23" fmla="*/ 0 h 156"/>
                    <a:gd name="T24" fmla="*/ 0 w 392"/>
                    <a:gd name="T25" fmla="*/ 0 h 156"/>
                    <a:gd name="T26" fmla="*/ 0 w 392"/>
                    <a:gd name="T27" fmla="*/ 0 h 156"/>
                    <a:gd name="T28" fmla="*/ 0 w 392"/>
                    <a:gd name="T29" fmla="*/ 0 h 156"/>
                    <a:gd name="T30" fmla="*/ 0 w 392"/>
                    <a:gd name="T31" fmla="*/ 0 h 156"/>
                    <a:gd name="T32" fmla="*/ 0 w 392"/>
                    <a:gd name="T33" fmla="*/ 0 h 156"/>
                    <a:gd name="T34" fmla="*/ 0 w 392"/>
                    <a:gd name="T35" fmla="*/ 0 h 156"/>
                    <a:gd name="T36" fmla="*/ 0 w 392"/>
                    <a:gd name="T37" fmla="*/ 0 h 156"/>
                    <a:gd name="T38" fmla="*/ 0 w 392"/>
                    <a:gd name="T39" fmla="*/ 0 h 156"/>
                    <a:gd name="T40" fmla="*/ 0 w 392"/>
                    <a:gd name="T41" fmla="*/ 0 h 156"/>
                    <a:gd name="T42" fmla="*/ 0 w 392"/>
                    <a:gd name="T43" fmla="*/ 0 h 156"/>
                    <a:gd name="T44" fmla="*/ 0 w 392"/>
                    <a:gd name="T45" fmla="*/ 0 h 156"/>
                    <a:gd name="T46" fmla="*/ 0 w 392"/>
                    <a:gd name="T47" fmla="*/ 0 h 156"/>
                    <a:gd name="T48" fmla="*/ 0 w 392"/>
                    <a:gd name="T49" fmla="*/ 0 h 156"/>
                    <a:gd name="T50" fmla="*/ 0 w 392"/>
                    <a:gd name="T51" fmla="*/ 0 h 156"/>
                    <a:gd name="T52" fmla="*/ 0 w 392"/>
                    <a:gd name="T53" fmla="*/ 0 h 15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2"/>
                    <a:gd name="T82" fmla="*/ 0 h 156"/>
                    <a:gd name="T83" fmla="*/ 392 w 392"/>
                    <a:gd name="T84" fmla="*/ 156 h 15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2" h="156">
                      <a:moveTo>
                        <a:pt x="0" y="0"/>
                      </a:moveTo>
                      <a:lnTo>
                        <a:pt x="44" y="8"/>
                      </a:lnTo>
                      <a:lnTo>
                        <a:pt x="88" y="20"/>
                      </a:lnTo>
                      <a:lnTo>
                        <a:pt x="131" y="34"/>
                      </a:lnTo>
                      <a:lnTo>
                        <a:pt x="152" y="42"/>
                      </a:lnTo>
                      <a:lnTo>
                        <a:pt x="172" y="50"/>
                      </a:lnTo>
                      <a:lnTo>
                        <a:pt x="185" y="54"/>
                      </a:lnTo>
                      <a:lnTo>
                        <a:pt x="197" y="59"/>
                      </a:lnTo>
                      <a:lnTo>
                        <a:pt x="204" y="63"/>
                      </a:lnTo>
                      <a:lnTo>
                        <a:pt x="212" y="66"/>
                      </a:lnTo>
                      <a:lnTo>
                        <a:pt x="228" y="73"/>
                      </a:lnTo>
                      <a:lnTo>
                        <a:pt x="235" y="76"/>
                      </a:lnTo>
                      <a:lnTo>
                        <a:pt x="241" y="79"/>
                      </a:lnTo>
                      <a:lnTo>
                        <a:pt x="245" y="80"/>
                      </a:lnTo>
                      <a:lnTo>
                        <a:pt x="246" y="81"/>
                      </a:lnTo>
                      <a:lnTo>
                        <a:pt x="253" y="90"/>
                      </a:lnTo>
                      <a:lnTo>
                        <a:pt x="259" y="101"/>
                      </a:lnTo>
                      <a:lnTo>
                        <a:pt x="265" y="111"/>
                      </a:lnTo>
                      <a:lnTo>
                        <a:pt x="272" y="120"/>
                      </a:lnTo>
                      <a:lnTo>
                        <a:pt x="284" y="132"/>
                      </a:lnTo>
                      <a:lnTo>
                        <a:pt x="298" y="141"/>
                      </a:lnTo>
                      <a:lnTo>
                        <a:pt x="313" y="147"/>
                      </a:lnTo>
                      <a:lnTo>
                        <a:pt x="329" y="151"/>
                      </a:lnTo>
                      <a:lnTo>
                        <a:pt x="345" y="154"/>
                      </a:lnTo>
                      <a:lnTo>
                        <a:pt x="361" y="155"/>
                      </a:lnTo>
                      <a:lnTo>
                        <a:pt x="377" y="156"/>
                      </a:lnTo>
                      <a:lnTo>
                        <a:pt x="392" y="156"/>
                      </a:lnTo>
                    </a:path>
                  </a:pathLst>
                </a:custGeom>
                <a:noFill/>
                <a:ln w="1588">
                  <a:solidFill>
                    <a:srgbClr val="666633"/>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46" name="Freeform 37"/>
                <p:cNvSpPr>
                  <a:spLocks/>
                </p:cNvSpPr>
                <p:nvPr/>
              </p:nvSpPr>
              <p:spPr bwMode="auto">
                <a:xfrm>
                  <a:off x="828" y="3536"/>
                  <a:ext cx="80" cy="53"/>
                </a:xfrm>
                <a:custGeom>
                  <a:avLst/>
                  <a:gdLst>
                    <a:gd name="T0" fmla="*/ 0 w 402"/>
                    <a:gd name="T1" fmla="*/ 0 h 213"/>
                    <a:gd name="T2" fmla="*/ 0 w 402"/>
                    <a:gd name="T3" fmla="*/ 0 h 213"/>
                    <a:gd name="T4" fmla="*/ 0 w 402"/>
                    <a:gd name="T5" fmla="*/ 0 h 213"/>
                    <a:gd name="T6" fmla="*/ 0 w 402"/>
                    <a:gd name="T7" fmla="*/ 0 h 213"/>
                    <a:gd name="T8" fmla="*/ 0 w 402"/>
                    <a:gd name="T9" fmla="*/ 0 h 213"/>
                    <a:gd name="T10" fmla="*/ 0 w 402"/>
                    <a:gd name="T11" fmla="*/ 0 h 213"/>
                    <a:gd name="T12" fmla="*/ 0 w 402"/>
                    <a:gd name="T13" fmla="*/ 0 h 213"/>
                    <a:gd name="T14" fmla="*/ 0 w 402"/>
                    <a:gd name="T15" fmla="*/ 0 h 213"/>
                    <a:gd name="T16" fmla="*/ 0 w 402"/>
                    <a:gd name="T17" fmla="*/ 0 h 213"/>
                    <a:gd name="T18" fmla="*/ 0 w 402"/>
                    <a:gd name="T19" fmla="*/ 0 h 213"/>
                    <a:gd name="T20" fmla="*/ 0 w 402"/>
                    <a:gd name="T21" fmla="*/ 0 h 213"/>
                    <a:gd name="T22" fmla="*/ 0 w 402"/>
                    <a:gd name="T23" fmla="*/ 0 h 213"/>
                    <a:gd name="T24" fmla="*/ 0 w 402"/>
                    <a:gd name="T25" fmla="*/ 0 h 213"/>
                    <a:gd name="T26" fmla="*/ 0 w 402"/>
                    <a:gd name="T27" fmla="*/ 0 h 213"/>
                    <a:gd name="T28" fmla="*/ 0 w 402"/>
                    <a:gd name="T29" fmla="*/ 0 h 213"/>
                    <a:gd name="T30" fmla="*/ 0 w 402"/>
                    <a:gd name="T31" fmla="*/ 0 h 213"/>
                    <a:gd name="T32" fmla="*/ 0 w 402"/>
                    <a:gd name="T33" fmla="*/ 0 h 213"/>
                    <a:gd name="T34" fmla="*/ 0 w 402"/>
                    <a:gd name="T35" fmla="*/ 0 h 213"/>
                    <a:gd name="T36" fmla="*/ 0 w 402"/>
                    <a:gd name="T37" fmla="*/ 0 h 213"/>
                    <a:gd name="T38" fmla="*/ 0 w 402"/>
                    <a:gd name="T39" fmla="*/ 0 h 213"/>
                    <a:gd name="T40" fmla="*/ 0 w 402"/>
                    <a:gd name="T41" fmla="*/ 0 h 213"/>
                    <a:gd name="T42" fmla="*/ 0 w 402"/>
                    <a:gd name="T43" fmla="*/ 0 h 213"/>
                    <a:gd name="T44" fmla="*/ 0 w 402"/>
                    <a:gd name="T45" fmla="*/ 0 h 213"/>
                    <a:gd name="T46" fmla="*/ 0 w 402"/>
                    <a:gd name="T47" fmla="*/ 0 h 213"/>
                    <a:gd name="T48" fmla="*/ 0 w 402"/>
                    <a:gd name="T49" fmla="*/ 0 h 213"/>
                    <a:gd name="T50" fmla="*/ 0 w 402"/>
                    <a:gd name="T51" fmla="*/ 0 h 213"/>
                    <a:gd name="T52" fmla="*/ 0 w 402"/>
                    <a:gd name="T53" fmla="*/ 0 h 213"/>
                    <a:gd name="T54" fmla="*/ 0 w 402"/>
                    <a:gd name="T55" fmla="*/ 0 h 213"/>
                    <a:gd name="T56" fmla="*/ 0 w 402"/>
                    <a:gd name="T57" fmla="*/ 0 h 213"/>
                    <a:gd name="T58" fmla="*/ 0 w 402"/>
                    <a:gd name="T59" fmla="*/ 0 h 213"/>
                    <a:gd name="T60" fmla="*/ 0 w 402"/>
                    <a:gd name="T61" fmla="*/ 0 h 213"/>
                    <a:gd name="T62" fmla="*/ 0 w 402"/>
                    <a:gd name="T63" fmla="*/ 0 h 213"/>
                    <a:gd name="T64" fmla="*/ 0 w 402"/>
                    <a:gd name="T65" fmla="*/ 0 h 213"/>
                    <a:gd name="T66" fmla="*/ 0 w 402"/>
                    <a:gd name="T67" fmla="*/ 0 h 213"/>
                    <a:gd name="T68" fmla="*/ 0 w 402"/>
                    <a:gd name="T69" fmla="*/ 0 h 213"/>
                    <a:gd name="T70" fmla="*/ 0 w 402"/>
                    <a:gd name="T71" fmla="*/ 0 h 2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02"/>
                    <a:gd name="T109" fmla="*/ 0 h 213"/>
                    <a:gd name="T110" fmla="*/ 402 w 402"/>
                    <a:gd name="T111" fmla="*/ 213 h 2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02" h="213">
                      <a:moveTo>
                        <a:pt x="402" y="21"/>
                      </a:moveTo>
                      <a:lnTo>
                        <a:pt x="394" y="16"/>
                      </a:lnTo>
                      <a:lnTo>
                        <a:pt x="384" y="12"/>
                      </a:lnTo>
                      <a:lnTo>
                        <a:pt x="363" y="6"/>
                      </a:lnTo>
                      <a:lnTo>
                        <a:pt x="354" y="3"/>
                      </a:lnTo>
                      <a:lnTo>
                        <a:pt x="346" y="1"/>
                      </a:lnTo>
                      <a:lnTo>
                        <a:pt x="341" y="0"/>
                      </a:lnTo>
                      <a:lnTo>
                        <a:pt x="339" y="0"/>
                      </a:lnTo>
                      <a:lnTo>
                        <a:pt x="319" y="1"/>
                      </a:lnTo>
                      <a:lnTo>
                        <a:pt x="309" y="1"/>
                      </a:lnTo>
                      <a:lnTo>
                        <a:pt x="299" y="3"/>
                      </a:lnTo>
                      <a:lnTo>
                        <a:pt x="290" y="7"/>
                      </a:lnTo>
                      <a:lnTo>
                        <a:pt x="283" y="11"/>
                      </a:lnTo>
                      <a:lnTo>
                        <a:pt x="277" y="17"/>
                      </a:lnTo>
                      <a:lnTo>
                        <a:pt x="270" y="25"/>
                      </a:lnTo>
                      <a:lnTo>
                        <a:pt x="261" y="41"/>
                      </a:lnTo>
                      <a:lnTo>
                        <a:pt x="253" y="60"/>
                      </a:lnTo>
                      <a:lnTo>
                        <a:pt x="248" y="79"/>
                      </a:lnTo>
                      <a:lnTo>
                        <a:pt x="242" y="98"/>
                      </a:lnTo>
                      <a:lnTo>
                        <a:pt x="238" y="116"/>
                      </a:lnTo>
                      <a:lnTo>
                        <a:pt x="232" y="131"/>
                      </a:lnTo>
                      <a:lnTo>
                        <a:pt x="229" y="138"/>
                      </a:lnTo>
                      <a:lnTo>
                        <a:pt x="225" y="146"/>
                      </a:lnTo>
                      <a:lnTo>
                        <a:pt x="214" y="161"/>
                      </a:lnTo>
                      <a:lnTo>
                        <a:pt x="201" y="175"/>
                      </a:lnTo>
                      <a:lnTo>
                        <a:pt x="189" y="187"/>
                      </a:lnTo>
                      <a:lnTo>
                        <a:pt x="180" y="194"/>
                      </a:lnTo>
                      <a:lnTo>
                        <a:pt x="169" y="198"/>
                      </a:lnTo>
                      <a:lnTo>
                        <a:pt x="146" y="206"/>
                      </a:lnTo>
                      <a:lnTo>
                        <a:pt x="121" y="211"/>
                      </a:lnTo>
                      <a:lnTo>
                        <a:pt x="93" y="213"/>
                      </a:lnTo>
                      <a:lnTo>
                        <a:pt x="66" y="213"/>
                      </a:lnTo>
                      <a:lnTo>
                        <a:pt x="41" y="212"/>
                      </a:lnTo>
                      <a:lnTo>
                        <a:pt x="19" y="211"/>
                      </a:lnTo>
                      <a:lnTo>
                        <a:pt x="9" y="211"/>
                      </a:lnTo>
                      <a:lnTo>
                        <a:pt x="0" y="211"/>
                      </a:lnTo>
                    </a:path>
                  </a:pathLst>
                </a:custGeom>
                <a:noFill/>
                <a:ln w="1588">
                  <a:solidFill>
                    <a:srgbClr val="666633"/>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47" name="Freeform 38"/>
                <p:cNvSpPr>
                  <a:spLocks/>
                </p:cNvSpPr>
                <p:nvPr/>
              </p:nvSpPr>
              <p:spPr bwMode="auto">
                <a:xfrm>
                  <a:off x="915" y="3568"/>
                  <a:ext cx="40" cy="54"/>
                </a:xfrm>
                <a:custGeom>
                  <a:avLst/>
                  <a:gdLst>
                    <a:gd name="T0" fmla="*/ 0 w 199"/>
                    <a:gd name="T1" fmla="*/ 0 h 218"/>
                    <a:gd name="T2" fmla="*/ 0 w 199"/>
                    <a:gd name="T3" fmla="*/ 0 h 218"/>
                    <a:gd name="T4" fmla="*/ 0 w 199"/>
                    <a:gd name="T5" fmla="*/ 0 h 218"/>
                    <a:gd name="T6" fmla="*/ 0 w 199"/>
                    <a:gd name="T7" fmla="*/ 0 h 218"/>
                    <a:gd name="T8" fmla="*/ 0 w 199"/>
                    <a:gd name="T9" fmla="*/ 0 h 218"/>
                    <a:gd name="T10" fmla="*/ 0 w 199"/>
                    <a:gd name="T11" fmla="*/ 0 h 218"/>
                    <a:gd name="T12" fmla="*/ 0 w 199"/>
                    <a:gd name="T13" fmla="*/ 0 h 218"/>
                    <a:gd name="T14" fmla="*/ 0 w 199"/>
                    <a:gd name="T15" fmla="*/ 0 h 218"/>
                    <a:gd name="T16" fmla="*/ 0 w 199"/>
                    <a:gd name="T17" fmla="*/ 0 h 218"/>
                    <a:gd name="T18" fmla="*/ 0 w 199"/>
                    <a:gd name="T19" fmla="*/ 0 h 218"/>
                    <a:gd name="T20" fmla="*/ 0 w 199"/>
                    <a:gd name="T21" fmla="*/ 0 h 218"/>
                    <a:gd name="T22" fmla="*/ 0 w 199"/>
                    <a:gd name="T23" fmla="*/ 0 h 218"/>
                    <a:gd name="T24" fmla="*/ 0 w 199"/>
                    <a:gd name="T25" fmla="*/ 0 h 218"/>
                    <a:gd name="T26" fmla="*/ 0 w 199"/>
                    <a:gd name="T27" fmla="*/ 0 h 218"/>
                    <a:gd name="T28" fmla="*/ 0 w 199"/>
                    <a:gd name="T29" fmla="*/ 0 h 218"/>
                    <a:gd name="T30" fmla="*/ 0 w 199"/>
                    <a:gd name="T31" fmla="*/ 0 h 218"/>
                    <a:gd name="T32" fmla="*/ 0 w 199"/>
                    <a:gd name="T33" fmla="*/ 0 h 218"/>
                    <a:gd name="T34" fmla="*/ 0 w 199"/>
                    <a:gd name="T35" fmla="*/ 0 h 218"/>
                    <a:gd name="T36" fmla="*/ 0 w 199"/>
                    <a:gd name="T37" fmla="*/ 0 h 218"/>
                    <a:gd name="T38" fmla="*/ 0 w 199"/>
                    <a:gd name="T39" fmla="*/ 0 h 218"/>
                    <a:gd name="T40" fmla="*/ 0 w 199"/>
                    <a:gd name="T41" fmla="*/ 0 h 218"/>
                    <a:gd name="T42" fmla="*/ 0 w 199"/>
                    <a:gd name="T43" fmla="*/ 0 h 218"/>
                    <a:gd name="T44" fmla="*/ 0 w 199"/>
                    <a:gd name="T45" fmla="*/ 0 h 218"/>
                    <a:gd name="T46" fmla="*/ 0 w 199"/>
                    <a:gd name="T47" fmla="*/ 0 h 21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99"/>
                    <a:gd name="T73" fmla="*/ 0 h 218"/>
                    <a:gd name="T74" fmla="*/ 199 w 199"/>
                    <a:gd name="T75" fmla="*/ 218 h 21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99" h="218">
                      <a:moveTo>
                        <a:pt x="0" y="0"/>
                      </a:moveTo>
                      <a:lnTo>
                        <a:pt x="17" y="6"/>
                      </a:lnTo>
                      <a:lnTo>
                        <a:pt x="32" y="11"/>
                      </a:lnTo>
                      <a:lnTo>
                        <a:pt x="44" y="20"/>
                      </a:lnTo>
                      <a:lnTo>
                        <a:pt x="56" y="28"/>
                      </a:lnTo>
                      <a:lnTo>
                        <a:pt x="66" y="38"/>
                      </a:lnTo>
                      <a:lnTo>
                        <a:pt x="76" y="50"/>
                      </a:lnTo>
                      <a:lnTo>
                        <a:pt x="86" y="62"/>
                      </a:lnTo>
                      <a:lnTo>
                        <a:pt x="96" y="76"/>
                      </a:lnTo>
                      <a:lnTo>
                        <a:pt x="101" y="106"/>
                      </a:lnTo>
                      <a:lnTo>
                        <a:pt x="105" y="136"/>
                      </a:lnTo>
                      <a:lnTo>
                        <a:pt x="108" y="166"/>
                      </a:lnTo>
                      <a:lnTo>
                        <a:pt x="113" y="194"/>
                      </a:lnTo>
                      <a:lnTo>
                        <a:pt x="114" y="197"/>
                      </a:lnTo>
                      <a:lnTo>
                        <a:pt x="117" y="200"/>
                      </a:lnTo>
                      <a:lnTo>
                        <a:pt x="121" y="202"/>
                      </a:lnTo>
                      <a:lnTo>
                        <a:pt x="126" y="204"/>
                      </a:lnTo>
                      <a:lnTo>
                        <a:pt x="138" y="209"/>
                      </a:lnTo>
                      <a:lnTo>
                        <a:pt x="153" y="212"/>
                      </a:lnTo>
                      <a:lnTo>
                        <a:pt x="167" y="215"/>
                      </a:lnTo>
                      <a:lnTo>
                        <a:pt x="180" y="217"/>
                      </a:lnTo>
                      <a:lnTo>
                        <a:pt x="191" y="218"/>
                      </a:lnTo>
                      <a:lnTo>
                        <a:pt x="196" y="218"/>
                      </a:lnTo>
                      <a:lnTo>
                        <a:pt x="199" y="218"/>
                      </a:lnTo>
                    </a:path>
                  </a:pathLst>
                </a:custGeom>
                <a:noFill/>
                <a:ln w="1588">
                  <a:solidFill>
                    <a:srgbClr val="666633"/>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48" name="Freeform 39"/>
                <p:cNvSpPr>
                  <a:spLocks/>
                </p:cNvSpPr>
                <p:nvPr/>
              </p:nvSpPr>
              <p:spPr bwMode="auto">
                <a:xfrm>
                  <a:off x="935" y="3548"/>
                  <a:ext cx="9" cy="56"/>
                </a:xfrm>
                <a:custGeom>
                  <a:avLst/>
                  <a:gdLst>
                    <a:gd name="T0" fmla="*/ 0 w 43"/>
                    <a:gd name="T1" fmla="*/ 0 h 225"/>
                    <a:gd name="T2" fmla="*/ 0 w 43"/>
                    <a:gd name="T3" fmla="*/ 0 h 225"/>
                    <a:gd name="T4" fmla="*/ 0 w 43"/>
                    <a:gd name="T5" fmla="*/ 0 h 225"/>
                    <a:gd name="T6" fmla="*/ 0 w 43"/>
                    <a:gd name="T7" fmla="*/ 0 h 225"/>
                    <a:gd name="T8" fmla="*/ 0 w 43"/>
                    <a:gd name="T9" fmla="*/ 0 h 225"/>
                    <a:gd name="T10" fmla="*/ 0 w 43"/>
                    <a:gd name="T11" fmla="*/ 0 h 225"/>
                    <a:gd name="T12" fmla="*/ 0 w 43"/>
                    <a:gd name="T13" fmla="*/ 0 h 225"/>
                    <a:gd name="T14" fmla="*/ 0 w 43"/>
                    <a:gd name="T15" fmla="*/ 0 h 225"/>
                    <a:gd name="T16" fmla="*/ 0 w 43"/>
                    <a:gd name="T17" fmla="*/ 0 h 225"/>
                    <a:gd name="T18" fmla="*/ 0 w 43"/>
                    <a:gd name="T19" fmla="*/ 0 h 225"/>
                    <a:gd name="T20" fmla="*/ 0 w 43"/>
                    <a:gd name="T21" fmla="*/ 0 h 225"/>
                    <a:gd name="T22" fmla="*/ 0 w 43"/>
                    <a:gd name="T23" fmla="*/ 0 h 225"/>
                    <a:gd name="T24" fmla="*/ 0 w 43"/>
                    <a:gd name="T25" fmla="*/ 0 h 225"/>
                    <a:gd name="T26" fmla="*/ 0 w 43"/>
                    <a:gd name="T27" fmla="*/ 0 h 225"/>
                    <a:gd name="T28" fmla="*/ 0 w 43"/>
                    <a:gd name="T29" fmla="*/ 0 h 225"/>
                    <a:gd name="T30" fmla="*/ 0 w 43"/>
                    <a:gd name="T31" fmla="*/ 0 h 225"/>
                    <a:gd name="T32" fmla="*/ 0 w 43"/>
                    <a:gd name="T33" fmla="*/ 0 h 225"/>
                    <a:gd name="T34" fmla="*/ 0 w 43"/>
                    <a:gd name="T35" fmla="*/ 0 h 225"/>
                    <a:gd name="T36" fmla="*/ 0 w 43"/>
                    <a:gd name="T37" fmla="*/ 0 h 22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3"/>
                    <a:gd name="T58" fmla="*/ 0 h 225"/>
                    <a:gd name="T59" fmla="*/ 43 w 43"/>
                    <a:gd name="T60" fmla="*/ 225 h 22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3" h="225">
                      <a:moveTo>
                        <a:pt x="43" y="0"/>
                      </a:moveTo>
                      <a:lnTo>
                        <a:pt x="31" y="5"/>
                      </a:lnTo>
                      <a:lnTo>
                        <a:pt x="21" y="9"/>
                      </a:lnTo>
                      <a:lnTo>
                        <a:pt x="16" y="13"/>
                      </a:lnTo>
                      <a:lnTo>
                        <a:pt x="12" y="18"/>
                      </a:lnTo>
                      <a:lnTo>
                        <a:pt x="7" y="23"/>
                      </a:lnTo>
                      <a:lnTo>
                        <a:pt x="3" y="31"/>
                      </a:lnTo>
                      <a:lnTo>
                        <a:pt x="0" y="59"/>
                      </a:lnTo>
                      <a:lnTo>
                        <a:pt x="1" y="85"/>
                      </a:lnTo>
                      <a:lnTo>
                        <a:pt x="4" y="108"/>
                      </a:lnTo>
                      <a:lnTo>
                        <a:pt x="10" y="130"/>
                      </a:lnTo>
                      <a:lnTo>
                        <a:pt x="16" y="150"/>
                      </a:lnTo>
                      <a:lnTo>
                        <a:pt x="24" y="170"/>
                      </a:lnTo>
                      <a:lnTo>
                        <a:pt x="32" y="190"/>
                      </a:lnTo>
                      <a:lnTo>
                        <a:pt x="38" y="210"/>
                      </a:lnTo>
                      <a:lnTo>
                        <a:pt x="39" y="215"/>
                      </a:lnTo>
                      <a:lnTo>
                        <a:pt x="39" y="220"/>
                      </a:lnTo>
                      <a:lnTo>
                        <a:pt x="41" y="224"/>
                      </a:lnTo>
                      <a:lnTo>
                        <a:pt x="41" y="225"/>
                      </a:lnTo>
                    </a:path>
                  </a:pathLst>
                </a:custGeom>
                <a:noFill/>
                <a:ln w="1588">
                  <a:solidFill>
                    <a:srgbClr val="666633"/>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49" name="Oval 40"/>
                <p:cNvSpPr>
                  <a:spLocks noChangeArrowheads="1"/>
                </p:cNvSpPr>
                <p:nvPr/>
              </p:nvSpPr>
              <p:spPr bwMode="auto">
                <a:xfrm>
                  <a:off x="837" y="3465"/>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0" name="Oval 41"/>
                <p:cNvSpPr>
                  <a:spLocks noChangeArrowheads="1"/>
                </p:cNvSpPr>
                <p:nvPr/>
              </p:nvSpPr>
              <p:spPr bwMode="auto">
                <a:xfrm>
                  <a:off x="859" y="3479"/>
                  <a:ext cx="10"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1" name="Oval 42"/>
                <p:cNvSpPr>
                  <a:spLocks noChangeArrowheads="1"/>
                </p:cNvSpPr>
                <p:nvPr/>
              </p:nvSpPr>
              <p:spPr bwMode="auto">
                <a:xfrm>
                  <a:off x="880" y="3492"/>
                  <a:ext cx="11" cy="15"/>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2" name="Oval 43"/>
                <p:cNvSpPr>
                  <a:spLocks noChangeArrowheads="1"/>
                </p:cNvSpPr>
                <p:nvPr/>
              </p:nvSpPr>
              <p:spPr bwMode="auto">
                <a:xfrm>
                  <a:off x="922" y="3492"/>
                  <a:ext cx="11" cy="15"/>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3" name="Oval 44"/>
                <p:cNvSpPr>
                  <a:spLocks noChangeArrowheads="1"/>
                </p:cNvSpPr>
                <p:nvPr/>
              </p:nvSpPr>
              <p:spPr bwMode="auto">
                <a:xfrm>
                  <a:off x="827" y="3437"/>
                  <a:ext cx="10"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4" name="Oval 45"/>
                <p:cNvSpPr>
                  <a:spLocks noChangeArrowheads="1"/>
                </p:cNvSpPr>
                <p:nvPr/>
              </p:nvSpPr>
              <p:spPr bwMode="auto">
                <a:xfrm>
                  <a:off x="933" y="3340"/>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5" name="Oval 46"/>
                <p:cNvSpPr>
                  <a:spLocks noChangeArrowheads="1"/>
                </p:cNvSpPr>
                <p:nvPr/>
              </p:nvSpPr>
              <p:spPr bwMode="auto">
                <a:xfrm>
                  <a:off x="944" y="3479"/>
                  <a:ext cx="10"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6" name="Oval 47"/>
                <p:cNvSpPr>
                  <a:spLocks noChangeArrowheads="1"/>
                </p:cNvSpPr>
                <p:nvPr/>
              </p:nvSpPr>
              <p:spPr bwMode="auto">
                <a:xfrm>
                  <a:off x="965" y="3465"/>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7" name="Oval 48"/>
                <p:cNvSpPr>
                  <a:spLocks noChangeArrowheads="1"/>
                </p:cNvSpPr>
                <p:nvPr/>
              </p:nvSpPr>
              <p:spPr bwMode="auto">
                <a:xfrm>
                  <a:off x="965" y="3368"/>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8" name="Oval 49"/>
                <p:cNvSpPr>
                  <a:spLocks noChangeArrowheads="1"/>
                </p:cNvSpPr>
                <p:nvPr/>
              </p:nvSpPr>
              <p:spPr bwMode="auto">
                <a:xfrm>
                  <a:off x="975" y="3409"/>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59" name="Oval 50"/>
                <p:cNvSpPr>
                  <a:spLocks noChangeArrowheads="1"/>
                </p:cNvSpPr>
                <p:nvPr/>
              </p:nvSpPr>
              <p:spPr bwMode="auto">
                <a:xfrm>
                  <a:off x="986" y="3437"/>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0" name="Oval 51"/>
                <p:cNvSpPr>
                  <a:spLocks noChangeArrowheads="1"/>
                </p:cNvSpPr>
                <p:nvPr/>
              </p:nvSpPr>
              <p:spPr bwMode="auto">
                <a:xfrm>
                  <a:off x="912" y="3340"/>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1" name="Oval 52"/>
                <p:cNvSpPr>
                  <a:spLocks noChangeArrowheads="1"/>
                </p:cNvSpPr>
                <p:nvPr/>
              </p:nvSpPr>
              <p:spPr bwMode="auto">
                <a:xfrm>
                  <a:off x="880" y="3354"/>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2" name="Oval 53"/>
                <p:cNvSpPr>
                  <a:spLocks noChangeArrowheads="1"/>
                </p:cNvSpPr>
                <p:nvPr/>
              </p:nvSpPr>
              <p:spPr bwMode="auto">
                <a:xfrm>
                  <a:off x="848" y="3354"/>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3" name="Oval 54"/>
                <p:cNvSpPr>
                  <a:spLocks noChangeArrowheads="1"/>
                </p:cNvSpPr>
                <p:nvPr/>
              </p:nvSpPr>
              <p:spPr bwMode="auto">
                <a:xfrm>
                  <a:off x="827" y="3382"/>
                  <a:ext cx="10"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4" name="Oval 55"/>
                <p:cNvSpPr>
                  <a:spLocks noChangeArrowheads="1"/>
                </p:cNvSpPr>
                <p:nvPr/>
              </p:nvSpPr>
              <p:spPr bwMode="auto">
                <a:xfrm>
                  <a:off x="827" y="3409"/>
                  <a:ext cx="10"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65" name="Freeform 56"/>
                <p:cNvSpPr>
                  <a:spLocks/>
                </p:cNvSpPr>
                <p:nvPr/>
              </p:nvSpPr>
              <p:spPr bwMode="auto">
                <a:xfrm>
                  <a:off x="894" y="3392"/>
                  <a:ext cx="14" cy="33"/>
                </a:xfrm>
                <a:custGeom>
                  <a:avLst/>
                  <a:gdLst>
                    <a:gd name="T0" fmla="*/ 0 w 66"/>
                    <a:gd name="T1" fmla="*/ 0 h 131"/>
                    <a:gd name="T2" fmla="*/ 0 w 66"/>
                    <a:gd name="T3" fmla="*/ 0 h 131"/>
                    <a:gd name="T4" fmla="*/ 0 w 66"/>
                    <a:gd name="T5" fmla="*/ 0 h 131"/>
                    <a:gd name="T6" fmla="*/ 0 w 66"/>
                    <a:gd name="T7" fmla="*/ 0 h 131"/>
                    <a:gd name="T8" fmla="*/ 0 w 66"/>
                    <a:gd name="T9" fmla="*/ 0 h 131"/>
                    <a:gd name="T10" fmla="*/ 0 w 66"/>
                    <a:gd name="T11" fmla="*/ 0 h 131"/>
                    <a:gd name="T12" fmla="*/ 0 w 66"/>
                    <a:gd name="T13" fmla="*/ 0 h 131"/>
                    <a:gd name="T14" fmla="*/ 0 w 66"/>
                    <a:gd name="T15" fmla="*/ 0 h 131"/>
                    <a:gd name="T16" fmla="*/ 0 w 66"/>
                    <a:gd name="T17" fmla="*/ 0 h 131"/>
                    <a:gd name="T18" fmla="*/ 0 w 66"/>
                    <a:gd name="T19" fmla="*/ 0 h 131"/>
                    <a:gd name="T20" fmla="*/ 0 w 66"/>
                    <a:gd name="T21" fmla="*/ 0 h 131"/>
                    <a:gd name="T22" fmla="*/ 0 w 66"/>
                    <a:gd name="T23" fmla="*/ 0 h 131"/>
                    <a:gd name="T24" fmla="*/ 0 w 66"/>
                    <a:gd name="T25" fmla="*/ 0 h 131"/>
                    <a:gd name="T26" fmla="*/ 0 w 66"/>
                    <a:gd name="T27" fmla="*/ 0 h 131"/>
                    <a:gd name="T28" fmla="*/ 0 w 66"/>
                    <a:gd name="T29" fmla="*/ 0 h 131"/>
                    <a:gd name="T30" fmla="*/ 0 w 66"/>
                    <a:gd name="T31" fmla="*/ 0 h 131"/>
                    <a:gd name="T32" fmla="*/ 0 w 66"/>
                    <a:gd name="T33" fmla="*/ 0 h 131"/>
                    <a:gd name="T34" fmla="*/ 0 w 66"/>
                    <a:gd name="T35" fmla="*/ 0 h 131"/>
                    <a:gd name="T36" fmla="*/ 0 w 66"/>
                    <a:gd name="T37" fmla="*/ 0 h 131"/>
                    <a:gd name="T38" fmla="*/ 0 w 66"/>
                    <a:gd name="T39" fmla="*/ 0 h 131"/>
                    <a:gd name="T40" fmla="*/ 0 w 66"/>
                    <a:gd name="T41" fmla="*/ 0 h 1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6"/>
                    <a:gd name="T64" fmla="*/ 0 h 131"/>
                    <a:gd name="T65" fmla="*/ 66 w 66"/>
                    <a:gd name="T66" fmla="*/ 131 h 1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6" h="131">
                      <a:moveTo>
                        <a:pt x="0" y="131"/>
                      </a:moveTo>
                      <a:lnTo>
                        <a:pt x="1" y="118"/>
                      </a:lnTo>
                      <a:lnTo>
                        <a:pt x="1" y="106"/>
                      </a:lnTo>
                      <a:lnTo>
                        <a:pt x="1" y="96"/>
                      </a:lnTo>
                      <a:lnTo>
                        <a:pt x="2" y="86"/>
                      </a:lnTo>
                      <a:lnTo>
                        <a:pt x="4" y="70"/>
                      </a:lnTo>
                      <a:lnTo>
                        <a:pt x="8" y="58"/>
                      </a:lnTo>
                      <a:lnTo>
                        <a:pt x="14" y="48"/>
                      </a:lnTo>
                      <a:lnTo>
                        <a:pt x="19" y="44"/>
                      </a:lnTo>
                      <a:lnTo>
                        <a:pt x="24" y="39"/>
                      </a:lnTo>
                      <a:lnTo>
                        <a:pt x="32" y="36"/>
                      </a:lnTo>
                      <a:lnTo>
                        <a:pt x="40" y="32"/>
                      </a:lnTo>
                      <a:lnTo>
                        <a:pt x="49" y="28"/>
                      </a:lnTo>
                      <a:lnTo>
                        <a:pt x="60" y="24"/>
                      </a:lnTo>
                      <a:lnTo>
                        <a:pt x="62" y="17"/>
                      </a:lnTo>
                      <a:lnTo>
                        <a:pt x="64" y="13"/>
                      </a:lnTo>
                      <a:lnTo>
                        <a:pt x="65" y="9"/>
                      </a:lnTo>
                      <a:lnTo>
                        <a:pt x="65" y="8"/>
                      </a:lnTo>
                      <a:lnTo>
                        <a:pt x="66" y="4"/>
                      </a:lnTo>
                      <a:lnTo>
                        <a:pt x="66" y="3"/>
                      </a:lnTo>
                      <a:lnTo>
                        <a:pt x="66" y="0"/>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66" name="Freeform 57"/>
                <p:cNvSpPr>
                  <a:spLocks/>
                </p:cNvSpPr>
                <p:nvPr/>
              </p:nvSpPr>
              <p:spPr bwMode="auto">
                <a:xfrm>
                  <a:off x="882" y="3436"/>
                  <a:ext cx="13" cy="25"/>
                </a:xfrm>
                <a:custGeom>
                  <a:avLst/>
                  <a:gdLst>
                    <a:gd name="T0" fmla="*/ 0 w 67"/>
                    <a:gd name="T1" fmla="*/ 0 h 101"/>
                    <a:gd name="T2" fmla="*/ 0 w 67"/>
                    <a:gd name="T3" fmla="*/ 0 h 101"/>
                    <a:gd name="T4" fmla="*/ 0 w 67"/>
                    <a:gd name="T5" fmla="*/ 0 h 101"/>
                    <a:gd name="T6" fmla="*/ 0 w 67"/>
                    <a:gd name="T7" fmla="*/ 0 h 101"/>
                    <a:gd name="T8" fmla="*/ 0 w 67"/>
                    <a:gd name="T9" fmla="*/ 0 h 101"/>
                    <a:gd name="T10" fmla="*/ 0 w 67"/>
                    <a:gd name="T11" fmla="*/ 0 h 101"/>
                    <a:gd name="T12" fmla="*/ 0 w 67"/>
                    <a:gd name="T13" fmla="*/ 0 h 101"/>
                    <a:gd name="T14" fmla="*/ 0 w 67"/>
                    <a:gd name="T15" fmla="*/ 0 h 101"/>
                    <a:gd name="T16" fmla="*/ 0 w 67"/>
                    <a:gd name="T17" fmla="*/ 0 h 101"/>
                    <a:gd name="T18" fmla="*/ 0 w 67"/>
                    <a:gd name="T19" fmla="*/ 0 h 101"/>
                    <a:gd name="T20" fmla="*/ 0 w 67"/>
                    <a:gd name="T21" fmla="*/ 0 h 101"/>
                    <a:gd name="T22" fmla="*/ 0 w 67"/>
                    <a:gd name="T23" fmla="*/ 0 h 101"/>
                    <a:gd name="T24" fmla="*/ 0 w 67"/>
                    <a:gd name="T25" fmla="*/ 0 h 101"/>
                    <a:gd name="T26" fmla="*/ 0 w 67"/>
                    <a:gd name="T27" fmla="*/ 0 h 101"/>
                    <a:gd name="T28" fmla="*/ 0 w 67"/>
                    <a:gd name="T29" fmla="*/ 0 h 101"/>
                    <a:gd name="T30" fmla="*/ 0 w 67"/>
                    <a:gd name="T31" fmla="*/ 0 h 101"/>
                    <a:gd name="T32" fmla="*/ 0 w 67"/>
                    <a:gd name="T33" fmla="*/ 0 h 101"/>
                    <a:gd name="T34" fmla="*/ 0 w 67"/>
                    <a:gd name="T35" fmla="*/ 0 h 101"/>
                    <a:gd name="T36" fmla="*/ 0 w 67"/>
                    <a:gd name="T37" fmla="*/ 0 h 101"/>
                    <a:gd name="T38" fmla="*/ 0 w 67"/>
                    <a:gd name="T39" fmla="*/ 0 h 101"/>
                    <a:gd name="T40" fmla="*/ 0 w 67"/>
                    <a:gd name="T41" fmla="*/ 0 h 101"/>
                    <a:gd name="T42" fmla="*/ 0 w 67"/>
                    <a:gd name="T43" fmla="*/ 0 h 101"/>
                    <a:gd name="T44" fmla="*/ 0 w 67"/>
                    <a:gd name="T45" fmla="*/ 0 h 10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7"/>
                    <a:gd name="T70" fmla="*/ 0 h 101"/>
                    <a:gd name="T71" fmla="*/ 67 w 67"/>
                    <a:gd name="T72" fmla="*/ 101 h 10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7" h="101">
                      <a:moveTo>
                        <a:pt x="0" y="101"/>
                      </a:moveTo>
                      <a:lnTo>
                        <a:pt x="0" y="89"/>
                      </a:lnTo>
                      <a:lnTo>
                        <a:pt x="0" y="79"/>
                      </a:lnTo>
                      <a:lnTo>
                        <a:pt x="1" y="67"/>
                      </a:lnTo>
                      <a:lnTo>
                        <a:pt x="3" y="56"/>
                      </a:lnTo>
                      <a:lnTo>
                        <a:pt x="5" y="52"/>
                      </a:lnTo>
                      <a:lnTo>
                        <a:pt x="8" y="51"/>
                      </a:lnTo>
                      <a:lnTo>
                        <a:pt x="15" y="49"/>
                      </a:lnTo>
                      <a:lnTo>
                        <a:pt x="24" y="50"/>
                      </a:lnTo>
                      <a:lnTo>
                        <a:pt x="33" y="49"/>
                      </a:lnTo>
                      <a:lnTo>
                        <a:pt x="41" y="47"/>
                      </a:lnTo>
                      <a:lnTo>
                        <a:pt x="50" y="44"/>
                      </a:lnTo>
                      <a:lnTo>
                        <a:pt x="56" y="43"/>
                      </a:lnTo>
                      <a:lnTo>
                        <a:pt x="59" y="42"/>
                      </a:lnTo>
                      <a:lnTo>
                        <a:pt x="60" y="42"/>
                      </a:lnTo>
                      <a:lnTo>
                        <a:pt x="63" y="35"/>
                      </a:lnTo>
                      <a:lnTo>
                        <a:pt x="65" y="31"/>
                      </a:lnTo>
                      <a:lnTo>
                        <a:pt x="66" y="28"/>
                      </a:lnTo>
                      <a:lnTo>
                        <a:pt x="67" y="25"/>
                      </a:lnTo>
                      <a:lnTo>
                        <a:pt x="67" y="22"/>
                      </a:lnTo>
                      <a:lnTo>
                        <a:pt x="67" y="18"/>
                      </a:lnTo>
                      <a:lnTo>
                        <a:pt x="66" y="11"/>
                      </a:lnTo>
                      <a:lnTo>
                        <a:pt x="66" y="0"/>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67" name="Freeform 58"/>
                <p:cNvSpPr>
                  <a:spLocks/>
                </p:cNvSpPr>
                <p:nvPr/>
              </p:nvSpPr>
              <p:spPr bwMode="auto">
                <a:xfrm>
                  <a:off x="865" y="3466"/>
                  <a:ext cx="29" cy="10"/>
                </a:xfrm>
                <a:custGeom>
                  <a:avLst/>
                  <a:gdLst>
                    <a:gd name="T0" fmla="*/ 0 w 143"/>
                    <a:gd name="T1" fmla="*/ 0 h 38"/>
                    <a:gd name="T2" fmla="*/ 0 w 143"/>
                    <a:gd name="T3" fmla="*/ 0 h 38"/>
                    <a:gd name="T4" fmla="*/ 0 w 143"/>
                    <a:gd name="T5" fmla="*/ 0 h 38"/>
                    <a:gd name="T6" fmla="*/ 0 w 143"/>
                    <a:gd name="T7" fmla="*/ 0 h 38"/>
                    <a:gd name="T8" fmla="*/ 0 w 143"/>
                    <a:gd name="T9" fmla="*/ 0 h 38"/>
                    <a:gd name="T10" fmla="*/ 0 w 143"/>
                    <a:gd name="T11" fmla="*/ 0 h 38"/>
                    <a:gd name="T12" fmla="*/ 0 w 143"/>
                    <a:gd name="T13" fmla="*/ 0 h 38"/>
                    <a:gd name="T14" fmla="*/ 0 w 143"/>
                    <a:gd name="T15" fmla="*/ 0 h 38"/>
                    <a:gd name="T16" fmla="*/ 0 w 143"/>
                    <a:gd name="T17" fmla="*/ 0 h 38"/>
                    <a:gd name="T18" fmla="*/ 0 w 143"/>
                    <a:gd name="T19" fmla="*/ 0 h 38"/>
                    <a:gd name="T20" fmla="*/ 0 w 143"/>
                    <a:gd name="T21" fmla="*/ 0 h 38"/>
                    <a:gd name="T22" fmla="*/ 0 w 143"/>
                    <a:gd name="T23" fmla="*/ 0 h 38"/>
                    <a:gd name="T24" fmla="*/ 0 w 143"/>
                    <a:gd name="T25" fmla="*/ 0 h 38"/>
                    <a:gd name="T26" fmla="*/ 0 w 143"/>
                    <a:gd name="T27" fmla="*/ 0 h 3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3"/>
                    <a:gd name="T43" fmla="*/ 0 h 38"/>
                    <a:gd name="T44" fmla="*/ 143 w 143"/>
                    <a:gd name="T45" fmla="*/ 38 h 3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3" h="38">
                      <a:moveTo>
                        <a:pt x="143" y="38"/>
                      </a:moveTo>
                      <a:lnTo>
                        <a:pt x="123" y="26"/>
                      </a:lnTo>
                      <a:lnTo>
                        <a:pt x="103" y="16"/>
                      </a:lnTo>
                      <a:lnTo>
                        <a:pt x="82" y="7"/>
                      </a:lnTo>
                      <a:lnTo>
                        <a:pt x="60" y="0"/>
                      </a:lnTo>
                      <a:lnTo>
                        <a:pt x="52" y="1"/>
                      </a:lnTo>
                      <a:lnTo>
                        <a:pt x="45" y="1"/>
                      </a:lnTo>
                      <a:lnTo>
                        <a:pt x="35" y="1"/>
                      </a:lnTo>
                      <a:lnTo>
                        <a:pt x="29" y="2"/>
                      </a:lnTo>
                      <a:lnTo>
                        <a:pt x="23" y="3"/>
                      </a:lnTo>
                      <a:lnTo>
                        <a:pt x="19" y="4"/>
                      </a:lnTo>
                      <a:lnTo>
                        <a:pt x="14" y="7"/>
                      </a:lnTo>
                      <a:lnTo>
                        <a:pt x="9" y="9"/>
                      </a:lnTo>
                      <a:lnTo>
                        <a:pt x="0" y="14"/>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68" name="Freeform 59"/>
                <p:cNvSpPr>
                  <a:spLocks/>
                </p:cNvSpPr>
                <p:nvPr/>
              </p:nvSpPr>
              <p:spPr bwMode="auto">
                <a:xfrm>
                  <a:off x="911" y="3367"/>
                  <a:ext cx="16" cy="18"/>
                </a:xfrm>
                <a:custGeom>
                  <a:avLst/>
                  <a:gdLst>
                    <a:gd name="T0" fmla="*/ 0 w 80"/>
                    <a:gd name="T1" fmla="*/ 0 h 73"/>
                    <a:gd name="T2" fmla="*/ 0 w 80"/>
                    <a:gd name="T3" fmla="*/ 0 h 73"/>
                    <a:gd name="T4" fmla="*/ 0 w 80"/>
                    <a:gd name="T5" fmla="*/ 0 h 73"/>
                    <a:gd name="T6" fmla="*/ 0 w 80"/>
                    <a:gd name="T7" fmla="*/ 0 h 73"/>
                    <a:gd name="T8" fmla="*/ 0 w 80"/>
                    <a:gd name="T9" fmla="*/ 0 h 73"/>
                    <a:gd name="T10" fmla="*/ 0 w 80"/>
                    <a:gd name="T11" fmla="*/ 0 h 73"/>
                    <a:gd name="T12" fmla="*/ 0 w 80"/>
                    <a:gd name="T13" fmla="*/ 0 h 73"/>
                    <a:gd name="T14" fmla="*/ 0 w 80"/>
                    <a:gd name="T15" fmla="*/ 0 h 73"/>
                    <a:gd name="T16" fmla="*/ 0 w 80"/>
                    <a:gd name="T17" fmla="*/ 0 h 73"/>
                    <a:gd name="T18" fmla="*/ 0 w 80"/>
                    <a:gd name="T19" fmla="*/ 0 h 73"/>
                    <a:gd name="T20" fmla="*/ 0 w 80"/>
                    <a:gd name="T21" fmla="*/ 0 h 73"/>
                    <a:gd name="T22" fmla="*/ 0 w 80"/>
                    <a:gd name="T23" fmla="*/ 0 h 73"/>
                    <a:gd name="T24" fmla="*/ 0 w 80"/>
                    <a:gd name="T25" fmla="*/ 0 h 73"/>
                    <a:gd name="T26" fmla="*/ 0 w 80"/>
                    <a:gd name="T27" fmla="*/ 0 h 7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0"/>
                    <a:gd name="T43" fmla="*/ 0 h 73"/>
                    <a:gd name="T44" fmla="*/ 80 w 80"/>
                    <a:gd name="T45" fmla="*/ 73 h 7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0" h="73">
                      <a:moveTo>
                        <a:pt x="80" y="73"/>
                      </a:moveTo>
                      <a:lnTo>
                        <a:pt x="79" y="58"/>
                      </a:lnTo>
                      <a:lnTo>
                        <a:pt x="79" y="50"/>
                      </a:lnTo>
                      <a:lnTo>
                        <a:pt x="76" y="42"/>
                      </a:lnTo>
                      <a:lnTo>
                        <a:pt x="75" y="40"/>
                      </a:lnTo>
                      <a:lnTo>
                        <a:pt x="73" y="37"/>
                      </a:lnTo>
                      <a:lnTo>
                        <a:pt x="64" y="32"/>
                      </a:lnTo>
                      <a:lnTo>
                        <a:pt x="53" y="25"/>
                      </a:lnTo>
                      <a:lnTo>
                        <a:pt x="41" y="18"/>
                      </a:lnTo>
                      <a:lnTo>
                        <a:pt x="28" y="11"/>
                      </a:lnTo>
                      <a:lnTo>
                        <a:pt x="15" y="6"/>
                      </a:lnTo>
                      <a:lnTo>
                        <a:pt x="6" y="2"/>
                      </a:lnTo>
                      <a:lnTo>
                        <a:pt x="2" y="0"/>
                      </a:lnTo>
                      <a:lnTo>
                        <a:pt x="0" y="0"/>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69" name="Freeform 60"/>
                <p:cNvSpPr>
                  <a:spLocks/>
                </p:cNvSpPr>
                <p:nvPr/>
              </p:nvSpPr>
              <p:spPr bwMode="auto">
                <a:xfrm>
                  <a:off x="936" y="3401"/>
                  <a:ext cx="13" cy="34"/>
                </a:xfrm>
                <a:custGeom>
                  <a:avLst/>
                  <a:gdLst>
                    <a:gd name="T0" fmla="*/ 0 w 63"/>
                    <a:gd name="T1" fmla="*/ 0 h 135"/>
                    <a:gd name="T2" fmla="*/ 0 w 63"/>
                    <a:gd name="T3" fmla="*/ 0 h 135"/>
                    <a:gd name="T4" fmla="*/ 0 w 63"/>
                    <a:gd name="T5" fmla="*/ 0 h 135"/>
                    <a:gd name="T6" fmla="*/ 0 w 63"/>
                    <a:gd name="T7" fmla="*/ 0 h 135"/>
                    <a:gd name="T8" fmla="*/ 0 w 63"/>
                    <a:gd name="T9" fmla="*/ 0 h 135"/>
                    <a:gd name="T10" fmla="*/ 0 w 63"/>
                    <a:gd name="T11" fmla="*/ 0 h 135"/>
                    <a:gd name="T12" fmla="*/ 0 w 63"/>
                    <a:gd name="T13" fmla="*/ 0 h 135"/>
                    <a:gd name="T14" fmla="*/ 0 w 63"/>
                    <a:gd name="T15" fmla="*/ 0 h 135"/>
                    <a:gd name="T16" fmla="*/ 0 w 63"/>
                    <a:gd name="T17" fmla="*/ 0 h 135"/>
                    <a:gd name="T18" fmla="*/ 0 w 63"/>
                    <a:gd name="T19" fmla="*/ 0 h 135"/>
                    <a:gd name="T20" fmla="*/ 0 w 63"/>
                    <a:gd name="T21" fmla="*/ 0 h 135"/>
                    <a:gd name="T22" fmla="*/ 0 w 63"/>
                    <a:gd name="T23" fmla="*/ 0 h 135"/>
                    <a:gd name="T24" fmla="*/ 0 w 63"/>
                    <a:gd name="T25" fmla="*/ 0 h 135"/>
                    <a:gd name="T26" fmla="*/ 0 w 63"/>
                    <a:gd name="T27" fmla="*/ 0 h 135"/>
                    <a:gd name="T28" fmla="*/ 0 w 63"/>
                    <a:gd name="T29" fmla="*/ 0 h 135"/>
                    <a:gd name="T30" fmla="*/ 0 w 63"/>
                    <a:gd name="T31" fmla="*/ 0 h 135"/>
                    <a:gd name="T32" fmla="*/ 0 w 63"/>
                    <a:gd name="T33" fmla="*/ 0 h 135"/>
                    <a:gd name="T34" fmla="*/ 0 w 63"/>
                    <a:gd name="T35" fmla="*/ 0 h 135"/>
                    <a:gd name="T36" fmla="*/ 0 w 63"/>
                    <a:gd name="T37" fmla="*/ 0 h 135"/>
                    <a:gd name="T38" fmla="*/ 0 w 63"/>
                    <a:gd name="T39" fmla="*/ 0 h 135"/>
                    <a:gd name="T40" fmla="*/ 0 w 63"/>
                    <a:gd name="T41" fmla="*/ 0 h 135"/>
                    <a:gd name="T42" fmla="*/ 0 w 63"/>
                    <a:gd name="T43" fmla="*/ 0 h 135"/>
                    <a:gd name="T44" fmla="*/ 0 w 63"/>
                    <a:gd name="T45" fmla="*/ 0 h 13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3"/>
                    <a:gd name="T70" fmla="*/ 0 h 135"/>
                    <a:gd name="T71" fmla="*/ 63 w 63"/>
                    <a:gd name="T72" fmla="*/ 135 h 13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3" h="135">
                      <a:moveTo>
                        <a:pt x="0" y="135"/>
                      </a:moveTo>
                      <a:lnTo>
                        <a:pt x="27" y="114"/>
                      </a:lnTo>
                      <a:lnTo>
                        <a:pt x="31" y="110"/>
                      </a:lnTo>
                      <a:lnTo>
                        <a:pt x="36" y="105"/>
                      </a:lnTo>
                      <a:lnTo>
                        <a:pt x="44" y="93"/>
                      </a:lnTo>
                      <a:lnTo>
                        <a:pt x="48" y="88"/>
                      </a:lnTo>
                      <a:lnTo>
                        <a:pt x="51" y="84"/>
                      </a:lnTo>
                      <a:lnTo>
                        <a:pt x="52" y="81"/>
                      </a:lnTo>
                      <a:lnTo>
                        <a:pt x="53" y="80"/>
                      </a:lnTo>
                      <a:lnTo>
                        <a:pt x="57" y="67"/>
                      </a:lnTo>
                      <a:lnTo>
                        <a:pt x="60" y="57"/>
                      </a:lnTo>
                      <a:lnTo>
                        <a:pt x="62" y="46"/>
                      </a:lnTo>
                      <a:lnTo>
                        <a:pt x="63" y="38"/>
                      </a:lnTo>
                      <a:lnTo>
                        <a:pt x="61" y="31"/>
                      </a:lnTo>
                      <a:lnTo>
                        <a:pt x="57" y="24"/>
                      </a:lnTo>
                      <a:lnTo>
                        <a:pt x="49" y="17"/>
                      </a:lnTo>
                      <a:lnTo>
                        <a:pt x="43" y="14"/>
                      </a:lnTo>
                      <a:lnTo>
                        <a:pt x="37" y="10"/>
                      </a:lnTo>
                      <a:lnTo>
                        <a:pt x="36" y="7"/>
                      </a:lnTo>
                      <a:lnTo>
                        <a:pt x="36" y="3"/>
                      </a:lnTo>
                      <a:lnTo>
                        <a:pt x="35" y="1"/>
                      </a:lnTo>
                      <a:lnTo>
                        <a:pt x="33" y="0"/>
                      </a:lnTo>
                      <a:lnTo>
                        <a:pt x="30" y="0"/>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70" name="Freeform 61"/>
                <p:cNvSpPr>
                  <a:spLocks/>
                </p:cNvSpPr>
                <p:nvPr/>
              </p:nvSpPr>
              <p:spPr bwMode="auto">
                <a:xfrm>
                  <a:off x="957" y="3439"/>
                  <a:ext cx="8" cy="20"/>
                </a:xfrm>
                <a:custGeom>
                  <a:avLst/>
                  <a:gdLst>
                    <a:gd name="T0" fmla="*/ 0 w 40"/>
                    <a:gd name="T1" fmla="*/ 0 h 83"/>
                    <a:gd name="T2" fmla="*/ 0 w 40"/>
                    <a:gd name="T3" fmla="*/ 0 h 83"/>
                    <a:gd name="T4" fmla="*/ 0 w 40"/>
                    <a:gd name="T5" fmla="*/ 0 h 83"/>
                    <a:gd name="T6" fmla="*/ 0 w 40"/>
                    <a:gd name="T7" fmla="*/ 0 h 83"/>
                    <a:gd name="T8" fmla="*/ 0 w 40"/>
                    <a:gd name="T9" fmla="*/ 0 h 83"/>
                    <a:gd name="T10" fmla="*/ 0 w 40"/>
                    <a:gd name="T11" fmla="*/ 0 h 83"/>
                    <a:gd name="T12" fmla="*/ 0 w 40"/>
                    <a:gd name="T13" fmla="*/ 0 h 83"/>
                    <a:gd name="T14" fmla="*/ 0 w 40"/>
                    <a:gd name="T15" fmla="*/ 0 h 83"/>
                    <a:gd name="T16" fmla="*/ 0 w 40"/>
                    <a:gd name="T17" fmla="*/ 0 h 83"/>
                    <a:gd name="T18" fmla="*/ 0 w 40"/>
                    <a:gd name="T19" fmla="*/ 0 h 83"/>
                    <a:gd name="T20" fmla="*/ 0 w 40"/>
                    <a:gd name="T21" fmla="*/ 0 h 83"/>
                    <a:gd name="T22" fmla="*/ 0 w 40"/>
                    <a:gd name="T23" fmla="*/ 0 h 83"/>
                    <a:gd name="T24" fmla="*/ 0 w 40"/>
                    <a:gd name="T25" fmla="*/ 0 h 83"/>
                    <a:gd name="T26" fmla="*/ 0 w 40"/>
                    <a:gd name="T27" fmla="*/ 0 h 83"/>
                    <a:gd name="T28" fmla="*/ 0 w 40"/>
                    <a:gd name="T29" fmla="*/ 0 h 83"/>
                    <a:gd name="T30" fmla="*/ 0 w 40"/>
                    <a:gd name="T31" fmla="*/ 0 h 83"/>
                    <a:gd name="T32" fmla="*/ 0 w 40"/>
                    <a:gd name="T33" fmla="*/ 0 h 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83"/>
                    <a:gd name="T53" fmla="*/ 40 w 40"/>
                    <a:gd name="T54" fmla="*/ 83 h 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83">
                      <a:moveTo>
                        <a:pt x="0" y="0"/>
                      </a:moveTo>
                      <a:lnTo>
                        <a:pt x="10" y="6"/>
                      </a:lnTo>
                      <a:lnTo>
                        <a:pt x="19" y="14"/>
                      </a:lnTo>
                      <a:lnTo>
                        <a:pt x="28" y="23"/>
                      </a:lnTo>
                      <a:lnTo>
                        <a:pt x="37" y="31"/>
                      </a:lnTo>
                      <a:lnTo>
                        <a:pt x="39" y="37"/>
                      </a:lnTo>
                      <a:lnTo>
                        <a:pt x="40" y="40"/>
                      </a:lnTo>
                      <a:lnTo>
                        <a:pt x="40" y="46"/>
                      </a:lnTo>
                      <a:lnTo>
                        <a:pt x="40" y="48"/>
                      </a:lnTo>
                      <a:lnTo>
                        <a:pt x="39" y="53"/>
                      </a:lnTo>
                      <a:lnTo>
                        <a:pt x="37" y="59"/>
                      </a:lnTo>
                      <a:lnTo>
                        <a:pt x="33" y="66"/>
                      </a:lnTo>
                      <a:lnTo>
                        <a:pt x="29" y="71"/>
                      </a:lnTo>
                      <a:lnTo>
                        <a:pt x="23" y="77"/>
                      </a:lnTo>
                      <a:lnTo>
                        <a:pt x="19" y="82"/>
                      </a:lnTo>
                      <a:lnTo>
                        <a:pt x="18" y="83"/>
                      </a:lnTo>
                      <a:lnTo>
                        <a:pt x="17" y="83"/>
                      </a:lnTo>
                    </a:path>
                  </a:pathLst>
                </a:cu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65971" name="Oval 62"/>
                <p:cNvSpPr>
                  <a:spLocks noChangeArrowheads="1"/>
                </p:cNvSpPr>
                <p:nvPr/>
              </p:nvSpPr>
              <p:spPr bwMode="auto">
                <a:xfrm>
                  <a:off x="975" y="3354"/>
                  <a:ext cx="11" cy="14"/>
                </a:xfrm>
                <a:prstGeom prst="ellipse">
                  <a:avLst/>
                </a:prstGeom>
                <a:noFill/>
                <a:ln w="1588">
                  <a:solidFill>
                    <a:srgbClr val="00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grpSp>
          <p:sp>
            <p:nvSpPr>
              <p:cNvPr id="165921" name="Text Box 63"/>
              <p:cNvSpPr txBox="1">
                <a:spLocks noChangeArrowheads="1"/>
              </p:cNvSpPr>
              <p:nvPr/>
            </p:nvSpPr>
            <p:spPr bwMode="auto">
              <a:xfrm>
                <a:off x="11058" y="3748"/>
                <a:ext cx="779"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Above-Ground Crop</a:t>
                </a:r>
              </a:p>
            </p:txBody>
          </p:sp>
          <p:sp>
            <p:nvSpPr>
              <p:cNvPr id="165922" name="Text Box 64"/>
              <p:cNvSpPr txBox="1">
                <a:spLocks noChangeArrowheads="1"/>
              </p:cNvSpPr>
              <p:nvPr/>
            </p:nvSpPr>
            <p:spPr bwMode="auto">
              <a:xfrm>
                <a:off x="12183" y="5229"/>
                <a:ext cx="353"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tr-TR" altLang="tr-TR" sz="1600" baseline="0">
                    <a:latin typeface="Arial" charset="0"/>
                  </a:rPr>
                  <a:t>Kökler</a:t>
                </a:r>
                <a:endParaRPr lang="en-US" altLang="tr-TR" sz="1600" baseline="0">
                  <a:latin typeface="Arial Narrow" pitchFamily="34" charset="0"/>
                </a:endParaRPr>
              </a:p>
            </p:txBody>
          </p:sp>
          <p:sp>
            <p:nvSpPr>
              <p:cNvPr id="165923" name="Oval 65"/>
              <p:cNvSpPr>
                <a:spLocks noChangeArrowheads="1"/>
              </p:cNvSpPr>
              <p:nvPr/>
            </p:nvSpPr>
            <p:spPr bwMode="auto">
              <a:xfrm>
                <a:off x="11730" y="4146"/>
                <a:ext cx="91" cy="75"/>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4" name="Oval 66"/>
              <p:cNvSpPr>
                <a:spLocks noChangeArrowheads="1"/>
              </p:cNvSpPr>
              <p:nvPr/>
            </p:nvSpPr>
            <p:spPr bwMode="auto">
              <a:xfrm>
                <a:off x="11683" y="4367"/>
                <a:ext cx="79" cy="91"/>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5" name="Oval 67"/>
              <p:cNvSpPr>
                <a:spLocks noChangeArrowheads="1"/>
              </p:cNvSpPr>
              <p:nvPr/>
            </p:nvSpPr>
            <p:spPr bwMode="auto">
              <a:xfrm>
                <a:off x="12058" y="4211"/>
                <a:ext cx="104" cy="75"/>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6" name="Oval 68"/>
              <p:cNvSpPr>
                <a:spLocks noChangeArrowheads="1"/>
              </p:cNvSpPr>
              <p:nvPr/>
            </p:nvSpPr>
            <p:spPr bwMode="auto">
              <a:xfrm>
                <a:off x="12171" y="4043"/>
                <a:ext cx="66" cy="81"/>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7" name="Oval 69"/>
              <p:cNvSpPr>
                <a:spLocks noChangeArrowheads="1"/>
              </p:cNvSpPr>
              <p:nvPr/>
            </p:nvSpPr>
            <p:spPr bwMode="auto">
              <a:xfrm>
                <a:off x="12203" y="4221"/>
                <a:ext cx="107" cy="65"/>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8" name="Oval 70"/>
              <p:cNvSpPr>
                <a:spLocks noChangeArrowheads="1"/>
              </p:cNvSpPr>
              <p:nvPr/>
            </p:nvSpPr>
            <p:spPr bwMode="auto">
              <a:xfrm>
                <a:off x="12151" y="4528"/>
                <a:ext cx="86" cy="62"/>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29" name="Oval 71"/>
              <p:cNvSpPr>
                <a:spLocks noChangeArrowheads="1"/>
              </p:cNvSpPr>
              <p:nvPr/>
            </p:nvSpPr>
            <p:spPr bwMode="auto">
              <a:xfrm>
                <a:off x="12058" y="4637"/>
                <a:ext cx="60" cy="52"/>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30" name="Oval 72"/>
              <p:cNvSpPr>
                <a:spLocks noChangeArrowheads="1"/>
              </p:cNvSpPr>
              <p:nvPr/>
            </p:nvSpPr>
            <p:spPr bwMode="auto">
              <a:xfrm>
                <a:off x="11610" y="4286"/>
                <a:ext cx="66" cy="81"/>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31" name="Oval 73"/>
              <p:cNvSpPr>
                <a:spLocks noChangeArrowheads="1"/>
              </p:cNvSpPr>
              <p:nvPr/>
            </p:nvSpPr>
            <p:spPr bwMode="auto">
              <a:xfrm>
                <a:off x="11917" y="4528"/>
                <a:ext cx="69" cy="109"/>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32" name="Oval 74"/>
              <p:cNvSpPr>
                <a:spLocks noChangeArrowheads="1"/>
              </p:cNvSpPr>
              <p:nvPr/>
            </p:nvSpPr>
            <p:spPr bwMode="auto">
              <a:xfrm>
                <a:off x="11917" y="4124"/>
                <a:ext cx="110" cy="63"/>
              </a:xfrm>
              <a:prstGeom prst="ellipse">
                <a:avLst/>
              </a:prstGeom>
              <a:noFill/>
              <a:ln w="9525">
                <a:solidFill>
                  <a:srgbClr val="00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sp>
            <p:nvSpPr>
              <p:cNvPr id="165933" name="Text Box 75"/>
              <p:cNvSpPr txBox="1">
                <a:spLocks noChangeArrowheads="1"/>
              </p:cNvSpPr>
              <p:nvPr/>
            </p:nvSpPr>
            <p:spPr bwMode="auto">
              <a:xfrm rot="2878273">
                <a:off x="10483" y="5280"/>
                <a:ext cx="838" cy="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Denitrifi</a:t>
                </a:r>
                <a:r>
                  <a:rPr lang="tr-TR" altLang="tr-TR" sz="1600" baseline="0">
                    <a:latin typeface="Arial" charset="0"/>
                  </a:rPr>
                  <a:t>k</a:t>
                </a:r>
                <a:r>
                  <a:rPr lang="en-US" altLang="tr-TR" sz="1600" baseline="0">
                    <a:latin typeface="Arial Narrow" pitchFamily="34" charset="0"/>
                  </a:rPr>
                  <a:t>a</a:t>
                </a:r>
                <a:r>
                  <a:rPr lang="tr-TR" altLang="tr-TR" sz="1600" baseline="0">
                    <a:latin typeface="Arial" charset="0"/>
                  </a:rPr>
                  <a:t>syon</a:t>
                </a:r>
                <a:endParaRPr lang="en-US" altLang="tr-TR" sz="1600" baseline="0">
                  <a:latin typeface="Arial Narrow" pitchFamily="34" charset="0"/>
                </a:endParaRPr>
              </a:p>
            </p:txBody>
          </p:sp>
          <p:cxnSp>
            <p:nvCxnSpPr>
              <p:cNvPr id="165934" name="AutoShape 76"/>
              <p:cNvCxnSpPr>
                <a:cxnSpLocks noChangeShapeType="1"/>
                <a:stCxn id="165895" idx="1"/>
                <a:endCxn id="165899" idx="4"/>
              </p:cNvCxnSpPr>
              <p:nvPr/>
            </p:nvCxnSpPr>
            <p:spPr bwMode="auto">
              <a:xfrm rot="10800000">
                <a:off x="10549" y="4824"/>
                <a:ext cx="1134" cy="2060"/>
              </a:xfrm>
              <a:prstGeom prst="curvedConnector2">
                <a:avLst/>
              </a:prstGeom>
              <a:noFill/>
              <a:ln w="12700">
                <a:solidFill>
                  <a:srgbClr val="FF3300"/>
                </a:solidFill>
                <a:round/>
                <a:headEnd/>
                <a:tailEnd type="triangle" w="lg" len="med"/>
              </a:ln>
              <a:extLst>
                <a:ext uri="{909E8E84-426E-40DD-AFC4-6F175D3DCCD1}">
                  <a14:hiddenFill xmlns:a14="http://schemas.microsoft.com/office/drawing/2010/main">
                    <a:noFill/>
                  </a14:hiddenFill>
                </a:ext>
              </a:extLst>
            </p:spPr>
          </p:cxnSp>
          <p:sp>
            <p:nvSpPr>
              <p:cNvPr id="165935" name="Text Box 77"/>
              <p:cNvSpPr txBox="1">
                <a:spLocks noChangeArrowheads="1"/>
              </p:cNvSpPr>
              <p:nvPr/>
            </p:nvSpPr>
            <p:spPr bwMode="auto">
              <a:xfrm rot="5400000">
                <a:off x="11640" y="6314"/>
                <a:ext cx="738" cy="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Nitrifi</a:t>
                </a:r>
                <a:r>
                  <a:rPr lang="tr-TR" altLang="tr-TR" sz="1600" baseline="0">
                    <a:latin typeface="Arial" charset="0"/>
                  </a:rPr>
                  <a:t>kasyon</a:t>
                </a:r>
                <a:endParaRPr lang="en-US" altLang="tr-TR" sz="1600" baseline="0">
                  <a:latin typeface="Arial Narrow" pitchFamily="34" charset="0"/>
                </a:endParaRPr>
              </a:p>
            </p:txBody>
          </p:sp>
          <p:sp>
            <p:nvSpPr>
              <p:cNvPr id="165936" name="AutoShape 78"/>
              <p:cNvSpPr>
                <a:spLocks noChangeArrowheads="1"/>
              </p:cNvSpPr>
              <p:nvPr/>
            </p:nvSpPr>
            <p:spPr bwMode="auto">
              <a:xfrm>
                <a:off x="12282" y="6152"/>
                <a:ext cx="618" cy="31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spcBef>
                    <a:spcPct val="0"/>
                  </a:spcBef>
                  <a:buClrTx/>
                  <a:buSzTx/>
                  <a:buFontTx/>
                  <a:buNone/>
                </a:pPr>
                <a:endParaRPr lang="tr-TR" altLang="tr-TR" sz="2400" baseline="0">
                  <a:latin typeface="Times New Roman" pitchFamily="18" charset="0"/>
                </a:endParaRPr>
              </a:p>
            </p:txBody>
          </p:sp>
          <p:cxnSp>
            <p:nvCxnSpPr>
              <p:cNvPr id="165937" name="AutoShape 79"/>
              <p:cNvCxnSpPr>
                <a:cxnSpLocks noChangeShapeType="1"/>
                <a:stCxn id="165936" idx="2"/>
                <a:endCxn id="165935" idx="0"/>
              </p:cNvCxnSpPr>
              <p:nvPr/>
            </p:nvCxnSpPr>
            <p:spPr bwMode="auto">
              <a:xfrm rot="16200000" flipV="1">
                <a:off x="12287" y="6214"/>
                <a:ext cx="130" cy="478"/>
              </a:xfrm>
              <a:prstGeom prst="curvedConnector4">
                <a:avLst>
                  <a:gd name="adj1" fmla="val -110769"/>
                  <a:gd name="adj2" fmla="val 82218"/>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65938" name="Text Box 80"/>
              <p:cNvSpPr txBox="1">
                <a:spLocks noChangeArrowheads="1"/>
              </p:cNvSpPr>
              <p:nvPr/>
            </p:nvSpPr>
            <p:spPr bwMode="auto">
              <a:xfrm rot="4804128">
                <a:off x="10120" y="5277"/>
                <a:ext cx="776" cy="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tr-TR" altLang="tr-TR" sz="1600" baseline="0">
                    <a:latin typeface="Arial" charset="0"/>
                  </a:rPr>
                  <a:t>Buharlaşma</a:t>
                </a:r>
                <a:endParaRPr lang="en-US" altLang="tr-TR" sz="1600" baseline="0">
                  <a:latin typeface="Arial Narrow" pitchFamily="34" charset="0"/>
                </a:endParaRPr>
              </a:p>
            </p:txBody>
          </p:sp>
          <p:sp>
            <p:nvSpPr>
              <p:cNvPr id="165939" name="Text Box 81"/>
              <p:cNvSpPr txBox="1">
                <a:spLocks noChangeArrowheads="1"/>
              </p:cNvSpPr>
              <p:nvPr/>
            </p:nvSpPr>
            <p:spPr bwMode="auto">
              <a:xfrm rot="1786091">
                <a:off x="10853" y="4886"/>
                <a:ext cx="649"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N-fi</a:t>
                </a:r>
                <a:r>
                  <a:rPr lang="tr-TR" altLang="tr-TR" sz="1600" baseline="0">
                    <a:latin typeface="Arial" charset="0"/>
                  </a:rPr>
                  <a:t>ksasyonu</a:t>
                </a:r>
                <a:r>
                  <a:rPr lang="en-US" altLang="tr-TR" sz="1600" baseline="0">
                    <a:latin typeface="Arial Narrow" pitchFamily="34" charset="0"/>
                  </a:rPr>
                  <a:t>n</a:t>
                </a:r>
              </a:p>
            </p:txBody>
          </p:sp>
        </p:grpSp>
      </p:grpSp>
    </p:spTree>
    <p:extLst>
      <p:ext uri="{BB962C8B-B14F-4D97-AF65-F5344CB8AC3E}">
        <p14:creationId xmlns:p14="http://schemas.microsoft.com/office/powerpoint/2010/main" val="39051212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b="1" dirty="0" smtClean="0"/>
              <a:t>Azot </a:t>
            </a:r>
            <a:r>
              <a:rPr lang="tr-TR" b="1" dirty="0" err="1" smtClean="0"/>
              <a:t>Fiksasyonu</a:t>
            </a:r>
            <a:endParaRPr lang="tr-TR" b="1" dirty="0"/>
          </a:p>
        </p:txBody>
      </p:sp>
      <p:sp>
        <p:nvSpPr>
          <p:cNvPr id="166915" name="İçerik Yer Tutucusu 2"/>
          <p:cNvSpPr>
            <a:spLocks noGrp="1"/>
          </p:cNvSpPr>
          <p:nvPr>
            <p:ph sz="quarter" idx="1"/>
          </p:nvPr>
        </p:nvSpPr>
        <p:spPr>
          <a:xfrm>
            <a:off x="301625" y="1268413"/>
            <a:ext cx="8504238" cy="5545137"/>
          </a:xfrm>
        </p:spPr>
        <p:txBody>
          <a:bodyPr>
            <a:normAutofit fontScale="92500" lnSpcReduction="10000"/>
          </a:bodyPr>
          <a:lstStyle/>
          <a:p>
            <a:pPr marL="0" indent="0" algn="just">
              <a:buFont typeface="Wingdings 2" pitchFamily="18" charset="2"/>
              <a:buNone/>
            </a:pPr>
            <a:r>
              <a:rPr lang="tr-TR" altLang="tr-TR" smtClean="0"/>
              <a:t>Atmosferde bol miktarda bulunan moleküler azotun amonyum formlarına indirgenerek yarayışlı duruma geçmesine </a:t>
            </a:r>
            <a:r>
              <a:rPr lang="tr-TR" altLang="tr-TR" b="1" smtClean="0">
                <a:solidFill>
                  <a:schemeClr val="tx2"/>
                </a:solidFill>
              </a:rPr>
              <a:t>azot fiksasyonu </a:t>
            </a:r>
            <a:r>
              <a:rPr lang="tr-TR" altLang="tr-TR" smtClean="0"/>
              <a:t>denmektedir.</a:t>
            </a:r>
            <a:r>
              <a:rPr lang="tr-TR" altLang="tr-TR" b="1" smtClean="0">
                <a:solidFill>
                  <a:schemeClr val="tx2"/>
                </a:solidFill>
              </a:rPr>
              <a:t> </a:t>
            </a:r>
            <a:r>
              <a:rPr lang="tr-TR" altLang="tr-TR" smtClean="0"/>
              <a:t>Azot fiksasyonunda enerji gereksinir. Yağmur suyunda çeşitli azotlu bileşikler bulunmaktadır. </a:t>
            </a:r>
          </a:p>
          <a:p>
            <a:pPr marL="0" indent="0" algn="just">
              <a:buFont typeface="Wingdings 2" pitchFamily="18" charset="2"/>
              <a:buNone/>
            </a:pPr>
            <a:r>
              <a:rPr lang="tr-TR" altLang="tr-TR" smtClean="0"/>
              <a:t>Yağmur suyunda iki temel azot formu amonyum (NH</a:t>
            </a:r>
            <a:r>
              <a:rPr lang="tr-TR" altLang="tr-TR" baseline="-25000" smtClean="0"/>
              <a:t>4</a:t>
            </a:r>
            <a:r>
              <a:rPr lang="tr-TR" altLang="tr-TR" smtClean="0"/>
              <a:t>)ve nitrat (NO</a:t>
            </a:r>
            <a:r>
              <a:rPr lang="tr-TR" altLang="tr-TR" baseline="-25000" smtClean="0"/>
              <a:t>3</a:t>
            </a:r>
            <a:r>
              <a:rPr lang="tr-TR" altLang="tr-TR" smtClean="0"/>
              <a:t>)tır. Yağmur suyundaki azot, dolanım yolu ile atmosfere girmiş olabildiği gibi fikse edilmiş azot da olabilir. Yağmur suyunda bulunan nitrat azotun atmosferde bulunan organik azot fraksiyonlarının minerilizasyonundan türemiş amonyumun fotokimyasal oksidasyonu ile oluştuğu açıklanmıştır. </a:t>
            </a:r>
          </a:p>
        </p:txBody>
      </p:sp>
    </p:spTree>
    <p:extLst>
      <p:ext uri="{BB962C8B-B14F-4D97-AF65-F5344CB8AC3E}">
        <p14:creationId xmlns:p14="http://schemas.microsoft.com/office/powerpoint/2010/main" val="3540006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p:cNvSpPr>
          <p:nvPr>
            <p:ph type="title" idx="4294967295"/>
          </p:nvPr>
        </p:nvSpPr>
        <p:spPr/>
        <p:txBody>
          <a:bodyPr/>
          <a:lstStyle/>
          <a:p>
            <a:endParaRPr lang="tr-TR" altLang="tr-TR" smtClean="0"/>
          </a:p>
        </p:txBody>
      </p:sp>
      <p:sp>
        <p:nvSpPr>
          <p:cNvPr id="150531" name="Rectangle 3"/>
          <p:cNvSpPr>
            <a:spLocks noGrp="1"/>
          </p:cNvSpPr>
          <p:nvPr>
            <p:ph type="body" idx="4294967295"/>
          </p:nvPr>
        </p:nvSpPr>
        <p:spPr/>
        <p:txBody>
          <a:bodyPr/>
          <a:lstStyle/>
          <a:p>
            <a:pPr marL="0" indent="0" algn="just">
              <a:buFont typeface="Wingdings 2" pitchFamily="18" charset="2"/>
              <a:buNone/>
            </a:pPr>
            <a:r>
              <a:rPr lang="tr-TR" altLang="tr-TR" sz="3200" smtClean="0">
                <a:latin typeface="Arial" charset="0"/>
              </a:rPr>
              <a:t>Havadaki serbest azot yıldırım ,şimşek gibi atmosferik olaylarla ve fasulye, nohut, mercimek gibi baklagillerin köklerinde yaşayan azot bağlayan bakteriler tarafından toprağa bağlanır. Böylece bitkiler topraktan azot tuzlarını  alır, hayvanlar ise bitkilerden alarak kullanır.</a:t>
            </a:r>
            <a:endParaRPr lang="en-US" altLang="tr-TR" sz="3200" smtClean="0">
              <a:latin typeface="Arial" charset="0"/>
            </a:endParaRPr>
          </a:p>
        </p:txBody>
      </p:sp>
    </p:spTree>
    <p:extLst>
      <p:ext uri="{BB962C8B-B14F-4D97-AF65-F5344CB8AC3E}">
        <p14:creationId xmlns:p14="http://schemas.microsoft.com/office/powerpoint/2010/main" val="10571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p:cNvSpPr>
          <p:nvPr>
            <p:ph type="title" idx="4294967295"/>
          </p:nvPr>
        </p:nvSpPr>
        <p:spPr/>
        <p:txBody>
          <a:bodyPr/>
          <a:lstStyle/>
          <a:p>
            <a:endParaRPr lang="tr-TR" altLang="tr-TR" smtClean="0"/>
          </a:p>
        </p:txBody>
      </p:sp>
      <p:sp>
        <p:nvSpPr>
          <p:cNvPr id="151555" name="Rectangle 3"/>
          <p:cNvSpPr>
            <a:spLocks noGrp="1"/>
          </p:cNvSpPr>
          <p:nvPr>
            <p:ph type="body" idx="4294967295"/>
          </p:nvPr>
        </p:nvSpPr>
        <p:spPr>
          <a:xfrm>
            <a:off x="301625" y="1524000"/>
            <a:ext cx="8534400" cy="5073650"/>
          </a:xfrm>
        </p:spPr>
        <p:txBody>
          <a:bodyPr/>
          <a:lstStyle/>
          <a:p>
            <a:endParaRPr lang="tr-TR" altLang="tr-TR" smtClean="0"/>
          </a:p>
        </p:txBody>
      </p:sp>
      <p:sp>
        <p:nvSpPr>
          <p:cNvPr id="151556" name="Oval 4"/>
          <p:cNvSpPr>
            <a:spLocks noChangeArrowheads="1"/>
          </p:cNvSpPr>
          <p:nvPr/>
        </p:nvSpPr>
        <p:spPr bwMode="auto">
          <a:xfrm>
            <a:off x="3492500" y="1557338"/>
            <a:ext cx="1943100" cy="719137"/>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600" baseline="0">
                <a:latin typeface="Arial" charset="0"/>
              </a:rPr>
              <a:t>Atmosferdeki </a:t>
            </a:r>
          </a:p>
          <a:p>
            <a:pPr algn="ctr" eaLnBrk="1" hangingPunct="1">
              <a:spcBef>
                <a:spcPct val="0"/>
              </a:spcBef>
              <a:buClrTx/>
              <a:buSzTx/>
              <a:buFontTx/>
              <a:buNone/>
            </a:pPr>
            <a:r>
              <a:rPr lang="tr-TR" altLang="tr-TR" sz="1600" baseline="0">
                <a:latin typeface="Arial" charset="0"/>
              </a:rPr>
              <a:t>serbest azot N2</a:t>
            </a:r>
            <a:endParaRPr lang="en-US" altLang="tr-TR" sz="1600" baseline="0">
              <a:latin typeface="Arial" charset="0"/>
            </a:endParaRPr>
          </a:p>
        </p:txBody>
      </p:sp>
      <p:sp>
        <p:nvSpPr>
          <p:cNvPr id="151557" name="AutoShape 6"/>
          <p:cNvSpPr>
            <a:spLocks noChangeArrowheads="1"/>
          </p:cNvSpPr>
          <p:nvPr/>
        </p:nvSpPr>
        <p:spPr bwMode="auto">
          <a:xfrm>
            <a:off x="4427538" y="2276475"/>
            <a:ext cx="71437" cy="360363"/>
          </a:xfrm>
          <a:prstGeom prst="downArrow">
            <a:avLst>
              <a:gd name="adj1" fmla="val 50000"/>
              <a:gd name="adj2" fmla="val 126112"/>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58" name="Rectangle 7"/>
          <p:cNvSpPr>
            <a:spLocks noChangeArrowheads="1"/>
          </p:cNvSpPr>
          <p:nvPr/>
        </p:nvSpPr>
        <p:spPr bwMode="auto">
          <a:xfrm>
            <a:off x="3348038" y="2636838"/>
            <a:ext cx="2232025" cy="865187"/>
          </a:xfrm>
          <a:prstGeom prst="rect">
            <a:avLst/>
          </a:prstGeom>
          <a:solidFill>
            <a:srgbClr val="33CCFF"/>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Baklagil köklerinde </a:t>
            </a:r>
          </a:p>
          <a:p>
            <a:pPr algn="ctr" eaLnBrk="1" hangingPunct="1">
              <a:spcBef>
                <a:spcPct val="0"/>
              </a:spcBef>
              <a:buClrTx/>
              <a:buSzTx/>
              <a:buFontTx/>
              <a:buNone/>
            </a:pPr>
            <a:r>
              <a:rPr lang="tr-TR" altLang="tr-TR" sz="1400" b="1" baseline="0">
                <a:latin typeface="Arial" charset="0"/>
              </a:rPr>
              <a:t>yaşayan bazı</a:t>
            </a:r>
          </a:p>
          <a:p>
            <a:pPr algn="ctr" eaLnBrk="1" hangingPunct="1">
              <a:spcBef>
                <a:spcPct val="0"/>
              </a:spcBef>
              <a:buClrTx/>
              <a:buSzTx/>
              <a:buFontTx/>
              <a:buNone/>
            </a:pPr>
            <a:r>
              <a:rPr lang="tr-TR" altLang="tr-TR" sz="1400" b="1" baseline="0">
                <a:latin typeface="Arial" charset="0"/>
              </a:rPr>
              <a:t> bakteriler tarafından </a:t>
            </a:r>
          </a:p>
          <a:p>
            <a:pPr algn="ctr" eaLnBrk="1" hangingPunct="1">
              <a:spcBef>
                <a:spcPct val="0"/>
              </a:spcBef>
              <a:buClrTx/>
              <a:buSzTx/>
              <a:buFontTx/>
              <a:buNone/>
            </a:pPr>
            <a:r>
              <a:rPr lang="tr-TR" altLang="tr-TR" sz="1400" b="1" baseline="0">
                <a:latin typeface="Arial" charset="0"/>
              </a:rPr>
              <a:t>toprağa bağlanır</a:t>
            </a:r>
            <a:endParaRPr lang="en-US" altLang="tr-TR" sz="1400" b="1" baseline="0">
              <a:latin typeface="Arial" charset="0"/>
            </a:endParaRPr>
          </a:p>
        </p:txBody>
      </p:sp>
      <p:sp>
        <p:nvSpPr>
          <p:cNvPr id="151559" name="AutoShape 8"/>
          <p:cNvSpPr>
            <a:spLocks noChangeArrowheads="1"/>
          </p:cNvSpPr>
          <p:nvPr/>
        </p:nvSpPr>
        <p:spPr bwMode="auto">
          <a:xfrm rot="-3092198">
            <a:off x="5465762" y="3482976"/>
            <a:ext cx="169863" cy="468312"/>
          </a:xfrm>
          <a:prstGeom prst="downArrow">
            <a:avLst>
              <a:gd name="adj1" fmla="val 50000"/>
              <a:gd name="adj2" fmla="val 68925"/>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0" name="Oval 9"/>
          <p:cNvSpPr>
            <a:spLocks noChangeArrowheads="1"/>
          </p:cNvSpPr>
          <p:nvPr/>
        </p:nvSpPr>
        <p:spPr bwMode="auto">
          <a:xfrm>
            <a:off x="5724525" y="3573463"/>
            <a:ext cx="792163" cy="719137"/>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Bitkisel </a:t>
            </a:r>
          </a:p>
          <a:p>
            <a:pPr algn="ctr" eaLnBrk="1" hangingPunct="1">
              <a:spcBef>
                <a:spcPct val="0"/>
              </a:spcBef>
              <a:buClrTx/>
              <a:buSzTx/>
              <a:buFontTx/>
              <a:buNone/>
            </a:pPr>
            <a:r>
              <a:rPr lang="tr-TR" altLang="tr-TR" sz="1400" b="1" baseline="0">
                <a:latin typeface="Arial" charset="0"/>
              </a:rPr>
              <a:t>protein</a:t>
            </a:r>
            <a:endParaRPr lang="en-US" altLang="tr-TR" sz="1400" b="1" baseline="0">
              <a:latin typeface="Arial" charset="0"/>
            </a:endParaRPr>
          </a:p>
        </p:txBody>
      </p:sp>
      <p:sp>
        <p:nvSpPr>
          <p:cNvPr id="151561" name="AutoShape 10"/>
          <p:cNvSpPr>
            <a:spLocks noChangeArrowheads="1"/>
          </p:cNvSpPr>
          <p:nvPr/>
        </p:nvSpPr>
        <p:spPr bwMode="auto">
          <a:xfrm>
            <a:off x="6516688" y="3933825"/>
            <a:ext cx="576262" cy="144463"/>
          </a:xfrm>
          <a:prstGeom prst="rightArrow">
            <a:avLst>
              <a:gd name="adj1" fmla="val 50000"/>
              <a:gd name="adj2" fmla="val 99725"/>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2" name="Oval 11"/>
          <p:cNvSpPr>
            <a:spLocks noChangeArrowheads="1"/>
          </p:cNvSpPr>
          <p:nvPr/>
        </p:nvSpPr>
        <p:spPr bwMode="auto">
          <a:xfrm>
            <a:off x="7164388" y="3789363"/>
            <a:ext cx="1079500" cy="647700"/>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Hayvansal</a:t>
            </a:r>
          </a:p>
          <a:p>
            <a:pPr algn="ctr" eaLnBrk="1" hangingPunct="1">
              <a:spcBef>
                <a:spcPct val="0"/>
              </a:spcBef>
              <a:buClrTx/>
              <a:buSzTx/>
              <a:buFontTx/>
              <a:buNone/>
            </a:pPr>
            <a:r>
              <a:rPr lang="tr-TR" altLang="tr-TR" sz="1400" b="1" baseline="0">
                <a:latin typeface="Arial" charset="0"/>
              </a:rPr>
              <a:t> protein</a:t>
            </a:r>
            <a:endParaRPr lang="en-US" altLang="tr-TR" sz="1400" b="1" baseline="0">
              <a:latin typeface="Arial" charset="0"/>
            </a:endParaRPr>
          </a:p>
        </p:txBody>
      </p:sp>
      <p:sp>
        <p:nvSpPr>
          <p:cNvPr id="151563" name="AutoShape 12"/>
          <p:cNvSpPr>
            <a:spLocks noChangeArrowheads="1"/>
          </p:cNvSpPr>
          <p:nvPr/>
        </p:nvSpPr>
        <p:spPr bwMode="auto">
          <a:xfrm>
            <a:off x="7667625" y="4437063"/>
            <a:ext cx="215900" cy="287337"/>
          </a:xfrm>
          <a:prstGeom prst="downArrow">
            <a:avLst>
              <a:gd name="adj1" fmla="val 50000"/>
              <a:gd name="adj2" fmla="val 33272"/>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4" name="Oval 13"/>
          <p:cNvSpPr>
            <a:spLocks noChangeArrowheads="1"/>
          </p:cNvSpPr>
          <p:nvPr/>
        </p:nvSpPr>
        <p:spPr bwMode="auto">
          <a:xfrm>
            <a:off x="6804025" y="4797425"/>
            <a:ext cx="1800225" cy="719138"/>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Organik atıklar ve </a:t>
            </a:r>
          </a:p>
          <a:p>
            <a:pPr algn="ctr" eaLnBrk="1" hangingPunct="1">
              <a:spcBef>
                <a:spcPct val="0"/>
              </a:spcBef>
              <a:buClrTx/>
              <a:buSzTx/>
              <a:buFontTx/>
              <a:buNone/>
            </a:pPr>
            <a:r>
              <a:rPr lang="tr-TR" altLang="tr-TR" sz="1400" b="1" baseline="0">
                <a:latin typeface="Arial" charset="0"/>
              </a:rPr>
              <a:t>ölü organizmalar</a:t>
            </a:r>
            <a:endParaRPr lang="en-US" altLang="tr-TR" sz="1400" b="1" baseline="0">
              <a:latin typeface="Arial" charset="0"/>
            </a:endParaRPr>
          </a:p>
        </p:txBody>
      </p:sp>
      <p:sp>
        <p:nvSpPr>
          <p:cNvPr id="151565" name="AutoShape 14"/>
          <p:cNvSpPr>
            <a:spLocks noChangeArrowheads="1"/>
          </p:cNvSpPr>
          <p:nvPr/>
        </p:nvSpPr>
        <p:spPr bwMode="auto">
          <a:xfrm rot="-2833634">
            <a:off x="6611144" y="4055269"/>
            <a:ext cx="315913" cy="936625"/>
          </a:xfrm>
          <a:prstGeom prst="downArrow">
            <a:avLst>
              <a:gd name="adj1" fmla="val 50000"/>
              <a:gd name="adj2" fmla="val 74120"/>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6" name="AutoShape 15"/>
          <p:cNvSpPr>
            <a:spLocks noChangeArrowheads="1"/>
          </p:cNvSpPr>
          <p:nvPr/>
        </p:nvSpPr>
        <p:spPr bwMode="auto">
          <a:xfrm rot="2644685">
            <a:off x="6516688" y="5229225"/>
            <a:ext cx="142875" cy="936625"/>
          </a:xfrm>
          <a:prstGeom prst="downArrow">
            <a:avLst>
              <a:gd name="adj1" fmla="val 50000"/>
              <a:gd name="adj2" fmla="val 163889"/>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7" name="Oval 16"/>
          <p:cNvSpPr>
            <a:spLocks noChangeArrowheads="1"/>
          </p:cNvSpPr>
          <p:nvPr/>
        </p:nvSpPr>
        <p:spPr bwMode="auto">
          <a:xfrm>
            <a:off x="5076825" y="5589588"/>
            <a:ext cx="1152525" cy="914400"/>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Çürükçül </a:t>
            </a:r>
          </a:p>
          <a:p>
            <a:pPr algn="ctr" eaLnBrk="1" hangingPunct="1">
              <a:spcBef>
                <a:spcPct val="0"/>
              </a:spcBef>
              <a:buClrTx/>
              <a:buSzTx/>
              <a:buFontTx/>
              <a:buNone/>
            </a:pPr>
            <a:r>
              <a:rPr lang="tr-TR" altLang="tr-TR" sz="1400" b="1" baseline="0">
                <a:latin typeface="Arial" charset="0"/>
              </a:rPr>
              <a:t>organizmalar</a:t>
            </a:r>
            <a:endParaRPr lang="en-US" altLang="tr-TR" sz="1400" b="1" baseline="0">
              <a:latin typeface="Arial" charset="0"/>
            </a:endParaRPr>
          </a:p>
        </p:txBody>
      </p:sp>
      <p:sp>
        <p:nvSpPr>
          <p:cNvPr id="151568" name="AutoShape 17"/>
          <p:cNvSpPr>
            <a:spLocks noChangeArrowheads="1"/>
          </p:cNvSpPr>
          <p:nvPr/>
        </p:nvSpPr>
        <p:spPr bwMode="auto">
          <a:xfrm rot="-2225570">
            <a:off x="4716463" y="5157788"/>
            <a:ext cx="225425" cy="831850"/>
          </a:xfrm>
          <a:prstGeom prst="upArrow">
            <a:avLst>
              <a:gd name="adj1" fmla="val 50000"/>
              <a:gd name="adj2" fmla="val 92254"/>
            </a:avLst>
          </a:prstGeom>
          <a:solidFill>
            <a:schemeClr val="accent1"/>
          </a:solidFill>
          <a:ln w="9525">
            <a:solidFill>
              <a:schemeClr val="tx1"/>
            </a:solidFill>
            <a:miter lim="800000"/>
            <a:headEnd/>
            <a:tailEnd/>
          </a:ln>
        </p:spPr>
        <p:txBody>
          <a:bodyPr vert="eaVert"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69" name="Oval 18"/>
          <p:cNvSpPr>
            <a:spLocks noChangeArrowheads="1"/>
          </p:cNvSpPr>
          <p:nvPr/>
        </p:nvSpPr>
        <p:spPr bwMode="auto">
          <a:xfrm>
            <a:off x="3492500" y="4652963"/>
            <a:ext cx="1438275" cy="576262"/>
          </a:xfrm>
          <a:prstGeom prst="ellipse">
            <a:avLst/>
          </a:prstGeom>
          <a:solidFill>
            <a:srgbClr val="33CC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Azot tuzları</a:t>
            </a:r>
            <a:endParaRPr lang="en-US" altLang="tr-TR" sz="1400" b="1" baseline="0">
              <a:latin typeface="Arial" charset="0"/>
            </a:endParaRPr>
          </a:p>
        </p:txBody>
      </p:sp>
      <p:sp>
        <p:nvSpPr>
          <p:cNvPr id="151570" name="AutoShape 19"/>
          <p:cNvSpPr>
            <a:spLocks noChangeArrowheads="1"/>
          </p:cNvSpPr>
          <p:nvPr/>
        </p:nvSpPr>
        <p:spPr bwMode="auto">
          <a:xfrm rot="-1239781">
            <a:off x="4572000" y="4221163"/>
            <a:ext cx="976313" cy="220662"/>
          </a:xfrm>
          <a:prstGeom prst="rightArrow">
            <a:avLst>
              <a:gd name="adj1" fmla="val 50000"/>
              <a:gd name="adj2" fmla="val 110612"/>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51571" name="AutoShape 20"/>
          <p:cNvSpPr>
            <a:spLocks noChangeArrowheads="1"/>
          </p:cNvSpPr>
          <p:nvPr/>
        </p:nvSpPr>
        <p:spPr bwMode="auto">
          <a:xfrm rot="-5400000">
            <a:off x="1153319" y="3031331"/>
            <a:ext cx="2520950" cy="1874838"/>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accent1"/>
          </a:solidFill>
          <a:ln w="9525">
            <a:solidFill>
              <a:schemeClr val="tx1"/>
            </a:solidFill>
            <a:miter lim="800000"/>
            <a:headEnd/>
            <a:tailEnd/>
          </a:ln>
        </p:spPr>
        <p:txBody>
          <a:bodyPr wrap="none" anchor="ctr"/>
          <a:lstStyle/>
          <a:p>
            <a:endParaRPr lang="tr-TR"/>
          </a:p>
        </p:txBody>
      </p:sp>
      <p:sp>
        <p:nvSpPr>
          <p:cNvPr id="151572" name="Rectangle 24"/>
          <p:cNvSpPr>
            <a:spLocks noChangeArrowheads="1"/>
          </p:cNvSpPr>
          <p:nvPr/>
        </p:nvSpPr>
        <p:spPr bwMode="auto">
          <a:xfrm rot="-5400000">
            <a:off x="-177800" y="3571875"/>
            <a:ext cx="2446338" cy="865188"/>
          </a:xfrm>
          <a:prstGeom prst="rect">
            <a:avLst/>
          </a:prstGeom>
          <a:solidFill>
            <a:srgbClr val="33CCFF"/>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400" b="1" baseline="0">
                <a:latin typeface="Arial" charset="0"/>
              </a:rPr>
              <a:t>Bazı bakteriler tarafından </a:t>
            </a:r>
          </a:p>
          <a:p>
            <a:pPr algn="ctr" eaLnBrk="1" hangingPunct="1">
              <a:spcBef>
                <a:spcPct val="0"/>
              </a:spcBef>
              <a:buClrTx/>
              <a:buSzTx/>
              <a:buFontTx/>
              <a:buNone/>
            </a:pPr>
            <a:r>
              <a:rPr lang="tr-TR" altLang="tr-TR" sz="1400" b="1" baseline="0">
                <a:latin typeface="Arial" charset="0"/>
              </a:rPr>
              <a:t>atmosfere salınır</a:t>
            </a:r>
            <a:endParaRPr lang="en-US" altLang="tr-TR" sz="1400" b="1" baseline="0">
              <a:latin typeface="Arial" charset="0"/>
            </a:endParaRPr>
          </a:p>
        </p:txBody>
      </p:sp>
    </p:spTree>
    <p:extLst>
      <p:ext uri="{BB962C8B-B14F-4D97-AF65-F5344CB8AC3E}">
        <p14:creationId xmlns:p14="http://schemas.microsoft.com/office/powerpoint/2010/main" val="2696673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8"/>
          <p:cNvSpPr>
            <a:spLocks noGrp="1"/>
          </p:cNvSpPr>
          <p:nvPr>
            <p:ph type="title" idx="4294967295"/>
          </p:nvPr>
        </p:nvSpPr>
        <p:spPr/>
        <p:txBody>
          <a:bodyPr/>
          <a:lstStyle/>
          <a:p>
            <a:endParaRPr lang="tr-TR" altLang="tr-TR" smtClean="0"/>
          </a:p>
        </p:txBody>
      </p:sp>
      <p:pic>
        <p:nvPicPr>
          <p:cNvPr id="116739" name="Picture 4" descr="clover"/>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301625" y="2600325"/>
            <a:ext cx="4191000" cy="2444750"/>
          </a:xfrm>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16740" name="Picture 7" descr="nodule"/>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4645025" y="2660650"/>
            <a:ext cx="4191000" cy="2324100"/>
          </a:xfrm>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330904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5"/>
          <p:cNvSpPr>
            <a:spLocks noGrp="1"/>
          </p:cNvSpPr>
          <p:nvPr>
            <p:ph type="title" idx="4294967295"/>
          </p:nvPr>
        </p:nvSpPr>
        <p:spPr/>
        <p:txBody>
          <a:bodyPr/>
          <a:lstStyle/>
          <a:p>
            <a:endParaRPr lang="tr-TR" altLang="tr-TR" smtClean="0"/>
          </a:p>
        </p:txBody>
      </p:sp>
      <p:pic>
        <p:nvPicPr>
          <p:cNvPr id="153603" name="Picture 4" descr="nfix3"/>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323850" y="1412875"/>
            <a:ext cx="8064500" cy="5040313"/>
          </a:xfrm>
        </p:spPr>
      </p:pic>
    </p:spTree>
    <p:extLst>
      <p:ext uri="{BB962C8B-B14F-4D97-AF65-F5344CB8AC3E}">
        <p14:creationId xmlns:p14="http://schemas.microsoft.com/office/powerpoint/2010/main" val="4077134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a:t>
            </a:r>
            <a:endParaRPr lang="en-US" altLang="tr-TR" sz="3600" b="1" dirty="0" smtClean="0">
              <a:solidFill>
                <a:srgbClr val="002060"/>
              </a:solidFill>
              <a:latin typeface="Arial" charset="0"/>
            </a:endParaRPr>
          </a:p>
        </p:txBody>
      </p:sp>
      <p:sp>
        <p:nvSpPr>
          <p:cNvPr id="154627" name="Rectangle 3"/>
          <p:cNvSpPr>
            <a:spLocks noGrp="1"/>
          </p:cNvSpPr>
          <p:nvPr>
            <p:ph type="body" idx="4294967295"/>
          </p:nvPr>
        </p:nvSpPr>
        <p:spPr/>
        <p:txBody>
          <a:bodyPr>
            <a:normAutofit fontScale="92500" lnSpcReduction="20000"/>
          </a:bodyPr>
          <a:lstStyle/>
          <a:p>
            <a:pPr>
              <a:lnSpc>
                <a:spcPct val="90000"/>
              </a:lnSpc>
            </a:pPr>
            <a:r>
              <a:rPr lang="tr-TR" altLang="tr-TR" smtClean="0">
                <a:latin typeface="Arial" charset="0"/>
              </a:rPr>
              <a:t>N, canlılar için önemli olan karbon ve oksijen gibi temel elementtir</a:t>
            </a:r>
          </a:p>
          <a:p>
            <a:pPr>
              <a:lnSpc>
                <a:spcPct val="90000"/>
              </a:lnSpc>
            </a:pPr>
            <a:r>
              <a:rPr lang="tr-TR" altLang="tr-TR" smtClean="0">
                <a:latin typeface="Arial" charset="0"/>
              </a:rPr>
              <a:t>Canlılar için hayati önem taşıyan aminoasit, nükleik asit, hormon ve vitamin gibi moleküllerin yapısına katılır</a:t>
            </a:r>
          </a:p>
          <a:p>
            <a:pPr>
              <a:lnSpc>
                <a:spcPct val="90000"/>
              </a:lnSpc>
            </a:pPr>
            <a:r>
              <a:rPr lang="tr-TR" altLang="tr-TR" smtClean="0">
                <a:latin typeface="Arial" charset="0"/>
              </a:rPr>
              <a:t>Bitkiler atmosfer azotunu kullanamazlar</a:t>
            </a:r>
          </a:p>
          <a:p>
            <a:pPr>
              <a:lnSpc>
                <a:spcPct val="90000"/>
              </a:lnSpc>
            </a:pPr>
            <a:r>
              <a:rPr lang="tr-TR" altLang="tr-TR" smtClean="0">
                <a:latin typeface="Arial" charset="0"/>
              </a:rPr>
              <a:t>Bitkiler azotu topraktan tuzlar şeklinde alırlar</a:t>
            </a:r>
          </a:p>
          <a:p>
            <a:pPr>
              <a:lnSpc>
                <a:spcPct val="90000"/>
              </a:lnSpc>
            </a:pPr>
            <a:r>
              <a:rPr lang="tr-TR" altLang="tr-TR" smtClean="0">
                <a:latin typeface="Arial" charset="0"/>
              </a:rPr>
              <a:t>Hayvanlar azotu bitki ve diğer canlıları yiyerek aminoasitler sayesinde alırlar</a:t>
            </a:r>
          </a:p>
          <a:p>
            <a:pPr>
              <a:lnSpc>
                <a:spcPct val="90000"/>
              </a:lnSpc>
            </a:pPr>
            <a:r>
              <a:rPr lang="tr-TR" altLang="tr-TR" smtClean="0">
                <a:latin typeface="Arial" charset="0"/>
              </a:rPr>
              <a:t>Bazı mikroorganizmalar atmosfer azotunu doğrudan kullanabilirler</a:t>
            </a:r>
            <a:endParaRPr lang="en-US" altLang="tr-TR" smtClean="0">
              <a:latin typeface="Arial" charset="0"/>
            </a:endParaRPr>
          </a:p>
        </p:txBody>
      </p:sp>
    </p:spTree>
    <p:extLst>
      <p:ext uri="{BB962C8B-B14F-4D97-AF65-F5344CB8AC3E}">
        <p14:creationId xmlns:p14="http://schemas.microsoft.com/office/powerpoint/2010/main" val="1870064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a:t>
            </a:r>
            <a:endParaRPr lang="en-US" altLang="tr-TR" sz="3600" b="1" dirty="0" smtClean="0">
              <a:solidFill>
                <a:srgbClr val="002060"/>
              </a:solidFill>
              <a:latin typeface="Arial" charset="0"/>
            </a:endParaRPr>
          </a:p>
        </p:txBody>
      </p:sp>
      <p:sp>
        <p:nvSpPr>
          <p:cNvPr id="155651" name="Rectangle 3"/>
          <p:cNvSpPr>
            <a:spLocks noGrp="1"/>
          </p:cNvSpPr>
          <p:nvPr>
            <p:ph type="body" idx="4294967295"/>
          </p:nvPr>
        </p:nvSpPr>
        <p:spPr/>
        <p:txBody>
          <a:bodyPr>
            <a:normAutofit fontScale="92500" lnSpcReduction="20000"/>
          </a:bodyPr>
          <a:lstStyle/>
          <a:p>
            <a:pPr>
              <a:lnSpc>
                <a:spcPct val="90000"/>
              </a:lnSpc>
            </a:pPr>
            <a:r>
              <a:rPr lang="tr-TR" altLang="tr-TR" smtClean="0">
                <a:latin typeface="Arial" charset="0"/>
              </a:rPr>
              <a:t>N, hem gaz halinde hem de yıkanma ile kaybolan bitki besin elementlerinden biridir.</a:t>
            </a:r>
          </a:p>
          <a:p>
            <a:pPr algn="just">
              <a:lnSpc>
                <a:spcPct val="90000"/>
              </a:lnSpc>
            </a:pPr>
            <a:r>
              <a:rPr lang="tr-TR" altLang="tr-TR" smtClean="0">
                <a:latin typeface="Arial" charset="0"/>
              </a:rPr>
              <a:t>Atmosferdeki azot gazı çeşitli yollar (minerilizasyon, asimilasyon, fiksasyon ve denitrifikasyon) ile toprağa katılması, bitki ve hayvan dokusuna girmesi daha sonra bu dokuların ayrışması ile mineralize olması ve kayıplara uğraması azot döngüsü içinde gerçekleşmektedir.</a:t>
            </a:r>
          </a:p>
          <a:p>
            <a:pPr algn="just">
              <a:lnSpc>
                <a:spcPct val="90000"/>
              </a:lnSpc>
            </a:pPr>
            <a:r>
              <a:rPr lang="tr-TR" altLang="tr-TR" smtClean="0">
                <a:latin typeface="Arial" charset="0"/>
              </a:rPr>
              <a:t>Azotun doğadaki döngüsü atmosfer, hidrosfer, litosfer ve biyosfer gibi çevre bileşenleri arasında hızlı bir etkileşim vardır.</a:t>
            </a:r>
          </a:p>
        </p:txBody>
      </p:sp>
    </p:spTree>
    <p:extLst>
      <p:ext uri="{BB962C8B-B14F-4D97-AF65-F5344CB8AC3E}">
        <p14:creationId xmlns:p14="http://schemas.microsoft.com/office/powerpoint/2010/main" val="578865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a:t>
            </a:r>
            <a:endParaRPr lang="en-US" altLang="tr-TR" sz="3600" b="1" dirty="0" smtClean="0">
              <a:solidFill>
                <a:srgbClr val="002060"/>
              </a:solidFill>
              <a:latin typeface="Arial" charset="0"/>
            </a:endParaRPr>
          </a:p>
        </p:txBody>
      </p:sp>
      <p:sp>
        <p:nvSpPr>
          <p:cNvPr id="156675" name="Rectangle 3"/>
          <p:cNvSpPr>
            <a:spLocks noGrp="1"/>
          </p:cNvSpPr>
          <p:nvPr>
            <p:ph type="body" idx="4294967295"/>
          </p:nvPr>
        </p:nvSpPr>
        <p:spPr>
          <a:xfrm>
            <a:off x="301625" y="1524000"/>
            <a:ext cx="8534400" cy="4784725"/>
          </a:xfrm>
        </p:spPr>
        <p:txBody>
          <a:bodyPr>
            <a:normAutofit fontScale="85000" lnSpcReduction="10000"/>
          </a:bodyPr>
          <a:lstStyle/>
          <a:p>
            <a:pPr algn="just">
              <a:lnSpc>
                <a:spcPct val="90000"/>
              </a:lnSpc>
            </a:pPr>
            <a:r>
              <a:rPr lang="tr-TR" altLang="tr-TR" smtClean="0">
                <a:latin typeface="Arial" charset="0"/>
              </a:rPr>
              <a:t>Kompleks azotlu bileşiklerin ayrışma ve transformasyonlar sonucunda basit inorganik azot formlarına dönüşmesine MİNERİLİZASYON,</a:t>
            </a:r>
          </a:p>
          <a:p>
            <a:pPr algn="just">
              <a:lnSpc>
                <a:spcPct val="90000"/>
              </a:lnSpc>
            </a:pPr>
            <a:r>
              <a:rPr lang="tr-TR" altLang="tr-TR" smtClean="0">
                <a:latin typeface="Arial" charset="0"/>
              </a:rPr>
              <a:t>Mineral azot formlarının canlı organizma dokularına alınarak karmaşık bileşikler içinde organik olarak tutulması olayına ASİMİLASYON veya N-İMMOBİLİZASYONU,</a:t>
            </a:r>
          </a:p>
          <a:p>
            <a:pPr algn="just">
              <a:lnSpc>
                <a:spcPct val="90000"/>
              </a:lnSpc>
            </a:pPr>
            <a:r>
              <a:rPr lang="tr-TR" altLang="tr-TR" smtClean="0">
                <a:latin typeface="Arial" charset="0"/>
              </a:rPr>
              <a:t>Toprak azotunun gaz bileşikler şeklinde kaybolmasına DENİTRİFİKASYON,</a:t>
            </a:r>
          </a:p>
          <a:p>
            <a:pPr algn="just">
              <a:lnSpc>
                <a:spcPct val="90000"/>
              </a:lnSpc>
            </a:pPr>
            <a:r>
              <a:rPr lang="tr-TR" altLang="tr-TR" smtClean="0">
                <a:latin typeface="Arial" charset="0"/>
              </a:rPr>
              <a:t>Atmosferde bol miktarda bulunan moleküler azotun amonyum formlarına indirgenerek yarayışlı duruma geçmesine AZOT FİKSASYONU,</a:t>
            </a:r>
          </a:p>
        </p:txBody>
      </p:sp>
    </p:spTree>
    <p:extLst>
      <p:ext uri="{BB962C8B-B14F-4D97-AF65-F5344CB8AC3E}">
        <p14:creationId xmlns:p14="http://schemas.microsoft.com/office/powerpoint/2010/main" val="2204573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p:cNvSpPr>
          <p:nvPr>
            <p:ph type="title" idx="4294967295"/>
          </p:nvPr>
        </p:nvSpPr>
        <p:spPr/>
        <p:txBody>
          <a:bodyPr>
            <a:normAutofit/>
          </a:bodyPr>
          <a:lstStyle/>
          <a:p>
            <a:r>
              <a:rPr lang="tr-TR" altLang="tr-TR" sz="3600" b="1" dirty="0" smtClean="0">
                <a:solidFill>
                  <a:srgbClr val="002060"/>
                </a:solidFill>
                <a:latin typeface="Arial" charset="0"/>
              </a:rPr>
              <a:t>N Döngüsü</a:t>
            </a:r>
            <a:endParaRPr lang="en-US" altLang="tr-TR" sz="3600" b="1" dirty="0" smtClean="0">
              <a:solidFill>
                <a:srgbClr val="002060"/>
              </a:solidFill>
              <a:latin typeface="Arial" charset="0"/>
            </a:endParaRPr>
          </a:p>
        </p:txBody>
      </p:sp>
      <p:sp>
        <p:nvSpPr>
          <p:cNvPr id="157699" name="Rectangle 3"/>
          <p:cNvSpPr>
            <a:spLocks noGrp="1"/>
          </p:cNvSpPr>
          <p:nvPr>
            <p:ph type="body" idx="4294967295"/>
          </p:nvPr>
        </p:nvSpPr>
        <p:spPr>
          <a:xfrm>
            <a:off x="301625" y="1524000"/>
            <a:ext cx="8534400" cy="4784725"/>
          </a:xfrm>
        </p:spPr>
        <p:txBody>
          <a:bodyPr/>
          <a:lstStyle/>
          <a:p>
            <a:pPr algn="just">
              <a:lnSpc>
                <a:spcPct val="90000"/>
              </a:lnSpc>
            </a:pPr>
            <a:r>
              <a:rPr lang="tr-TR" altLang="tr-TR" smtClean="0">
                <a:latin typeface="Arial" charset="0"/>
              </a:rPr>
              <a:t>AZOT MİNERİLİZASYONU sonucunda iki ana ürün amonyum ve nitrat iyonları,</a:t>
            </a:r>
          </a:p>
          <a:p>
            <a:pPr algn="just">
              <a:lnSpc>
                <a:spcPct val="90000"/>
              </a:lnSpc>
            </a:pPr>
            <a:r>
              <a:rPr lang="tr-TR" altLang="tr-TR" smtClean="0">
                <a:latin typeface="Arial" charset="0"/>
              </a:rPr>
              <a:t>Organik bileşiklerden amonyum iyonlarının türemesi olayına  AMONİFİKASYON,</a:t>
            </a:r>
          </a:p>
          <a:p>
            <a:pPr algn="just">
              <a:lnSpc>
                <a:spcPct val="90000"/>
              </a:lnSpc>
            </a:pPr>
            <a:r>
              <a:rPr lang="tr-TR" altLang="tr-TR" smtClean="0">
                <a:latin typeface="Arial" charset="0"/>
              </a:rPr>
              <a:t>Toprakta özel bakteri ( ototrof nitelikli) grupları tarafından amonyum iyonlarının kademeli olarak nitrit ve nitrat iyonlarına yükseltgenmesi NİTRİFİKASYON,</a:t>
            </a:r>
          </a:p>
          <a:p>
            <a:pPr algn="just">
              <a:lnSpc>
                <a:spcPct val="90000"/>
              </a:lnSpc>
            </a:pPr>
            <a:r>
              <a:rPr lang="tr-TR" altLang="tr-TR" smtClean="0">
                <a:latin typeface="Arial" charset="0"/>
              </a:rPr>
              <a:t>Organik azotun amonyum ve nitrata çevrilen oranı MİNERİLİZASYON ORANI,</a:t>
            </a:r>
          </a:p>
        </p:txBody>
      </p:sp>
    </p:spTree>
    <p:extLst>
      <p:ext uri="{BB962C8B-B14F-4D97-AF65-F5344CB8AC3E}">
        <p14:creationId xmlns:p14="http://schemas.microsoft.com/office/powerpoint/2010/main" val="4217353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856</Words>
  <Application>Microsoft Office PowerPoint</Application>
  <PresentationFormat>Ekran Gösterisi (4:3)</PresentationFormat>
  <Paragraphs>106</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N Fiksasyonu ve N Döngüsü</vt:lpstr>
      <vt:lpstr>PowerPoint Sunusu</vt:lpstr>
      <vt:lpstr>PowerPoint Sunusu</vt:lpstr>
      <vt:lpstr>PowerPoint Sunusu</vt:lpstr>
      <vt:lpstr>PowerPoint Sunusu</vt:lpstr>
      <vt:lpstr>N Döngüsü</vt:lpstr>
      <vt:lpstr>N Döngüsü</vt:lpstr>
      <vt:lpstr>N Döngüsü</vt:lpstr>
      <vt:lpstr>N Döngüsü</vt:lpstr>
      <vt:lpstr>N Döngüsü</vt:lpstr>
      <vt:lpstr>N Döngüsü- Amonifikasyon</vt:lpstr>
      <vt:lpstr>N Döngüsü- Amonifikasyon</vt:lpstr>
      <vt:lpstr>N Döngüsü- Amonifikasyon</vt:lpstr>
      <vt:lpstr>N Döngüsü- Nitrifikasyon</vt:lpstr>
      <vt:lpstr>N Döngüsü- Denitrifikasyon</vt:lpstr>
      <vt:lpstr>N Döngüsü- İnorganik Azotun Topraktan Kaybı</vt:lpstr>
      <vt:lpstr>PowerPoint Sunusu</vt:lpstr>
      <vt:lpstr>Azot Fiksasyonu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3</cp:revision>
  <dcterms:created xsi:type="dcterms:W3CDTF">2019-04-28T13:01:38Z</dcterms:created>
  <dcterms:modified xsi:type="dcterms:W3CDTF">2019-04-28T13:05:38Z</dcterms:modified>
</cp:coreProperties>
</file>