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4"/>
  </p:notesMasterIdLst>
  <p:handoutMasterIdLst>
    <p:handoutMasterId r:id="rId25"/>
  </p:handoutMasterIdLst>
  <p:sldIdLst>
    <p:sldId id="256" r:id="rId2"/>
    <p:sldId id="272" r:id="rId3"/>
    <p:sldId id="257" r:id="rId4"/>
    <p:sldId id="286" r:id="rId5"/>
    <p:sldId id="259" r:id="rId6"/>
    <p:sldId id="280" r:id="rId7"/>
    <p:sldId id="281" r:id="rId8"/>
    <p:sldId id="282" r:id="rId9"/>
    <p:sldId id="283" r:id="rId10"/>
    <p:sldId id="284" r:id="rId11"/>
    <p:sldId id="285" r:id="rId12"/>
    <p:sldId id="258" r:id="rId13"/>
    <p:sldId id="288" r:id="rId14"/>
    <p:sldId id="260" r:id="rId15"/>
    <p:sldId id="261" r:id="rId16"/>
    <p:sldId id="277" r:id="rId17"/>
    <p:sldId id="262" r:id="rId18"/>
    <p:sldId id="263" r:id="rId19"/>
    <p:sldId id="278" r:id="rId20"/>
    <p:sldId id="273" r:id="rId21"/>
    <p:sldId id="275" r:id="rId22"/>
    <p:sldId id="279"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B"/>
    <a:srgbClr val="FFFF3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3C5F6-B508-436B-9C46-D53774C6377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tr-TR"/>
        </a:p>
      </dgm:t>
    </dgm:pt>
    <dgm:pt modelId="{D40EB552-A1A2-4C82-8423-DE3C6F55CA93}">
      <dgm:prSet phldrT="[Metin]" custT="1"/>
      <dgm:spPr>
        <a:solidFill>
          <a:schemeClr val="accent2">
            <a:lumMod val="60000"/>
            <a:lumOff val="40000"/>
          </a:schemeClr>
        </a:solidFill>
      </dgm:spPr>
      <dgm:t>
        <a:bodyPr/>
        <a:lstStyle/>
        <a:p>
          <a:r>
            <a:rPr lang="tr-TR" sz="1700" dirty="0" smtClean="0">
              <a:solidFill>
                <a:schemeClr val="tx1"/>
              </a:solidFill>
            </a:rPr>
            <a:t>Kağıt Tabanlı Kişiselleştirme</a:t>
          </a:r>
          <a:endParaRPr lang="tr-TR" sz="1700" dirty="0">
            <a:solidFill>
              <a:schemeClr val="tx1"/>
            </a:solidFill>
          </a:endParaRPr>
        </a:p>
      </dgm:t>
    </dgm:pt>
    <dgm:pt modelId="{E8270E4B-717F-45EE-A322-B5A90BD430C1}" type="parTrans" cxnId="{78627963-29FC-4702-9F82-DE55170C22B5}">
      <dgm:prSet/>
      <dgm:spPr/>
      <dgm:t>
        <a:bodyPr/>
        <a:lstStyle/>
        <a:p>
          <a:endParaRPr lang="tr-TR">
            <a:solidFill>
              <a:schemeClr val="tx1"/>
            </a:solidFill>
          </a:endParaRPr>
        </a:p>
      </dgm:t>
    </dgm:pt>
    <dgm:pt modelId="{4B9B0D27-137C-4479-A2ED-CC3241F2CCA8}" type="sibTrans" cxnId="{78627963-29FC-4702-9F82-DE55170C22B5}">
      <dgm:prSet/>
      <dgm:spPr/>
      <dgm:t>
        <a:bodyPr/>
        <a:lstStyle/>
        <a:p>
          <a:endParaRPr lang="tr-TR">
            <a:solidFill>
              <a:schemeClr val="tx1"/>
            </a:solidFill>
          </a:endParaRPr>
        </a:p>
      </dgm:t>
    </dgm:pt>
    <dgm:pt modelId="{5BF69791-0A35-492C-BC91-B095959D5E35}">
      <dgm:prSet phldrT="[Metin]" custT="1"/>
      <dgm:spPr>
        <a:solidFill>
          <a:schemeClr val="accent5">
            <a:lumMod val="60000"/>
            <a:lumOff val="40000"/>
          </a:schemeClr>
        </a:solidFill>
      </dgm:spPr>
      <dgm:t>
        <a:bodyPr/>
        <a:lstStyle/>
        <a:p>
          <a:r>
            <a:rPr lang="tr-TR" sz="1700" dirty="0" smtClean="0">
              <a:solidFill>
                <a:schemeClr val="tx1"/>
              </a:solidFill>
            </a:rPr>
            <a:t>Bilgisayar Tabanlı Kişiselleştirme</a:t>
          </a:r>
          <a:endParaRPr lang="tr-TR" sz="1700" dirty="0">
            <a:solidFill>
              <a:schemeClr val="tx1"/>
            </a:solidFill>
          </a:endParaRPr>
        </a:p>
      </dgm:t>
    </dgm:pt>
    <dgm:pt modelId="{A122C163-A132-40BA-9425-837016F5CD54}" type="parTrans" cxnId="{CE7783AE-38F5-40FD-A2DC-1F70EB6ED3A9}">
      <dgm:prSet/>
      <dgm:spPr/>
      <dgm:t>
        <a:bodyPr/>
        <a:lstStyle/>
        <a:p>
          <a:endParaRPr lang="tr-TR">
            <a:solidFill>
              <a:schemeClr val="tx1"/>
            </a:solidFill>
          </a:endParaRPr>
        </a:p>
      </dgm:t>
    </dgm:pt>
    <dgm:pt modelId="{87309289-9EB3-4EEB-9676-EFBA70CD16FF}" type="sibTrans" cxnId="{CE7783AE-38F5-40FD-A2DC-1F70EB6ED3A9}">
      <dgm:prSet/>
      <dgm:spPr/>
      <dgm:t>
        <a:bodyPr/>
        <a:lstStyle/>
        <a:p>
          <a:endParaRPr lang="tr-TR">
            <a:solidFill>
              <a:schemeClr val="tx1"/>
            </a:solidFill>
          </a:endParaRPr>
        </a:p>
      </dgm:t>
    </dgm:pt>
    <dgm:pt modelId="{72EBAD05-64B3-42E7-B871-A4A852230AEF}">
      <dgm:prSet phldrT="[Metin]" custT="1"/>
      <dgm:spPr>
        <a:solidFill>
          <a:schemeClr val="accent4">
            <a:lumMod val="40000"/>
            <a:lumOff val="60000"/>
          </a:schemeClr>
        </a:solidFill>
      </dgm:spPr>
      <dgm:t>
        <a:bodyPr/>
        <a:lstStyle/>
        <a:p>
          <a:r>
            <a:rPr lang="tr-TR" sz="1700" dirty="0" smtClean="0">
              <a:solidFill>
                <a:schemeClr val="tx1"/>
              </a:solidFill>
            </a:rPr>
            <a:t>Bireysel Kişiselleştirme</a:t>
          </a:r>
          <a:endParaRPr lang="tr-TR" sz="1700" dirty="0">
            <a:solidFill>
              <a:schemeClr val="tx1"/>
            </a:solidFill>
          </a:endParaRPr>
        </a:p>
      </dgm:t>
    </dgm:pt>
    <dgm:pt modelId="{0883478A-0DE5-435B-AAB3-2EFF6BE4E437}" type="parTrans" cxnId="{3956E26F-A28B-4FEF-925C-F1F57E4FF8DB}">
      <dgm:prSet/>
      <dgm:spPr/>
      <dgm:t>
        <a:bodyPr/>
        <a:lstStyle/>
        <a:p>
          <a:endParaRPr lang="tr-TR">
            <a:solidFill>
              <a:schemeClr val="tx1"/>
            </a:solidFill>
          </a:endParaRPr>
        </a:p>
      </dgm:t>
    </dgm:pt>
    <dgm:pt modelId="{80183EC9-5C60-4A4F-B161-BE593AA31146}" type="sibTrans" cxnId="{3956E26F-A28B-4FEF-925C-F1F57E4FF8DB}">
      <dgm:prSet/>
      <dgm:spPr/>
      <dgm:t>
        <a:bodyPr/>
        <a:lstStyle/>
        <a:p>
          <a:endParaRPr lang="tr-TR">
            <a:solidFill>
              <a:schemeClr val="tx1"/>
            </a:solidFill>
          </a:endParaRPr>
        </a:p>
      </dgm:t>
    </dgm:pt>
    <dgm:pt modelId="{59BB3CF2-9E1C-42FD-8EBC-EDDE4F6D9084}">
      <dgm:prSet phldrT="[Metin]" custT="1"/>
      <dgm:spPr>
        <a:solidFill>
          <a:schemeClr val="accent3">
            <a:lumMod val="40000"/>
            <a:lumOff val="60000"/>
          </a:schemeClr>
        </a:solidFill>
      </dgm:spPr>
      <dgm:t>
        <a:bodyPr/>
        <a:lstStyle/>
        <a:p>
          <a:r>
            <a:rPr lang="tr-TR" sz="1700" dirty="0" smtClean="0">
              <a:solidFill>
                <a:schemeClr val="tx1"/>
              </a:solidFill>
            </a:rPr>
            <a:t>Grupsal Kişiselleştirme</a:t>
          </a:r>
          <a:endParaRPr lang="tr-TR" sz="1700" dirty="0">
            <a:solidFill>
              <a:schemeClr val="tx1"/>
            </a:solidFill>
          </a:endParaRPr>
        </a:p>
      </dgm:t>
    </dgm:pt>
    <dgm:pt modelId="{37C6FFF0-586C-46BC-A35E-CE9582619F74}" type="parTrans" cxnId="{60345042-55F0-4862-BB8F-253EB794CD00}">
      <dgm:prSet/>
      <dgm:spPr/>
      <dgm:t>
        <a:bodyPr/>
        <a:lstStyle/>
        <a:p>
          <a:endParaRPr lang="tr-TR">
            <a:solidFill>
              <a:schemeClr val="tx1"/>
            </a:solidFill>
          </a:endParaRPr>
        </a:p>
      </dgm:t>
    </dgm:pt>
    <dgm:pt modelId="{16D478B2-F744-49AC-A366-356F7CF1489F}" type="sibTrans" cxnId="{60345042-55F0-4862-BB8F-253EB794CD00}">
      <dgm:prSet/>
      <dgm:spPr/>
      <dgm:t>
        <a:bodyPr/>
        <a:lstStyle/>
        <a:p>
          <a:endParaRPr lang="tr-TR">
            <a:solidFill>
              <a:schemeClr val="tx1"/>
            </a:solidFill>
          </a:endParaRPr>
        </a:p>
      </dgm:t>
    </dgm:pt>
    <dgm:pt modelId="{10A3E54F-30B0-40B1-BF49-379E7A45E94F}" type="pres">
      <dgm:prSet presAssocID="{9593C5F6-B508-436B-9C46-D53774C63773}" presName="cycleMatrixDiagram" presStyleCnt="0">
        <dgm:presLayoutVars>
          <dgm:chMax val="1"/>
          <dgm:dir/>
          <dgm:animLvl val="lvl"/>
          <dgm:resizeHandles val="exact"/>
        </dgm:presLayoutVars>
      </dgm:prSet>
      <dgm:spPr/>
    </dgm:pt>
    <dgm:pt modelId="{B136656D-A696-4D28-84F3-D4F097BCE7C2}" type="pres">
      <dgm:prSet presAssocID="{9593C5F6-B508-436B-9C46-D53774C63773}" presName="children" presStyleCnt="0"/>
      <dgm:spPr/>
    </dgm:pt>
    <dgm:pt modelId="{86477DAE-949B-4C8A-813D-6B23B3FA860D}" type="pres">
      <dgm:prSet presAssocID="{9593C5F6-B508-436B-9C46-D53774C63773}" presName="childPlaceholder" presStyleCnt="0"/>
      <dgm:spPr/>
    </dgm:pt>
    <dgm:pt modelId="{43EA8E5E-C9FF-43BD-A052-94588A97CD05}" type="pres">
      <dgm:prSet presAssocID="{9593C5F6-B508-436B-9C46-D53774C63773}" presName="circle" presStyleCnt="0"/>
      <dgm:spPr/>
    </dgm:pt>
    <dgm:pt modelId="{966C5A11-BA39-453F-81CA-43BBD08CF881}" type="pres">
      <dgm:prSet presAssocID="{9593C5F6-B508-436B-9C46-D53774C63773}" presName="quadrant1" presStyleLbl="node1" presStyleIdx="0" presStyleCnt="4">
        <dgm:presLayoutVars>
          <dgm:chMax val="1"/>
          <dgm:bulletEnabled val="1"/>
        </dgm:presLayoutVars>
      </dgm:prSet>
      <dgm:spPr/>
    </dgm:pt>
    <dgm:pt modelId="{D6971656-4B42-44D3-B296-8AD32B3333E6}" type="pres">
      <dgm:prSet presAssocID="{9593C5F6-B508-436B-9C46-D53774C63773}" presName="quadrant2" presStyleLbl="node1" presStyleIdx="1" presStyleCnt="4">
        <dgm:presLayoutVars>
          <dgm:chMax val="1"/>
          <dgm:bulletEnabled val="1"/>
        </dgm:presLayoutVars>
      </dgm:prSet>
      <dgm:spPr/>
      <dgm:t>
        <a:bodyPr/>
        <a:lstStyle/>
        <a:p>
          <a:endParaRPr lang="tr-TR"/>
        </a:p>
      </dgm:t>
    </dgm:pt>
    <dgm:pt modelId="{FD660824-DAD0-4FB3-B7E3-62784915361A}" type="pres">
      <dgm:prSet presAssocID="{9593C5F6-B508-436B-9C46-D53774C63773}" presName="quadrant3" presStyleLbl="node1" presStyleIdx="2" presStyleCnt="4">
        <dgm:presLayoutVars>
          <dgm:chMax val="1"/>
          <dgm:bulletEnabled val="1"/>
        </dgm:presLayoutVars>
      </dgm:prSet>
      <dgm:spPr/>
    </dgm:pt>
    <dgm:pt modelId="{93922A5B-654E-41B4-8240-58A85DB71D74}" type="pres">
      <dgm:prSet presAssocID="{9593C5F6-B508-436B-9C46-D53774C63773}" presName="quadrant4" presStyleLbl="node1" presStyleIdx="3" presStyleCnt="4">
        <dgm:presLayoutVars>
          <dgm:chMax val="1"/>
          <dgm:bulletEnabled val="1"/>
        </dgm:presLayoutVars>
      </dgm:prSet>
      <dgm:spPr/>
      <dgm:t>
        <a:bodyPr/>
        <a:lstStyle/>
        <a:p>
          <a:endParaRPr lang="tr-TR"/>
        </a:p>
      </dgm:t>
    </dgm:pt>
    <dgm:pt modelId="{E876D477-D5DE-4E35-8528-83FE1900D447}" type="pres">
      <dgm:prSet presAssocID="{9593C5F6-B508-436B-9C46-D53774C63773}" presName="quadrantPlaceholder" presStyleCnt="0"/>
      <dgm:spPr/>
    </dgm:pt>
    <dgm:pt modelId="{F212E0E7-95E8-4C7D-B808-F7E723C42625}" type="pres">
      <dgm:prSet presAssocID="{9593C5F6-B508-436B-9C46-D53774C63773}" presName="center1" presStyleLbl="fgShp" presStyleIdx="0" presStyleCnt="2"/>
      <dgm:spPr/>
    </dgm:pt>
    <dgm:pt modelId="{A2CB04BF-EA87-43A4-ADAD-004F8D420997}" type="pres">
      <dgm:prSet presAssocID="{9593C5F6-B508-436B-9C46-D53774C63773}" presName="center2" presStyleLbl="fgShp" presStyleIdx="1" presStyleCnt="2"/>
      <dgm:spPr/>
    </dgm:pt>
  </dgm:ptLst>
  <dgm:cxnLst>
    <dgm:cxn modelId="{CE7783AE-38F5-40FD-A2DC-1F70EB6ED3A9}" srcId="{9593C5F6-B508-436B-9C46-D53774C63773}" destId="{5BF69791-0A35-492C-BC91-B095959D5E35}" srcOrd="1" destOrd="0" parTransId="{A122C163-A132-40BA-9425-837016F5CD54}" sibTransId="{87309289-9EB3-4EEB-9676-EFBA70CD16FF}"/>
    <dgm:cxn modelId="{EDFDE661-580C-4F59-AFB0-06A65DEC4A64}" type="presOf" srcId="{5BF69791-0A35-492C-BC91-B095959D5E35}" destId="{D6971656-4B42-44D3-B296-8AD32B3333E6}" srcOrd="0" destOrd="0" presId="urn:microsoft.com/office/officeart/2005/8/layout/cycle4"/>
    <dgm:cxn modelId="{3956E26F-A28B-4FEF-925C-F1F57E4FF8DB}" srcId="{9593C5F6-B508-436B-9C46-D53774C63773}" destId="{72EBAD05-64B3-42E7-B871-A4A852230AEF}" srcOrd="2" destOrd="0" parTransId="{0883478A-0DE5-435B-AAB3-2EFF6BE4E437}" sibTransId="{80183EC9-5C60-4A4F-B161-BE593AA31146}"/>
    <dgm:cxn modelId="{5B4D869C-8951-4C48-8AE8-B89C54D1D05B}" type="presOf" srcId="{D40EB552-A1A2-4C82-8423-DE3C6F55CA93}" destId="{966C5A11-BA39-453F-81CA-43BBD08CF881}" srcOrd="0" destOrd="0" presId="urn:microsoft.com/office/officeart/2005/8/layout/cycle4"/>
    <dgm:cxn modelId="{B45687BA-FAF1-441E-8746-21566CBF20F7}" type="presOf" srcId="{59BB3CF2-9E1C-42FD-8EBC-EDDE4F6D9084}" destId="{93922A5B-654E-41B4-8240-58A85DB71D74}" srcOrd="0" destOrd="0" presId="urn:microsoft.com/office/officeart/2005/8/layout/cycle4"/>
    <dgm:cxn modelId="{CE5066E8-C103-4A7A-8EB8-88E7060A4BE9}" type="presOf" srcId="{72EBAD05-64B3-42E7-B871-A4A852230AEF}" destId="{FD660824-DAD0-4FB3-B7E3-62784915361A}" srcOrd="0" destOrd="0" presId="urn:microsoft.com/office/officeart/2005/8/layout/cycle4"/>
    <dgm:cxn modelId="{60345042-55F0-4862-BB8F-253EB794CD00}" srcId="{9593C5F6-B508-436B-9C46-D53774C63773}" destId="{59BB3CF2-9E1C-42FD-8EBC-EDDE4F6D9084}" srcOrd="3" destOrd="0" parTransId="{37C6FFF0-586C-46BC-A35E-CE9582619F74}" sibTransId="{16D478B2-F744-49AC-A366-356F7CF1489F}"/>
    <dgm:cxn modelId="{78627963-29FC-4702-9F82-DE55170C22B5}" srcId="{9593C5F6-B508-436B-9C46-D53774C63773}" destId="{D40EB552-A1A2-4C82-8423-DE3C6F55CA93}" srcOrd="0" destOrd="0" parTransId="{E8270E4B-717F-45EE-A322-B5A90BD430C1}" sibTransId="{4B9B0D27-137C-4479-A2ED-CC3241F2CCA8}"/>
    <dgm:cxn modelId="{A91C1E47-76B4-49CB-A673-764CF38FE058}" type="presOf" srcId="{9593C5F6-B508-436B-9C46-D53774C63773}" destId="{10A3E54F-30B0-40B1-BF49-379E7A45E94F}" srcOrd="0" destOrd="0" presId="urn:microsoft.com/office/officeart/2005/8/layout/cycle4"/>
    <dgm:cxn modelId="{28680124-520A-45E2-AC85-705365D04EC0}" type="presParOf" srcId="{10A3E54F-30B0-40B1-BF49-379E7A45E94F}" destId="{B136656D-A696-4D28-84F3-D4F097BCE7C2}" srcOrd="0" destOrd="0" presId="urn:microsoft.com/office/officeart/2005/8/layout/cycle4"/>
    <dgm:cxn modelId="{D9CF49C2-EE57-49C9-BD70-DDF85B1C6E34}" type="presParOf" srcId="{B136656D-A696-4D28-84F3-D4F097BCE7C2}" destId="{86477DAE-949B-4C8A-813D-6B23B3FA860D}" srcOrd="0" destOrd="0" presId="urn:microsoft.com/office/officeart/2005/8/layout/cycle4"/>
    <dgm:cxn modelId="{2EF0CEBD-0668-49D0-B48D-DDAFAC3ED603}" type="presParOf" srcId="{10A3E54F-30B0-40B1-BF49-379E7A45E94F}" destId="{43EA8E5E-C9FF-43BD-A052-94588A97CD05}" srcOrd="1" destOrd="0" presId="urn:microsoft.com/office/officeart/2005/8/layout/cycle4"/>
    <dgm:cxn modelId="{D1E38C1B-F181-468D-BA23-801389F8C6FD}" type="presParOf" srcId="{43EA8E5E-C9FF-43BD-A052-94588A97CD05}" destId="{966C5A11-BA39-453F-81CA-43BBD08CF881}" srcOrd="0" destOrd="0" presId="urn:microsoft.com/office/officeart/2005/8/layout/cycle4"/>
    <dgm:cxn modelId="{ABC4898B-98B5-4BA2-A2DE-5679DA9ED712}" type="presParOf" srcId="{43EA8E5E-C9FF-43BD-A052-94588A97CD05}" destId="{D6971656-4B42-44D3-B296-8AD32B3333E6}" srcOrd="1" destOrd="0" presId="urn:microsoft.com/office/officeart/2005/8/layout/cycle4"/>
    <dgm:cxn modelId="{E1394DA3-8E88-41F3-8E40-388ECB6DD771}" type="presParOf" srcId="{43EA8E5E-C9FF-43BD-A052-94588A97CD05}" destId="{FD660824-DAD0-4FB3-B7E3-62784915361A}" srcOrd="2" destOrd="0" presId="urn:microsoft.com/office/officeart/2005/8/layout/cycle4"/>
    <dgm:cxn modelId="{6DE734BB-5CE0-4CD2-93D3-AD73F954FD3D}" type="presParOf" srcId="{43EA8E5E-C9FF-43BD-A052-94588A97CD05}" destId="{93922A5B-654E-41B4-8240-58A85DB71D74}" srcOrd="3" destOrd="0" presId="urn:microsoft.com/office/officeart/2005/8/layout/cycle4"/>
    <dgm:cxn modelId="{6A2E17B3-39C6-4A7C-810C-6EC5611DD724}" type="presParOf" srcId="{43EA8E5E-C9FF-43BD-A052-94588A97CD05}" destId="{E876D477-D5DE-4E35-8528-83FE1900D447}" srcOrd="4" destOrd="0" presId="urn:microsoft.com/office/officeart/2005/8/layout/cycle4"/>
    <dgm:cxn modelId="{CA0A75D3-0FE0-4A17-BCD3-7066BBCF954E}" type="presParOf" srcId="{10A3E54F-30B0-40B1-BF49-379E7A45E94F}" destId="{F212E0E7-95E8-4C7D-B808-F7E723C42625}" srcOrd="2" destOrd="0" presId="urn:microsoft.com/office/officeart/2005/8/layout/cycle4"/>
    <dgm:cxn modelId="{CD683F92-DD78-4610-B30F-F0D03558C76B}" type="presParOf" srcId="{10A3E54F-30B0-40B1-BF49-379E7A45E94F}" destId="{A2CB04BF-EA87-43A4-ADAD-004F8D420997}" srcOrd="3" destOrd="0" presId="urn:microsoft.com/office/officeart/2005/8/layout/cycle4"/>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BE682E-EB5D-4460-8182-0C388C9F036D}" type="datetimeFigureOut">
              <a:rPr lang="tr-TR" smtClean="0"/>
              <a:pPr/>
              <a:t>03.10.2012</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6073B6-3945-4E93-ABB7-05CBFD7255EC}" type="slidenum">
              <a:rPr lang="tr-TR" smtClean="0"/>
              <a:pPr/>
              <a:t>‹#›</a:t>
            </a:fld>
            <a:endParaRPr lang="tr-T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C5BD6-5E41-40D5-8BE8-C83CA6FC86E4}" type="datetimeFigureOut">
              <a:rPr lang="tr-TR" smtClean="0"/>
              <a:pPr/>
              <a:t>03.10.2012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13BFF-F397-41EB-B501-F8A8ED5945D7}" type="slidenum">
              <a:rPr lang="tr-TR" smtClean="0"/>
              <a:pPr/>
              <a:t>‹#›</a:t>
            </a:fld>
            <a:endParaRPr lang="tr-T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13BFF-F397-41EB-B501-F8A8ED5945D7}" type="slidenum">
              <a:rPr lang="tr-TR" smtClean="0"/>
              <a:pPr/>
              <a:t>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13BFF-F397-41EB-B501-F8A8ED5945D7}" type="slidenum">
              <a:rPr lang="tr-TR" smtClean="0"/>
              <a:pPr/>
              <a:t>13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6D11533D-5C0A-41D9-A570-08829A78C988}" type="datetime1">
              <a:rPr lang="tr-TR" smtClean="0"/>
              <a:pPr/>
              <a:t>03.10.2012</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r>
              <a:rPr lang="tr-TR" smtClean="0"/>
              <a:t>Dr. Özlem Çakır</a:t>
            </a:r>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B1DEFA8C-F947-479F-BE07-76B6B3F80BF1}"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25613E0-7545-42A3-8D58-BA324168CA51}" type="datetime1">
              <a:rPr lang="tr-TR" smtClean="0"/>
              <a:pPr/>
              <a:t>03.10.2012</a:t>
            </a:fld>
            <a:endParaRPr lang="tr-TR"/>
          </a:p>
        </p:txBody>
      </p:sp>
      <p:sp>
        <p:nvSpPr>
          <p:cNvPr id="5" name="4 Altbilgi Yer Tutucusu"/>
          <p:cNvSpPr>
            <a:spLocks noGrp="1"/>
          </p:cNvSpPr>
          <p:nvPr>
            <p:ph type="ftr" sz="quarter" idx="11"/>
          </p:nvPr>
        </p:nvSpPr>
        <p:spPr/>
        <p:txBody>
          <a:bodyPr/>
          <a:lstStyle/>
          <a:p>
            <a:r>
              <a:rPr lang="tr-TR" smtClean="0"/>
              <a:t>Dr. Özlem Çakır</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509E1C2-AE9E-4A73-8B3A-894D20A42074}" type="datetime1">
              <a:rPr lang="tr-TR" smtClean="0"/>
              <a:pPr/>
              <a:t>03.10.2012</a:t>
            </a:fld>
            <a:endParaRPr lang="tr-TR"/>
          </a:p>
        </p:txBody>
      </p:sp>
      <p:sp>
        <p:nvSpPr>
          <p:cNvPr id="5" name="4 Altbilgi Yer Tutucusu"/>
          <p:cNvSpPr>
            <a:spLocks noGrp="1"/>
          </p:cNvSpPr>
          <p:nvPr>
            <p:ph type="ftr" sz="quarter" idx="11"/>
          </p:nvPr>
        </p:nvSpPr>
        <p:spPr/>
        <p:txBody>
          <a:bodyPr/>
          <a:lstStyle/>
          <a:p>
            <a:r>
              <a:rPr lang="tr-TR" smtClean="0"/>
              <a:t>Dr. Özlem Çakır</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5" name="4 Altbilgi Yer Tutucusu"/>
          <p:cNvSpPr>
            <a:spLocks noGrp="1"/>
          </p:cNvSpPr>
          <p:nvPr>
            <p:ph type="ftr" sz="quarter" idx="11"/>
          </p:nvPr>
        </p:nvSpPr>
        <p:spPr/>
        <p:txBody>
          <a:bodyPr/>
          <a:lstStyle/>
          <a:p>
            <a:r>
              <a:rPr lang="tr-TR" smtClean="0"/>
              <a:t>Dr. Özlem Çakır</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8E4B46C7-03C4-4011-B003-1B58D389B4F3}" type="datetime1">
              <a:rPr lang="tr-TR" smtClean="0"/>
              <a:pPr/>
              <a:t>03.10.2012</a:t>
            </a:fld>
            <a:endParaRPr lang="tr-TR"/>
          </a:p>
        </p:txBody>
      </p:sp>
      <p:sp>
        <p:nvSpPr>
          <p:cNvPr id="5" name="4 Altbilgi Yer Tutucusu"/>
          <p:cNvSpPr>
            <a:spLocks noGrp="1"/>
          </p:cNvSpPr>
          <p:nvPr>
            <p:ph type="ftr" sz="quarter" idx="11"/>
          </p:nvPr>
        </p:nvSpPr>
        <p:spPr>
          <a:xfrm>
            <a:off x="2898648" y="6355080"/>
            <a:ext cx="3474720" cy="365760"/>
          </a:xfrm>
        </p:spPr>
        <p:txBody>
          <a:bodyPr/>
          <a:lstStyle/>
          <a:p>
            <a:r>
              <a:rPr lang="tr-TR" smtClean="0"/>
              <a:t>Dr. Özlem Çakır</a:t>
            </a:r>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B1DEFA8C-F947-479F-BE07-76B6B3F80BF1}"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7A7C28AA-A745-46A5-8CB0-C0E5D717D0D4}" type="datetime1">
              <a:rPr lang="tr-TR" smtClean="0"/>
              <a:pPr/>
              <a:t>03.10.2012</a:t>
            </a:fld>
            <a:endParaRPr lang="tr-TR"/>
          </a:p>
        </p:txBody>
      </p:sp>
      <p:sp>
        <p:nvSpPr>
          <p:cNvPr id="6" name="5 Altbilgi Yer Tutucusu"/>
          <p:cNvSpPr>
            <a:spLocks noGrp="1"/>
          </p:cNvSpPr>
          <p:nvPr>
            <p:ph type="ftr" sz="quarter" idx="11"/>
          </p:nvPr>
        </p:nvSpPr>
        <p:spPr/>
        <p:txBody>
          <a:bodyPr/>
          <a:lstStyle/>
          <a:p>
            <a:r>
              <a:rPr lang="tr-TR" smtClean="0"/>
              <a:t>Dr. Özlem Çakır</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77562921-5722-498A-9C78-27B705CD6726}" type="datetime1">
              <a:rPr lang="tr-TR" smtClean="0"/>
              <a:pPr/>
              <a:t>03.10.2012</a:t>
            </a:fld>
            <a:endParaRPr lang="tr-TR"/>
          </a:p>
        </p:txBody>
      </p:sp>
      <p:sp>
        <p:nvSpPr>
          <p:cNvPr id="8" name="7 Altbilgi Yer Tutucusu"/>
          <p:cNvSpPr>
            <a:spLocks noGrp="1"/>
          </p:cNvSpPr>
          <p:nvPr>
            <p:ph type="ftr" sz="quarter" idx="11"/>
          </p:nvPr>
        </p:nvSpPr>
        <p:spPr/>
        <p:txBody>
          <a:bodyPr/>
          <a:lstStyle/>
          <a:p>
            <a:r>
              <a:rPr lang="tr-TR" smtClean="0"/>
              <a:t>Dr. Özlem Çakır</a:t>
            </a:r>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BF1A9AB2-BEC0-4BAD-8163-142BEDA6E0E5}"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B465768-F481-4B5A-9379-4CBDFDE6DA7B}" type="datetime1">
              <a:rPr lang="tr-TR" smtClean="0"/>
              <a:pPr/>
              <a:t>03.10.2012</a:t>
            </a:fld>
            <a:endParaRPr lang="tr-TR"/>
          </a:p>
        </p:txBody>
      </p:sp>
      <p:sp>
        <p:nvSpPr>
          <p:cNvPr id="3" name="2 Altbilgi Yer Tutucusu"/>
          <p:cNvSpPr>
            <a:spLocks noGrp="1"/>
          </p:cNvSpPr>
          <p:nvPr>
            <p:ph type="ftr" sz="quarter" idx="11"/>
          </p:nvPr>
        </p:nvSpPr>
        <p:spPr/>
        <p:txBody>
          <a:bodyPr/>
          <a:lstStyle/>
          <a:p>
            <a:r>
              <a:rPr lang="tr-TR" smtClean="0"/>
              <a:t>Dr. Özlem Çakır</a:t>
            </a:r>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EA8F777-00EC-4C42-862B-8CCA313120CB}" type="datetime1">
              <a:rPr lang="tr-TR" smtClean="0"/>
              <a:pPr/>
              <a:t>03.10.2012</a:t>
            </a:fld>
            <a:endParaRPr lang="tr-TR"/>
          </a:p>
        </p:txBody>
      </p:sp>
      <p:sp>
        <p:nvSpPr>
          <p:cNvPr id="6" name="5 Altbilgi Yer Tutucusu"/>
          <p:cNvSpPr>
            <a:spLocks noGrp="1"/>
          </p:cNvSpPr>
          <p:nvPr>
            <p:ph type="ftr" sz="quarter" idx="11"/>
          </p:nvPr>
        </p:nvSpPr>
        <p:spPr/>
        <p:txBody>
          <a:bodyPr/>
          <a:lstStyle/>
          <a:p>
            <a:r>
              <a:rPr lang="tr-TR" smtClean="0"/>
              <a:t>Dr. Özlem Çakır</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D2F2762-2D3E-4994-BD31-A664610A816D}" type="datetime1">
              <a:rPr lang="tr-TR" smtClean="0"/>
              <a:pPr/>
              <a:t>03.10.2012</a:t>
            </a:fld>
            <a:endParaRPr lang="tr-TR"/>
          </a:p>
        </p:txBody>
      </p:sp>
      <p:sp>
        <p:nvSpPr>
          <p:cNvPr id="6" name="5 Altbilgi Yer Tutucusu"/>
          <p:cNvSpPr>
            <a:spLocks noGrp="1"/>
          </p:cNvSpPr>
          <p:nvPr>
            <p:ph type="ftr" sz="quarter" idx="11"/>
          </p:nvPr>
        </p:nvSpPr>
        <p:spPr/>
        <p:txBody>
          <a:bodyPr/>
          <a:lstStyle/>
          <a:p>
            <a:r>
              <a:rPr lang="tr-TR" smtClean="0"/>
              <a:t>Dr. Özlem Çakır</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DC2056B-E42B-4F6E-AED0-85B5752C58E8}" type="datetime1">
              <a:rPr lang="tr-TR" smtClean="0"/>
              <a:pPr/>
              <a:t>03.10.2012</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tr-TR" smtClean="0"/>
              <a:t>Dr. Özlem Çakır</a:t>
            </a:r>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DEFA8C-F947-479F-BE07-76B6B3F80BF1}"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19200" y="3717032"/>
            <a:ext cx="6858000" cy="1159768"/>
          </a:xfrm>
        </p:spPr>
        <p:txBody>
          <a:bodyPr>
            <a:noAutofit/>
          </a:bodyPr>
          <a:lstStyle/>
          <a:p>
            <a:pPr fontAlgn="base"/>
            <a:r>
              <a:rPr lang="tr-TR" sz="2600" dirty="0" smtClean="0"/>
              <a:t>Öğretmen Adayları ve Öğretmenlerin Kişiselleştirilmiş Öğretime İlişkin Görüşleri</a:t>
            </a:r>
            <a:endParaRPr lang="tr-TR" sz="2600" dirty="0"/>
          </a:p>
        </p:txBody>
      </p:sp>
      <p:sp>
        <p:nvSpPr>
          <p:cNvPr id="3" name="2 Alt Başlık"/>
          <p:cNvSpPr>
            <a:spLocks noGrp="1"/>
          </p:cNvSpPr>
          <p:nvPr>
            <p:ph type="subTitle" idx="1"/>
          </p:nvPr>
        </p:nvSpPr>
        <p:spPr/>
        <p:txBody>
          <a:bodyPr/>
          <a:lstStyle/>
          <a:p>
            <a:r>
              <a:rPr lang="tr-TR" dirty="0" smtClean="0"/>
              <a:t>Dr. Özlem Çakır</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tr-TR" dirty="0" smtClean="0"/>
              <a:t>Aslı’nın Çözümü</a:t>
            </a:r>
            <a:endParaRPr lang="tr-TR" dirty="0"/>
          </a:p>
        </p:txBody>
      </p:sp>
      <p:sp>
        <p:nvSpPr>
          <p:cNvPr id="8195" name="Rectangle 3"/>
          <p:cNvSpPr>
            <a:spLocks noGrp="1" noChangeArrowheads="1"/>
          </p:cNvSpPr>
          <p:nvPr>
            <p:ph idx="1"/>
          </p:nvPr>
        </p:nvSpPr>
        <p:spPr/>
        <p:txBody>
          <a:bodyPr>
            <a:normAutofit/>
          </a:bodyPr>
          <a:lstStyle/>
          <a:p>
            <a:pPr>
              <a:lnSpc>
                <a:spcPct val="90000"/>
              </a:lnSpc>
            </a:pPr>
            <a:r>
              <a:rPr lang="tr-TR" sz="2800" b="1" dirty="0" smtClean="0"/>
              <a:t>Çözüm</a:t>
            </a:r>
            <a:r>
              <a:rPr lang="en-US" sz="2800" b="1" dirty="0" smtClean="0"/>
              <a:t>: </a:t>
            </a:r>
            <a:endParaRPr lang="en-US" sz="2800" dirty="0"/>
          </a:p>
          <a:p>
            <a:pPr>
              <a:lnSpc>
                <a:spcPct val="90000"/>
              </a:lnSpc>
              <a:buFont typeface="Wingdings" pitchFamily="2" charset="2"/>
              <a:buNone/>
            </a:pPr>
            <a:r>
              <a:rPr lang="tr-TR" sz="2800" dirty="0"/>
              <a:t>		</a:t>
            </a:r>
            <a:r>
              <a:rPr lang="en-US" sz="2800" dirty="0" err="1">
                <a:solidFill>
                  <a:srgbClr val="FF3300"/>
                </a:solidFill>
              </a:rPr>
              <a:t>Çikolata</a:t>
            </a:r>
            <a:r>
              <a:rPr lang="en-US" sz="2800" dirty="0" err="1">
                <a:solidFill>
                  <a:srgbClr val="0070C0"/>
                </a:solidFill>
              </a:rPr>
              <a:t>nın</a:t>
            </a:r>
            <a:r>
              <a:rPr lang="en-US" sz="2800" dirty="0"/>
              <a:t> </a:t>
            </a:r>
            <a:r>
              <a:rPr lang="en-US" sz="2800" dirty="0">
                <a:solidFill>
                  <a:srgbClr val="FF3300"/>
                </a:solidFill>
              </a:rPr>
              <a:t>72</a:t>
            </a:r>
            <a:r>
              <a:rPr lang="en-US" sz="2800" dirty="0"/>
              <a:t> </a:t>
            </a:r>
            <a:r>
              <a:rPr lang="en-US" sz="2800" dirty="0" err="1"/>
              <a:t>adeti</a:t>
            </a:r>
            <a:r>
              <a:rPr lang="en-US" sz="2800" dirty="0"/>
              <a:t> </a:t>
            </a:r>
            <a:r>
              <a:rPr lang="en-US" sz="2800" dirty="0" err="1"/>
              <a:t>kaç</a:t>
            </a:r>
            <a:r>
              <a:rPr lang="en-US" sz="2800" dirty="0"/>
              <a:t> </a:t>
            </a:r>
            <a:r>
              <a:rPr lang="en-US" sz="2800" dirty="0" err="1"/>
              <a:t>düzine</a:t>
            </a:r>
            <a:r>
              <a:rPr lang="en-US" sz="2800" dirty="0"/>
              <a:t> </a:t>
            </a:r>
            <a:r>
              <a:rPr lang="en-US" sz="2800" dirty="0" err="1"/>
              <a:t>eder</a:t>
            </a:r>
            <a:r>
              <a:rPr lang="en-US" sz="2800" dirty="0"/>
              <a:t> </a:t>
            </a:r>
            <a:r>
              <a:rPr lang="en-US" sz="2800" dirty="0" err="1"/>
              <a:t>onu</a:t>
            </a:r>
            <a:endParaRPr lang="tr-TR" sz="2800" dirty="0"/>
          </a:p>
          <a:p>
            <a:pPr>
              <a:lnSpc>
                <a:spcPct val="90000"/>
              </a:lnSpc>
              <a:buFont typeface="Wingdings" pitchFamily="2" charset="2"/>
              <a:buNone/>
            </a:pPr>
            <a:r>
              <a:rPr lang="tr-TR" sz="2800" dirty="0"/>
              <a:t>		</a:t>
            </a:r>
            <a:r>
              <a:rPr lang="en-US" sz="2800" dirty="0" err="1"/>
              <a:t>bulalım</a:t>
            </a:r>
            <a:r>
              <a:rPr lang="en-US" sz="2800" dirty="0"/>
              <a:t>.</a:t>
            </a:r>
          </a:p>
          <a:p>
            <a:pPr>
              <a:lnSpc>
                <a:spcPct val="90000"/>
              </a:lnSpc>
              <a:buFont typeface="Wingdings" pitchFamily="2" charset="2"/>
              <a:buNone/>
            </a:pPr>
            <a:r>
              <a:rPr lang="tr-TR" sz="2800" dirty="0"/>
              <a:t>		</a:t>
            </a:r>
            <a:r>
              <a:rPr lang="en-US" sz="2800" dirty="0"/>
              <a:t>x= </a:t>
            </a:r>
            <a:r>
              <a:rPr lang="en-US" sz="2800" dirty="0">
                <a:solidFill>
                  <a:srgbClr val="FF3300"/>
                </a:solidFill>
              </a:rPr>
              <a:t>72</a:t>
            </a:r>
            <a:r>
              <a:rPr lang="en-US" sz="2800" dirty="0"/>
              <a:t> / 12 = </a:t>
            </a:r>
            <a:r>
              <a:rPr lang="en-US" sz="2800" dirty="0">
                <a:solidFill>
                  <a:srgbClr val="33CC33"/>
                </a:solidFill>
              </a:rPr>
              <a:t>6</a:t>
            </a:r>
            <a:r>
              <a:rPr lang="en-US" sz="2800" dirty="0"/>
              <a:t> </a:t>
            </a:r>
            <a:r>
              <a:rPr lang="en-US" sz="2800" dirty="0" err="1"/>
              <a:t>düzine</a:t>
            </a:r>
            <a:r>
              <a:rPr lang="en-US" sz="2800" dirty="0"/>
              <a:t> </a:t>
            </a:r>
            <a:r>
              <a:rPr lang="en-US" sz="2800" dirty="0" err="1">
                <a:solidFill>
                  <a:srgbClr val="FF0000"/>
                </a:solidFill>
              </a:rPr>
              <a:t>çikolata</a:t>
            </a:r>
            <a:r>
              <a:rPr lang="en-US" sz="2800" dirty="0"/>
              <a:t> </a:t>
            </a:r>
            <a:r>
              <a:rPr lang="en-US" sz="2800" dirty="0" err="1"/>
              <a:t>eder</a:t>
            </a:r>
            <a:r>
              <a:rPr lang="en-US" sz="2800" dirty="0"/>
              <a:t>.</a:t>
            </a:r>
          </a:p>
          <a:p>
            <a:pPr>
              <a:lnSpc>
                <a:spcPct val="90000"/>
              </a:lnSpc>
              <a:buFont typeface="Wingdings" pitchFamily="2" charset="2"/>
              <a:buNone/>
            </a:pPr>
            <a:r>
              <a:rPr lang="tr-TR" sz="2800" dirty="0"/>
              <a:t>		</a:t>
            </a:r>
            <a:r>
              <a:rPr lang="en-US" sz="2800" dirty="0" err="1"/>
              <a:t>Bizden</a:t>
            </a:r>
            <a:r>
              <a:rPr lang="en-US" sz="2800" dirty="0"/>
              <a:t> </a:t>
            </a:r>
            <a:r>
              <a:rPr lang="en-US" sz="2800" dirty="0" err="1"/>
              <a:t>istenen</a:t>
            </a:r>
            <a:r>
              <a:rPr lang="en-US" sz="2800" dirty="0"/>
              <a:t> </a:t>
            </a:r>
            <a:r>
              <a:rPr lang="en-US" sz="2800" dirty="0">
                <a:solidFill>
                  <a:srgbClr val="33CC33"/>
                </a:solidFill>
              </a:rPr>
              <a:t>6</a:t>
            </a:r>
            <a:r>
              <a:rPr lang="en-US" sz="2800" dirty="0"/>
              <a:t> </a:t>
            </a:r>
            <a:r>
              <a:rPr lang="en-US" sz="2800" dirty="0" err="1"/>
              <a:t>düzine</a:t>
            </a:r>
            <a:r>
              <a:rPr lang="en-US" sz="2800" dirty="0"/>
              <a:t> </a:t>
            </a:r>
            <a:r>
              <a:rPr lang="en-US" sz="2800" dirty="0" err="1">
                <a:solidFill>
                  <a:srgbClr val="FF3300"/>
                </a:solidFill>
              </a:rPr>
              <a:t>çikolata</a:t>
            </a:r>
            <a:r>
              <a:rPr lang="en-US" sz="2800" dirty="0"/>
              <a:t> </a:t>
            </a:r>
            <a:r>
              <a:rPr lang="en-US" sz="2800" dirty="0" err="1"/>
              <a:t>fiyatıdır</a:t>
            </a:r>
            <a:r>
              <a:rPr lang="en-US" sz="2800" dirty="0"/>
              <a:t>.</a:t>
            </a:r>
          </a:p>
          <a:p>
            <a:pPr>
              <a:lnSpc>
                <a:spcPct val="90000"/>
              </a:lnSpc>
              <a:buFont typeface="Wingdings" pitchFamily="2" charset="2"/>
              <a:buNone/>
            </a:pPr>
            <a:r>
              <a:rPr lang="tr-TR" sz="2800" dirty="0"/>
              <a:t>		</a:t>
            </a:r>
            <a:r>
              <a:rPr lang="en-US" sz="2800" dirty="0">
                <a:solidFill>
                  <a:srgbClr val="33CC33"/>
                </a:solidFill>
              </a:rPr>
              <a:t>6</a:t>
            </a:r>
            <a:r>
              <a:rPr lang="en-US" sz="2800" dirty="0"/>
              <a:t> * </a:t>
            </a:r>
            <a:r>
              <a:rPr lang="tr-TR" sz="2800" dirty="0" smtClean="0">
                <a:solidFill>
                  <a:srgbClr val="FF3300"/>
                </a:solidFill>
              </a:rPr>
              <a:t>6</a:t>
            </a:r>
            <a:r>
              <a:rPr lang="en-US" sz="2800" dirty="0" smtClean="0"/>
              <a:t> </a:t>
            </a:r>
            <a:r>
              <a:rPr lang="en-US" sz="2800" dirty="0"/>
              <a:t>= </a:t>
            </a:r>
            <a:r>
              <a:rPr lang="tr-TR" sz="2800" dirty="0" smtClean="0">
                <a:solidFill>
                  <a:srgbClr val="33CC33"/>
                </a:solidFill>
              </a:rPr>
              <a:t>3</a:t>
            </a:r>
            <a:r>
              <a:rPr lang="tr-TR" sz="2800" dirty="0" smtClean="0">
                <a:solidFill>
                  <a:srgbClr val="33CC33"/>
                </a:solidFill>
              </a:rPr>
              <a:t>6</a:t>
            </a:r>
            <a:r>
              <a:rPr lang="en-US" sz="2800" dirty="0" smtClean="0"/>
              <a:t> </a:t>
            </a:r>
            <a:endParaRPr lang="en-US" sz="2800" b="1" dirty="0"/>
          </a:p>
          <a:p>
            <a:pPr>
              <a:lnSpc>
                <a:spcPct val="90000"/>
              </a:lnSpc>
            </a:pPr>
            <a:r>
              <a:rPr lang="tr-TR" sz="2800" b="1" dirty="0" smtClean="0"/>
              <a:t>Cevap</a:t>
            </a:r>
            <a:r>
              <a:rPr lang="en-US" sz="2800" b="1" dirty="0" smtClean="0"/>
              <a:t>: </a:t>
            </a:r>
            <a:endParaRPr lang="en-US" sz="2800" dirty="0"/>
          </a:p>
          <a:p>
            <a:pPr>
              <a:lnSpc>
                <a:spcPct val="90000"/>
              </a:lnSpc>
              <a:buFont typeface="Wingdings" pitchFamily="2" charset="2"/>
              <a:buNone/>
            </a:pPr>
            <a:r>
              <a:rPr lang="tr-TR" sz="2800" dirty="0"/>
              <a:t>		</a:t>
            </a:r>
            <a:r>
              <a:rPr lang="tr-TR" sz="2800" dirty="0" smtClean="0">
                <a:solidFill>
                  <a:srgbClr val="33CC33"/>
                </a:solidFill>
              </a:rPr>
              <a:t>36</a:t>
            </a:r>
            <a:endParaRPr lang="tr-TR" sz="2800" dirty="0">
              <a:solidFill>
                <a:srgbClr val="33CC33"/>
              </a:solidFill>
            </a:endParaRPr>
          </a:p>
        </p:txBody>
      </p:sp>
      <p:sp>
        <p:nvSpPr>
          <p:cNvPr id="4" name="4 Slayt Numarası Yer Tutucusu"/>
          <p:cNvSpPr>
            <a:spLocks noGrp="1"/>
          </p:cNvSpPr>
          <p:nvPr>
            <p:ph type="sldNum" sz="quarter" idx="12"/>
          </p:nvPr>
        </p:nvSpPr>
        <p:spPr/>
        <p:txBody>
          <a:bodyPr/>
          <a:lstStyle/>
          <a:p>
            <a:fld id="{6C4F6CCF-E6FD-4EB1-A07D-BF40CEF5FC26}" type="slidenum">
              <a:rPr lang="tr-T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tr-TR" dirty="0" smtClean="0"/>
              <a:t>Bilgisayardaki Çözüm</a:t>
            </a:r>
            <a:endParaRPr lang="tr-TR" dirty="0"/>
          </a:p>
        </p:txBody>
      </p:sp>
      <p:sp>
        <p:nvSpPr>
          <p:cNvPr id="7171" name="Rectangle 3"/>
          <p:cNvSpPr>
            <a:spLocks noGrp="1" noChangeArrowheads="1"/>
          </p:cNvSpPr>
          <p:nvPr>
            <p:ph idx="1"/>
          </p:nvPr>
        </p:nvSpPr>
        <p:spPr/>
        <p:txBody>
          <a:bodyPr/>
          <a:lstStyle/>
          <a:p>
            <a:pPr>
              <a:lnSpc>
                <a:spcPct val="90000"/>
              </a:lnSpc>
            </a:pPr>
            <a:r>
              <a:rPr lang="tr-TR" sz="2400" b="1" dirty="0" smtClean="0"/>
              <a:t>Çözüm</a:t>
            </a:r>
            <a:r>
              <a:rPr lang="en-US" sz="2400" b="1" dirty="0" smtClean="0"/>
              <a:t>: </a:t>
            </a:r>
            <a:endParaRPr lang="en-US" sz="2400" dirty="0"/>
          </a:p>
          <a:p>
            <a:pPr>
              <a:lnSpc>
                <a:spcPct val="90000"/>
              </a:lnSpc>
              <a:buFont typeface="Wingdings" pitchFamily="2" charset="2"/>
              <a:buNone/>
            </a:pPr>
            <a:r>
              <a:rPr lang="tr-TR" sz="2400" dirty="0">
                <a:solidFill>
                  <a:srgbClr val="FF3300"/>
                </a:solidFill>
              </a:rPr>
              <a:t>	</a:t>
            </a:r>
            <a:r>
              <a:rPr lang="en-US" sz="2400" dirty="0">
                <a:solidFill>
                  <a:srgbClr val="FF3300"/>
                </a:solidFill>
              </a:rPr>
              <a:t>&lt; </a:t>
            </a:r>
            <a:r>
              <a:rPr lang="tr-TR" sz="2400" dirty="0" smtClean="0">
                <a:solidFill>
                  <a:srgbClr val="FF3300"/>
                </a:solidFill>
              </a:rPr>
              <a:t>Marketten almayı en çok sevdiğiniz yiyecek </a:t>
            </a:r>
            <a:r>
              <a:rPr lang="en-US" sz="2400" dirty="0" smtClean="0">
                <a:solidFill>
                  <a:srgbClr val="FF3300"/>
                </a:solidFill>
              </a:rPr>
              <a:t>&gt; </a:t>
            </a:r>
            <a:r>
              <a:rPr lang="en-US" sz="2400" dirty="0" smtClean="0">
                <a:solidFill>
                  <a:srgbClr val="33CC33"/>
                </a:solidFill>
              </a:rPr>
              <a:t>&lt;</a:t>
            </a:r>
            <a:r>
              <a:rPr lang="tr-TR" sz="2400" dirty="0" smtClean="0">
                <a:solidFill>
                  <a:srgbClr val="33CC33"/>
                </a:solidFill>
              </a:rPr>
              <a:t>İsmin –den hali</a:t>
            </a:r>
            <a:r>
              <a:rPr lang="en-US" sz="2400" dirty="0" smtClean="0">
                <a:solidFill>
                  <a:srgbClr val="33CC33"/>
                </a:solidFill>
              </a:rPr>
              <a:t>&gt;</a:t>
            </a:r>
            <a:r>
              <a:rPr lang="tr-TR" sz="2400" dirty="0" smtClean="0">
                <a:solidFill>
                  <a:srgbClr val="33CC33"/>
                </a:solidFill>
              </a:rPr>
              <a:t> </a:t>
            </a:r>
            <a:r>
              <a:rPr lang="en-US" sz="2400" dirty="0" smtClean="0"/>
              <a:t> </a:t>
            </a:r>
            <a:r>
              <a:rPr lang="en-US" sz="2400" dirty="0">
                <a:solidFill>
                  <a:srgbClr val="33CC33"/>
                </a:solidFill>
              </a:rPr>
              <a:t>&lt;</a:t>
            </a:r>
            <a:r>
              <a:rPr lang="tr-TR" sz="2400" dirty="0">
                <a:solidFill>
                  <a:srgbClr val="33CC33"/>
                </a:solidFill>
              </a:rPr>
              <a:t>I</a:t>
            </a:r>
            <a:r>
              <a:rPr lang="en-US" sz="2400" dirty="0">
                <a:solidFill>
                  <a:srgbClr val="33CC33"/>
                </a:solidFill>
              </a:rPr>
              <a:t>&gt;</a:t>
            </a:r>
            <a:r>
              <a:rPr lang="en-US" sz="2400" dirty="0"/>
              <a:t> </a:t>
            </a:r>
            <a:r>
              <a:rPr lang="en-US" sz="2400" dirty="0" err="1"/>
              <a:t>adeti</a:t>
            </a:r>
            <a:r>
              <a:rPr lang="en-US" sz="2400" dirty="0"/>
              <a:t> </a:t>
            </a:r>
            <a:r>
              <a:rPr lang="en-US" sz="2400" dirty="0" err="1"/>
              <a:t>kaç</a:t>
            </a:r>
            <a:r>
              <a:rPr lang="en-US" sz="2400" dirty="0"/>
              <a:t> </a:t>
            </a:r>
            <a:r>
              <a:rPr lang="en-US" sz="2400" dirty="0" err="1"/>
              <a:t>düzine</a:t>
            </a:r>
            <a:r>
              <a:rPr lang="en-US" sz="2400" dirty="0"/>
              <a:t> </a:t>
            </a:r>
            <a:r>
              <a:rPr lang="en-US" sz="2400" dirty="0" err="1"/>
              <a:t>eder</a:t>
            </a:r>
            <a:r>
              <a:rPr lang="en-US" sz="2400" dirty="0"/>
              <a:t> </a:t>
            </a:r>
            <a:r>
              <a:rPr lang="en-US" sz="2400" dirty="0" err="1"/>
              <a:t>onu</a:t>
            </a:r>
            <a:r>
              <a:rPr lang="en-US" sz="2400" dirty="0"/>
              <a:t> </a:t>
            </a:r>
            <a:r>
              <a:rPr lang="en-US" sz="2400" dirty="0" err="1"/>
              <a:t>bulalım</a:t>
            </a:r>
            <a:r>
              <a:rPr lang="en-US" sz="2400" dirty="0"/>
              <a:t>.</a:t>
            </a:r>
            <a:endParaRPr lang="it-IT" sz="2400" dirty="0"/>
          </a:p>
          <a:p>
            <a:pPr>
              <a:lnSpc>
                <a:spcPct val="90000"/>
              </a:lnSpc>
              <a:buFont typeface="Wingdings" pitchFamily="2" charset="2"/>
              <a:buNone/>
            </a:pPr>
            <a:r>
              <a:rPr lang="tr-TR" sz="2400" dirty="0"/>
              <a:t>	</a:t>
            </a:r>
            <a:r>
              <a:rPr lang="it-IT" sz="2400" dirty="0"/>
              <a:t>x= </a:t>
            </a:r>
            <a:r>
              <a:rPr lang="it-IT" sz="2400" dirty="0">
                <a:solidFill>
                  <a:srgbClr val="33CC33"/>
                </a:solidFill>
              </a:rPr>
              <a:t>&lt;</a:t>
            </a:r>
            <a:r>
              <a:rPr lang="tr-TR" sz="2400" dirty="0">
                <a:solidFill>
                  <a:srgbClr val="33CC33"/>
                </a:solidFill>
              </a:rPr>
              <a:t>I</a:t>
            </a:r>
            <a:r>
              <a:rPr lang="it-IT" sz="2400" dirty="0">
                <a:solidFill>
                  <a:srgbClr val="33CC33"/>
                </a:solidFill>
              </a:rPr>
              <a:t>&gt;</a:t>
            </a:r>
            <a:r>
              <a:rPr lang="it-IT" sz="2400" dirty="0"/>
              <a:t> / 12 = </a:t>
            </a:r>
            <a:r>
              <a:rPr lang="it-IT" sz="2400" dirty="0">
                <a:solidFill>
                  <a:srgbClr val="33CC33"/>
                </a:solidFill>
              </a:rPr>
              <a:t>&lt;x&gt;</a:t>
            </a:r>
            <a:r>
              <a:rPr lang="it-IT" sz="2400" dirty="0"/>
              <a:t> düzine </a:t>
            </a:r>
            <a:r>
              <a:rPr lang="en-US" sz="2400" dirty="0">
                <a:solidFill>
                  <a:srgbClr val="FF3300"/>
                </a:solidFill>
              </a:rPr>
              <a:t>&lt; </a:t>
            </a:r>
            <a:r>
              <a:rPr lang="tr-TR" sz="2400" dirty="0" smtClean="0">
                <a:solidFill>
                  <a:srgbClr val="FF3300"/>
                </a:solidFill>
              </a:rPr>
              <a:t>Marketten almayı en çok sevdiğiniz yiyecek </a:t>
            </a:r>
            <a:r>
              <a:rPr lang="en-US" sz="2400" dirty="0" smtClean="0">
                <a:solidFill>
                  <a:srgbClr val="FF3300"/>
                </a:solidFill>
              </a:rPr>
              <a:t>&gt;</a:t>
            </a:r>
            <a:r>
              <a:rPr lang="it-IT" sz="2400" dirty="0" smtClean="0"/>
              <a:t> </a:t>
            </a:r>
            <a:r>
              <a:rPr lang="it-IT" sz="2400" dirty="0"/>
              <a:t>eder.</a:t>
            </a:r>
          </a:p>
          <a:p>
            <a:pPr>
              <a:lnSpc>
                <a:spcPct val="90000"/>
              </a:lnSpc>
              <a:buFont typeface="Wingdings" pitchFamily="2" charset="2"/>
              <a:buNone/>
            </a:pPr>
            <a:r>
              <a:rPr lang="tr-TR" sz="2400" dirty="0"/>
              <a:t>	</a:t>
            </a:r>
            <a:r>
              <a:rPr lang="it-IT" sz="2400" dirty="0"/>
              <a:t>Bizden istenen </a:t>
            </a:r>
            <a:r>
              <a:rPr lang="it-IT" sz="2400" dirty="0">
                <a:solidFill>
                  <a:srgbClr val="33CC33"/>
                </a:solidFill>
              </a:rPr>
              <a:t>&lt;x&gt;</a:t>
            </a:r>
            <a:r>
              <a:rPr lang="it-IT" sz="2400" dirty="0"/>
              <a:t> düzine </a:t>
            </a:r>
            <a:r>
              <a:rPr lang="en-US" sz="2400" dirty="0">
                <a:solidFill>
                  <a:srgbClr val="FF3300"/>
                </a:solidFill>
              </a:rPr>
              <a:t>&lt; </a:t>
            </a:r>
            <a:r>
              <a:rPr lang="tr-TR" sz="2400" dirty="0" smtClean="0">
                <a:solidFill>
                  <a:srgbClr val="FF3300"/>
                </a:solidFill>
              </a:rPr>
              <a:t>Marketten almayı en çok sevdiğiniz yiyecek</a:t>
            </a:r>
            <a:r>
              <a:rPr lang="en-US" sz="2400" dirty="0" smtClean="0">
                <a:solidFill>
                  <a:srgbClr val="FF3300"/>
                </a:solidFill>
              </a:rPr>
              <a:t>&gt;</a:t>
            </a:r>
            <a:r>
              <a:rPr lang="it-IT" sz="2400" dirty="0" smtClean="0"/>
              <a:t> </a:t>
            </a:r>
            <a:r>
              <a:rPr lang="it-IT" sz="2400" dirty="0"/>
              <a:t>fiyatıdır.</a:t>
            </a:r>
            <a:endParaRPr lang="en-US" sz="2400" dirty="0"/>
          </a:p>
          <a:p>
            <a:pPr>
              <a:lnSpc>
                <a:spcPct val="90000"/>
              </a:lnSpc>
              <a:buFont typeface="Wingdings" pitchFamily="2" charset="2"/>
              <a:buNone/>
            </a:pPr>
            <a:r>
              <a:rPr lang="tr-TR" sz="2400" dirty="0"/>
              <a:t>	</a:t>
            </a:r>
            <a:r>
              <a:rPr lang="en-US" sz="2400" dirty="0">
                <a:solidFill>
                  <a:srgbClr val="33CC33"/>
                </a:solidFill>
              </a:rPr>
              <a:t>&lt;x&gt;</a:t>
            </a:r>
            <a:r>
              <a:rPr lang="en-US" sz="2400" dirty="0"/>
              <a:t>. </a:t>
            </a:r>
            <a:r>
              <a:rPr lang="en-US" sz="2400" dirty="0">
                <a:solidFill>
                  <a:srgbClr val="33CC33"/>
                </a:solidFill>
              </a:rPr>
              <a:t>&lt;</a:t>
            </a:r>
            <a:r>
              <a:rPr lang="tr-TR" sz="2400" dirty="0">
                <a:solidFill>
                  <a:srgbClr val="33CC33"/>
                </a:solidFill>
              </a:rPr>
              <a:t>P</a:t>
            </a:r>
            <a:r>
              <a:rPr lang="en-US" sz="2400" dirty="0">
                <a:solidFill>
                  <a:srgbClr val="33CC33"/>
                </a:solidFill>
              </a:rPr>
              <a:t>&gt;</a:t>
            </a:r>
            <a:r>
              <a:rPr lang="en-US" sz="2400" dirty="0"/>
              <a:t> = </a:t>
            </a:r>
            <a:r>
              <a:rPr lang="en-US" sz="2400" dirty="0">
                <a:solidFill>
                  <a:srgbClr val="33CC33"/>
                </a:solidFill>
              </a:rPr>
              <a:t>&lt;y&gt;</a:t>
            </a:r>
            <a:r>
              <a:rPr lang="en-US" sz="2400" dirty="0"/>
              <a:t> </a:t>
            </a:r>
            <a:endParaRPr lang="en-US" sz="2400" b="1" dirty="0"/>
          </a:p>
          <a:p>
            <a:pPr>
              <a:lnSpc>
                <a:spcPct val="90000"/>
              </a:lnSpc>
              <a:buFont typeface="Wingdings" pitchFamily="2" charset="2"/>
              <a:buNone/>
            </a:pPr>
            <a:r>
              <a:rPr lang="tr-TR" sz="2400" b="1" dirty="0"/>
              <a:t>	</a:t>
            </a:r>
            <a:r>
              <a:rPr lang="tr-TR" sz="2400" b="1" dirty="0" smtClean="0"/>
              <a:t>Çözümün formülü:</a:t>
            </a:r>
            <a:endParaRPr lang="en-US" sz="2400" dirty="0"/>
          </a:p>
          <a:p>
            <a:pPr>
              <a:lnSpc>
                <a:spcPct val="90000"/>
              </a:lnSpc>
            </a:pPr>
            <a:r>
              <a:rPr lang="en-US" sz="2400" dirty="0"/>
              <a:t>(</a:t>
            </a:r>
            <a:r>
              <a:rPr lang="tr-TR" sz="2400" dirty="0">
                <a:solidFill>
                  <a:srgbClr val="33CC33"/>
                </a:solidFill>
              </a:rPr>
              <a:t>I</a:t>
            </a:r>
            <a:r>
              <a:rPr lang="en-US" sz="2400" dirty="0"/>
              <a:t>/12)*</a:t>
            </a:r>
            <a:r>
              <a:rPr lang="tr-TR" sz="2400" dirty="0">
                <a:solidFill>
                  <a:srgbClr val="33CC33"/>
                </a:solidFill>
              </a:rPr>
              <a:t>P</a:t>
            </a:r>
          </a:p>
        </p:txBody>
      </p:sp>
      <p:sp>
        <p:nvSpPr>
          <p:cNvPr id="4" name="4 Slayt Numarası Yer Tutucusu"/>
          <p:cNvSpPr>
            <a:spLocks noGrp="1"/>
          </p:cNvSpPr>
          <p:nvPr>
            <p:ph type="sldNum" sz="quarter" idx="12"/>
          </p:nvPr>
        </p:nvSpPr>
        <p:spPr/>
        <p:txBody>
          <a:bodyPr/>
          <a:lstStyle/>
          <a:p>
            <a:fld id="{0C261B74-7C59-4D82-B896-5D6B8D4EB3AF}" type="slidenum">
              <a:rPr lang="tr-T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Araştırmanın Amacı</a:t>
            </a:r>
            <a:endParaRPr lang="tr-TR" dirty="0"/>
          </a:p>
        </p:txBody>
      </p:sp>
      <p:sp>
        <p:nvSpPr>
          <p:cNvPr id="4" name="3 Veri Yer Tutucusu"/>
          <p:cNvSpPr>
            <a:spLocks noGrp="1"/>
          </p:cNvSpPr>
          <p:nvPr>
            <p:ph type="dt" sz="half" idx="10"/>
          </p:nvPr>
        </p:nvSpPr>
        <p:spPr/>
        <p:txBody>
          <a:bodyPr/>
          <a:lstStyle/>
          <a:p>
            <a:fld id="{9606F235-2BF5-4E33-841B-05D7306DA2A3}" type="datetime1">
              <a:rPr lang="tr-TR" smtClean="0"/>
              <a:pPr/>
              <a:t>03.10.2012</a:t>
            </a:fld>
            <a:endParaRPr lang="tr-TR" dirty="0"/>
          </a:p>
        </p:txBody>
      </p:sp>
      <p:sp>
        <p:nvSpPr>
          <p:cNvPr id="6" name="5 Altbilgi Yer Tutucusu"/>
          <p:cNvSpPr>
            <a:spLocks noGrp="1"/>
          </p:cNvSpPr>
          <p:nvPr>
            <p:ph type="ftr" sz="quarter" idx="11"/>
          </p:nvPr>
        </p:nvSpPr>
        <p:spPr/>
        <p:txBody>
          <a:bodyPr/>
          <a:lstStyle/>
          <a:p>
            <a:r>
              <a:rPr lang="tr-TR" dirty="0" smtClean="0"/>
              <a:t>Dr. Özlem Çakır</a:t>
            </a: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sp>
        <p:nvSpPr>
          <p:cNvPr id="8" name="7 İçerik Yer Tutucusu"/>
          <p:cNvSpPr>
            <a:spLocks noGrp="1"/>
          </p:cNvSpPr>
          <p:nvPr>
            <p:ph sz="quarter" idx="1"/>
          </p:nvPr>
        </p:nvSpPr>
        <p:spPr/>
        <p:txBody>
          <a:bodyPr/>
          <a:lstStyle/>
          <a:p>
            <a:r>
              <a:rPr lang="tr-TR" dirty="0" smtClean="0"/>
              <a:t>Kişiselleştirme tercihleri </a:t>
            </a:r>
          </a:p>
          <a:p>
            <a:endParaRPr lang="tr-TR" dirty="0" smtClean="0"/>
          </a:p>
          <a:p>
            <a:r>
              <a:rPr lang="tr-TR" dirty="0" smtClean="0"/>
              <a:t>Kişiselleştirilmiş materyallerin </a:t>
            </a:r>
            <a:r>
              <a:rPr lang="tr-TR" dirty="0" smtClean="0"/>
              <a:t>kullanıldığı öğretime ilişkin </a:t>
            </a:r>
            <a:endParaRPr lang="tr-TR" dirty="0" smtClean="0"/>
          </a:p>
          <a:p>
            <a:pPr lvl="1"/>
            <a:r>
              <a:rPr lang="tr-TR" dirty="0" smtClean="0"/>
              <a:t>olumlu görüşler</a:t>
            </a:r>
          </a:p>
          <a:p>
            <a:pPr lvl="1"/>
            <a:r>
              <a:rPr lang="tr-TR" dirty="0" smtClean="0"/>
              <a:t>olumsuz </a:t>
            </a:r>
            <a:r>
              <a:rPr lang="tr-TR" dirty="0" smtClean="0"/>
              <a:t>görüşleri </a:t>
            </a:r>
            <a:endParaRPr lang="tr-TR" dirty="0" smtClean="0"/>
          </a:p>
          <a:p>
            <a:endParaRPr lang="tr-TR" dirty="0" smtClean="0"/>
          </a:p>
          <a:p>
            <a:r>
              <a:rPr lang="tr-TR" dirty="0" smtClean="0"/>
              <a:t>Kişiselleştirilmiş öğretim </a:t>
            </a:r>
            <a:r>
              <a:rPr lang="tr-TR" dirty="0" smtClean="0"/>
              <a:t>sürecinin geliştirilmesine ilişkin önerileri incelenmiştir. </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endParaRPr lang="tr-TR" dirty="0"/>
          </a:p>
        </p:txBody>
      </p:sp>
      <p:sp>
        <p:nvSpPr>
          <p:cNvPr id="4" name="3 Veri Yer Tutucusu"/>
          <p:cNvSpPr>
            <a:spLocks noGrp="1"/>
          </p:cNvSpPr>
          <p:nvPr>
            <p:ph type="dt" sz="half" idx="10"/>
          </p:nvPr>
        </p:nvSpPr>
        <p:spPr/>
        <p:txBody>
          <a:bodyPr/>
          <a:lstStyle/>
          <a:p>
            <a:fld id="{DE625FF6-2547-4776-BDDA-E5924C6E93B6}" type="datetime1">
              <a:rPr lang="tr-TR" smtClean="0"/>
              <a:pPr/>
              <a:t>03.10.2012</a:t>
            </a:fld>
            <a:endParaRPr lang="tr-TR"/>
          </a:p>
        </p:txBody>
      </p:sp>
      <p:sp>
        <p:nvSpPr>
          <p:cNvPr id="6" name="5 Altbilgi Yer Tutucusu"/>
          <p:cNvSpPr>
            <a:spLocks noGrp="1"/>
          </p:cNvSpPr>
          <p:nvPr>
            <p:ph type="ftr" sz="quarter" idx="11"/>
          </p:nvPr>
        </p:nvSpPr>
        <p:spPr/>
        <p:txBody>
          <a:bodyPr/>
          <a:lstStyle/>
          <a:p>
            <a:r>
              <a:rPr lang="tr-TR" dirty="0" smtClean="0"/>
              <a:t>Dr. Özlem Çakır</a:t>
            </a: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13</a:t>
            </a:fld>
            <a:endParaRPr lang="tr-TR"/>
          </a:p>
        </p:txBody>
      </p:sp>
      <p:sp>
        <p:nvSpPr>
          <p:cNvPr id="3" name="2 İçerik Yer Tutucusu"/>
          <p:cNvSpPr>
            <a:spLocks noGrp="1"/>
          </p:cNvSpPr>
          <p:nvPr>
            <p:ph sz="quarter" idx="1"/>
          </p:nvPr>
        </p:nvSpPr>
        <p:spPr/>
        <p:txBody>
          <a:bodyPr/>
          <a:lstStyle/>
          <a:p>
            <a:endParaRPr lang="tr-TR" dirty="0"/>
          </a:p>
        </p:txBody>
      </p:sp>
      <p:grpSp>
        <p:nvGrpSpPr>
          <p:cNvPr id="7" name="7 Grup"/>
          <p:cNvGrpSpPr/>
          <p:nvPr/>
        </p:nvGrpSpPr>
        <p:grpSpPr>
          <a:xfrm>
            <a:off x="285720" y="1121895"/>
            <a:ext cx="8535322" cy="4685651"/>
            <a:chOff x="1163912" y="1649919"/>
            <a:chExt cx="6075722" cy="3525992"/>
          </a:xfrm>
        </p:grpSpPr>
        <p:sp>
          <p:nvSpPr>
            <p:cNvPr id="9" name="8 Serbest Form"/>
            <p:cNvSpPr/>
            <p:nvPr/>
          </p:nvSpPr>
          <p:spPr>
            <a:xfrm>
              <a:off x="1163913" y="1649919"/>
              <a:ext cx="6051377" cy="768478"/>
            </a:xfrm>
            <a:custGeom>
              <a:avLst/>
              <a:gdLst>
                <a:gd name="connsiteX0" fmla="*/ 0 w 6096000"/>
                <a:gd name="connsiteY0" fmla="*/ 127000 h 1269999"/>
                <a:gd name="connsiteX1" fmla="*/ 37198 w 6096000"/>
                <a:gd name="connsiteY1" fmla="*/ 37197 h 1269999"/>
                <a:gd name="connsiteX2" fmla="*/ 127001 w 6096000"/>
                <a:gd name="connsiteY2" fmla="*/ 0 h 1269999"/>
                <a:gd name="connsiteX3" fmla="*/ 5969000 w 6096000"/>
                <a:gd name="connsiteY3" fmla="*/ 0 h 1269999"/>
                <a:gd name="connsiteX4" fmla="*/ 6058803 w 6096000"/>
                <a:gd name="connsiteY4" fmla="*/ 37198 h 1269999"/>
                <a:gd name="connsiteX5" fmla="*/ 6096000 w 6096000"/>
                <a:gd name="connsiteY5" fmla="*/ 127001 h 1269999"/>
                <a:gd name="connsiteX6" fmla="*/ 6096000 w 6096000"/>
                <a:gd name="connsiteY6" fmla="*/ 1142999 h 1269999"/>
                <a:gd name="connsiteX7" fmla="*/ 6058803 w 6096000"/>
                <a:gd name="connsiteY7" fmla="*/ 1232802 h 1269999"/>
                <a:gd name="connsiteX8" fmla="*/ 5969000 w 6096000"/>
                <a:gd name="connsiteY8" fmla="*/ 1269999 h 1269999"/>
                <a:gd name="connsiteX9" fmla="*/ 127000 w 6096000"/>
                <a:gd name="connsiteY9" fmla="*/ 1269999 h 1269999"/>
                <a:gd name="connsiteX10" fmla="*/ 37197 w 6096000"/>
                <a:gd name="connsiteY10" fmla="*/ 1232801 h 1269999"/>
                <a:gd name="connsiteX11" fmla="*/ 0 w 6096000"/>
                <a:gd name="connsiteY11" fmla="*/ 1142998 h 1269999"/>
                <a:gd name="connsiteX12" fmla="*/ 0 w 6096000"/>
                <a:gd name="connsiteY12"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1269999">
                  <a:moveTo>
                    <a:pt x="0" y="127000"/>
                  </a:moveTo>
                  <a:cubicBezTo>
                    <a:pt x="0" y="93317"/>
                    <a:pt x="13380" y="61015"/>
                    <a:pt x="37198" y="37197"/>
                  </a:cubicBezTo>
                  <a:cubicBezTo>
                    <a:pt x="61015" y="13380"/>
                    <a:pt x="93318" y="0"/>
                    <a:pt x="127001" y="0"/>
                  </a:cubicBezTo>
                  <a:lnTo>
                    <a:pt x="5969000" y="0"/>
                  </a:lnTo>
                  <a:cubicBezTo>
                    <a:pt x="6002683" y="0"/>
                    <a:pt x="6034985" y="13380"/>
                    <a:pt x="6058803" y="37198"/>
                  </a:cubicBezTo>
                  <a:cubicBezTo>
                    <a:pt x="6082620" y="61015"/>
                    <a:pt x="6096000" y="93318"/>
                    <a:pt x="6096000" y="127001"/>
                  </a:cubicBezTo>
                  <a:lnTo>
                    <a:pt x="6096000" y="1142999"/>
                  </a:lnTo>
                  <a:cubicBezTo>
                    <a:pt x="6096000" y="1176682"/>
                    <a:pt x="6082620" y="1208984"/>
                    <a:pt x="6058803" y="1232802"/>
                  </a:cubicBezTo>
                  <a:cubicBezTo>
                    <a:pt x="6034986" y="1256619"/>
                    <a:pt x="6002683" y="1269999"/>
                    <a:pt x="5969000" y="1269999"/>
                  </a:cubicBezTo>
                  <a:lnTo>
                    <a:pt x="127000" y="1269999"/>
                  </a:lnTo>
                  <a:cubicBezTo>
                    <a:pt x="93317" y="1269999"/>
                    <a:pt x="61015" y="1256619"/>
                    <a:pt x="37197" y="1232801"/>
                  </a:cubicBezTo>
                  <a:cubicBezTo>
                    <a:pt x="13380" y="1208984"/>
                    <a:pt x="0" y="1176681"/>
                    <a:pt x="0" y="1142998"/>
                  </a:cubicBezTo>
                  <a:lnTo>
                    <a:pt x="0" y="127000"/>
                  </a:lnTo>
                  <a:close/>
                </a:path>
              </a:pathLst>
            </a:cu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3350" tIns="57150" rIns="57150" bIns="57150" numCol="1" spcCol="1270" anchor="ctr" anchorCtr="0">
              <a:noAutofit/>
            </a:bodyPr>
            <a:lstStyle/>
            <a:p>
              <a:pPr lvl="0" algn="l" defTabSz="666750">
                <a:lnSpc>
                  <a:spcPct val="90000"/>
                </a:lnSpc>
                <a:spcBef>
                  <a:spcPct val="0"/>
                </a:spcBef>
                <a:spcAft>
                  <a:spcPct val="35000"/>
                </a:spcAft>
              </a:pPr>
              <a:r>
                <a:rPr lang="tr-TR" sz="2200" b="1" kern="1200" dirty="0" smtClean="0">
                  <a:solidFill>
                    <a:schemeClr val="tx1"/>
                  </a:solidFill>
                </a:rPr>
                <a:t>Araştırma Yöntemi</a:t>
              </a:r>
              <a:endParaRPr lang="tr-TR" sz="2200" b="1" kern="1200" dirty="0">
                <a:solidFill>
                  <a:schemeClr val="tx1"/>
                </a:solidFill>
              </a:endParaRPr>
            </a:p>
          </p:txBody>
        </p:sp>
        <p:sp>
          <p:nvSpPr>
            <p:cNvPr id="11" name="10 Serbest Form"/>
            <p:cNvSpPr/>
            <p:nvPr/>
          </p:nvSpPr>
          <p:spPr>
            <a:xfrm>
              <a:off x="1163912" y="3079360"/>
              <a:ext cx="6075722" cy="811084"/>
            </a:xfrm>
            <a:custGeom>
              <a:avLst/>
              <a:gdLst>
                <a:gd name="connsiteX0" fmla="*/ 0 w 6096000"/>
                <a:gd name="connsiteY0" fmla="*/ 127000 h 1269999"/>
                <a:gd name="connsiteX1" fmla="*/ 37198 w 6096000"/>
                <a:gd name="connsiteY1" fmla="*/ 37197 h 1269999"/>
                <a:gd name="connsiteX2" fmla="*/ 127001 w 6096000"/>
                <a:gd name="connsiteY2" fmla="*/ 0 h 1269999"/>
                <a:gd name="connsiteX3" fmla="*/ 5969000 w 6096000"/>
                <a:gd name="connsiteY3" fmla="*/ 0 h 1269999"/>
                <a:gd name="connsiteX4" fmla="*/ 6058803 w 6096000"/>
                <a:gd name="connsiteY4" fmla="*/ 37198 h 1269999"/>
                <a:gd name="connsiteX5" fmla="*/ 6096000 w 6096000"/>
                <a:gd name="connsiteY5" fmla="*/ 127001 h 1269999"/>
                <a:gd name="connsiteX6" fmla="*/ 6096000 w 6096000"/>
                <a:gd name="connsiteY6" fmla="*/ 1142999 h 1269999"/>
                <a:gd name="connsiteX7" fmla="*/ 6058803 w 6096000"/>
                <a:gd name="connsiteY7" fmla="*/ 1232802 h 1269999"/>
                <a:gd name="connsiteX8" fmla="*/ 5969000 w 6096000"/>
                <a:gd name="connsiteY8" fmla="*/ 1269999 h 1269999"/>
                <a:gd name="connsiteX9" fmla="*/ 127000 w 6096000"/>
                <a:gd name="connsiteY9" fmla="*/ 1269999 h 1269999"/>
                <a:gd name="connsiteX10" fmla="*/ 37197 w 6096000"/>
                <a:gd name="connsiteY10" fmla="*/ 1232801 h 1269999"/>
                <a:gd name="connsiteX11" fmla="*/ 0 w 6096000"/>
                <a:gd name="connsiteY11" fmla="*/ 1142998 h 1269999"/>
                <a:gd name="connsiteX12" fmla="*/ 0 w 6096000"/>
                <a:gd name="connsiteY12"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1269999">
                  <a:moveTo>
                    <a:pt x="0" y="127000"/>
                  </a:moveTo>
                  <a:cubicBezTo>
                    <a:pt x="0" y="93317"/>
                    <a:pt x="13380" y="61015"/>
                    <a:pt x="37198" y="37197"/>
                  </a:cubicBezTo>
                  <a:cubicBezTo>
                    <a:pt x="61015" y="13380"/>
                    <a:pt x="93318" y="0"/>
                    <a:pt x="127001" y="0"/>
                  </a:cubicBezTo>
                  <a:lnTo>
                    <a:pt x="5969000" y="0"/>
                  </a:lnTo>
                  <a:cubicBezTo>
                    <a:pt x="6002683" y="0"/>
                    <a:pt x="6034985" y="13380"/>
                    <a:pt x="6058803" y="37198"/>
                  </a:cubicBezTo>
                  <a:cubicBezTo>
                    <a:pt x="6082620" y="61015"/>
                    <a:pt x="6096000" y="93318"/>
                    <a:pt x="6096000" y="127001"/>
                  </a:cubicBezTo>
                  <a:lnTo>
                    <a:pt x="6096000" y="1142999"/>
                  </a:lnTo>
                  <a:cubicBezTo>
                    <a:pt x="6096000" y="1176682"/>
                    <a:pt x="6082620" y="1208984"/>
                    <a:pt x="6058803" y="1232802"/>
                  </a:cubicBezTo>
                  <a:cubicBezTo>
                    <a:pt x="6034986" y="1256619"/>
                    <a:pt x="6002683" y="1269999"/>
                    <a:pt x="5969000" y="1269999"/>
                  </a:cubicBezTo>
                  <a:lnTo>
                    <a:pt x="127000" y="1269999"/>
                  </a:lnTo>
                  <a:cubicBezTo>
                    <a:pt x="93317" y="1269999"/>
                    <a:pt x="61015" y="1256619"/>
                    <a:pt x="37197" y="1232801"/>
                  </a:cubicBezTo>
                  <a:cubicBezTo>
                    <a:pt x="13380" y="1208984"/>
                    <a:pt x="0" y="1176681"/>
                    <a:pt x="0" y="1142998"/>
                  </a:cubicBezTo>
                  <a:lnTo>
                    <a:pt x="0" y="12700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3350" tIns="57150" rIns="57150" bIns="57150" numCol="1" spcCol="1270" anchor="ctr" anchorCtr="0">
              <a:noAutofit/>
            </a:bodyPr>
            <a:lstStyle/>
            <a:p>
              <a:pPr lvl="0" algn="l" defTabSz="666750">
                <a:lnSpc>
                  <a:spcPct val="90000"/>
                </a:lnSpc>
                <a:spcBef>
                  <a:spcPct val="0"/>
                </a:spcBef>
                <a:spcAft>
                  <a:spcPct val="35000"/>
                </a:spcAft>
              </a:pPr>
              <a:r>
                <a:rPr lang="tr-TR" sz="2200" b="1" kern="1200" dirty="0" smtClean="0">
                  <a:solidFill>
                    <a:schemeClr val="tx1"/>
                  </a:solidFill>
                </a:rPr>
                <a:t>Çalışma Grubu</a:t>
              </a:r>
              <a:endParaRPr lang="tr-TR" sz="2200" b="1" kern="1200" dirty="0">
                <a:solidFill>
                  <a:schemeClr val="tx1"/>
                </a:solidFill>
              </a:endParaRPr>
            </a:p>
          </p:txBody>
        </p:sp>
        <p:sp>
          <p:nvSpPr>
            <p:cNvPr id="13" name="12 Serbest Form"/>
            <p:cNvSpPr/>
            <p:nvPr/>
          </p:nvSpPr>
          <p:spPr>
            <a:xfrm>
              <a:off x="1214764" y="4369545"/>
              <a:ext cx="6000526" cy="806366"/>
            </a:xfrm>
            <a:custGeom>
              <a:avLst/>
              <a:gdLst>
                <a:gd name="connsiteX0" fmla="*/ 0 w 6096000"/>
                <a:gd name="connsiteY0" fmla="*/ 127000 h 1269999"/>
                <a:gd name="connsiteX1" fmla="*/ 37198 w 6096000"/>
                <a:gd name="connsiteY1" fmla="*/ 37197 h 1269999"/>
                <a:gd name="connsiteX2" fmla="*/ 127001 w 6096000"/>
                <a:gd name="connsiteY2" fmla="*/ 0 h 1269999"/>
                <a:gd name="connsiteX3" fmla="*/ 5969000 w 6096000"/>
                <a:gd name="connsiteY3" fmla="*/ 0 h 1269999"/>
                <a:gd name="connsiteX4" fmla="*/ 6058803 w 6096000"/>
                <a:gd name="connsiteY4" fmla="*/ 37198 h 1269999"/>
                <a:gd name="connsiteX5" fmla="*/ 6096000 w 6096000"/>
                <a:gd name="connsiteY5" fmla="*/ 127001 h 1269999"/>
                <a:gd name="connsiteX6" fmla="*/ 6096000 w 6096000"/>
                <a:gd name="connsiteY6" fmla="*/ 1142999 h 1269999"/>
                <a:gd name="connsiteX7" fmla="*/ 6058803 w 6096000"/>
                <a:gd name="connsiteY7" fmla="*/ 1232802 h 1269999"/>
                <a:gd name="connsiteX8" fmla="*/ 5969000 w 6096000"/>
                <a:gd name="connsiteY8" fmla="*/ 1269999 h 1269999"/>
                <a:gd name="connsiteX9" fmla="*/ 127000 w 6096000"/>
                <a:gd name="connsiteY9" fmla="*/ 1269999 h 1269999"/>
                <a:gd name="connsiteX10" fmla="*/ 37197 w 6096000"/>
                <a:gd name="connsiteY10" fmla="*/ 1232801 h 1269999"/>
                <a:gd name="connsiteX11" fmla="*/ 0 w 6096000"/>
                <a:gd name="connsiteY11" fmla="*/ 1142998 h 1269999"/>
                <a:gd name="connsiteX12" fmla="*/ 0 w 6096000"/>
                <a:gd name="connsiteY12"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1269999">
                  <a:moveTo>
                    <a:pt x="0" y="127000"/>
                  </a:moveTo>
                  <a:cubicBezTo>
                    <a:pt x="0" y="93317"/>
                    <a:pt x="13380" y="61015"/>
                    <a:pt x="37198" y="37197"/>
                  </a:cubicBezTo>
                  <a:cubicBezTo>
                    <a:pt x="61015" y="13380"/>
                    <a:pt x="93318" y="0"/>
                    <a:pt x="127001" y="0"/>
                  </a:cubicBezTo>
                  <a:lnTo>
                    <a:pt x="5969000" y="0"/>
                  </a:lnTo>
                  <a:cubicBezTo>
                    <a:pt x="6002683" y="0"/>
                    <a:pt x="6034985" y="13380"/>
                    <a:pt x="6058803" y="37198"/>
                  </a:cubicBezTo>
                  <a:cubicBezTo>
                    <a:pt x="6082620" y="61015"/>
                    <a:pt x="6096000" y="93318"/>
                    <a:pt x="6096000" y="127001"/>
                  </a:cubicBezTo>
                  <a:lnTo>
                    <a:pt x="6096000" y="1142999"/>
                  </a:lnTo>
                  <a:cubicBezTo>
                    <a:pt x="6096000" y="1176682"/>
                    <a:pt x="6082620" y="1208984"/>
                    <a:pt x="6058803" y="1232802"/>
                  </a:cubicBezTo>
                  <a:cubicBezTo>
                    <a:pt x="6034986" y="1256619"/>
                    <a:pt x="6002683" y="1269999"/>
                    <a:pt x="5969000" y="1269999"/>
                  </a:cubicBezTo>
                  <a:lnTo>
                    <a:pt x="127000" y="1269999"/>
                  </a:lnTo>
                  <a:cubicBezTo>
                    <a:pt x="93317" y="1269999"/>
                    <a:pt x="61015" y="1256619"/>
                    <a:pt x="37197" y="1232801"/>
                  </a:cubicBezTo>
                  <a:cubicBezTo>
                    <a:pt x="13380" y="1208984"/>
                    <a:pt x="0" y="1176681"/>
                    <a:pt x="0" y="1142998"/>
                  </a:cubicBezTo>
                  <a:lnTo>
                    <a:pt x="0" y="12700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3350" tIns="57150" rIns="57150" bIns="57150" numCol="1" spcCol="1270" anchor="ctr" anchorCtr="0">
              <a:noAutofit/>
            </a:bodyPr>
            <a:lstStyle/>
            <a:p>
              <a:pPr lvl="0" algn="l" defTabSz="666750">
                <a:lnSpc>
                  <a:spcPct val="90000"/>
                </a:lnSpc>
                <a:spcBef>
                  <a:spcPct val="0"/>
                </a:spcBef>
                <a:spcAft>
                  <a:spcPct val="35000"/>
                </a:spcAft>
              </a:pPr>
              <a:r>
                <a:rPr lang="tr-TR" sz="2200" b="1" kern="1200" dirty="0" smtClean="0">
                  <a:solidFill>
                    <a:schemeClr val="tx1"/>
                  </a:solidFill>
                </a:rPr>
                <a:t>Veri Toplama Aracı</a:t>
              </a:r>
              <a:endParaRPr lang="tr-TR" sz="2200" b="1" kern="1200" dirty="0">
                <a:solidFill>
                  <a:schemeClr val="tx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Bu amaç için aşağıdaki sorulara cevap aranmıştır:</a:t>
            </a:r>
            <a:endParaRPr lang="tr-TR" dirty="0"/>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14</a:t>
            </a:fld>
            <a:endParaRPr lang="tr-TR"/>
          </a:p>
        </p:txBody>
      </p:sp>
      <p:sp>
        <p:nvSpPr>
          <p:cNvPr id="6" name="5 İçerik Yer Tutucusu"/>
          <p:cNvSpPr>
            <a:spLocks noGrp="1"/>
          </p:cNvSpPr>
          <p:nvPr>
            <p:ph sz="quarter" idx="1"/>
          </p:nvPr>
        </p:nvSpPr>
        <p:spPr/>
        <p:txBody>
          <a:bodyPr>
            <a:normAutofit fontScale="77500" lnSpcReduction="20000"/>
          </a:bodyPr>
          <a:lstStyle/>
          <a:p>
            <a:pPr lvl="0"/>
            <a:r>
              <a:rPr lang="tr-TR" sz="2800" dirty="0" smtClean="0"/>
              <a:t>Kişiselleştirme yaparken öğrencinin hangi verilerini kişiselleştirdiniz?</a:t>
            </a:r>
            <a:endParaRPr lang="tr-TR" sz="3600" dirty="0" smtClean="0"/>
          </a:p>
          <a:p>
            <a:pPr lvl="0"/>
            <a:endParaRPr lang="tr-TR" sz="2800" dirty="0" smtClean="0"/>
          </a:p>
          <a:p>
            <a:pPr lvl="0"/>
            <a:r>
              <a:rPr lang="tr-TR" sz="2800" dirty="0" smtClean="0"/>
              <a:t>Size göre Kişiselleştirilmiş Öğretimin Olumlu Yönleri Nelerdir? </a:t>
            </a:r>
            <a:endParaRPr lang="tr-TR" sz="3600" dirty="0" smtClean="0"/>
          </a:p>
          <a:p>
            <a:pPr lvl="1"/>
            <a:r>
              <a:rPr lang="tr-TR" sz="2500" dirty="0" smtClean="0"/>
              <a:t>Öğretim Boyutu	Öğrencilerin Motivasyonları	 	Sınıf  Yönetimi</a:t>
            </a:r>
          </a:p>
          <a:p>
            <a:pPr lvl="1"/>
            <a:r>
              <a:rPr lang="tr-TR" sz="2500" dirty="0" smtClean="0"/>
              <a:t>Öğrencileri Tanıma 	Öğrencileri Değerlendirme</a:t>
            </a:r>
          </a:p>
          <a:p>
            <a:pPr lvl="1"/>
            <a:r>
              <a:rPr lang="tr-TR" sz="2500" dirty="0" smtClean="0"/>
              <a:t>ve diğer açılardan tartışınız</a:t>
            </a:r>
          </a:p>
          <a:p>
            <a:pPr lvl="1">
              <a:buNone/>
            </a:pPr>
            <a:endParaRPr lang="tr-TR" sz="2500" dirty="0" smtClean="0"/>
          </a:p>
          <a:p>
            <a:pPr lvl="0"/>
            <a:r>
              <a:rPr lang="tr-TR" sz="2800" dirty="0" smtClean="0"/>
              <a:t>Size göre Kişiselleştirilmiş Öğretimin Olumsuz Yönleri Nelerdir? </a:t>
            </a:r>
            <a:endParaRPr lang="tr-TR" sz="3600" dirty="0" smtClean="0"/>
          </a:p>
          <a:p>
            <a:pPr lvl="1"/>
            <a:r>
              <a:rPr lang="tr-TR" sz="2500" dirty="0" smtClean="0"/>
              <a:t>Öğretim Boyutu	Öğrencilerin Motivasyonları	 	Sınıf  Yönetimi</a:t>
            </a:r>
          </a:p>
          <a:p>
            <a:pPr lvl="1"/>
            <a:r>
              <a:rPr lang="tr-TR" sz="2500" dirty="0" smtClean="0"/>
              <a:t>Öğrencileri Tanıma 	Öğrencileri Değerlendirme</a:t>
            </a:r>
          </a:p>
          <a:p>
            <a:pPr lvl="1"/>
            <a:r>
              <a:rPr lang="tr-TR" sz="2500" dirty="0" smtClean="0"/>
              <a:t>ve diğer açılardan tartışınız</a:t>
            </a:r>
          </a:p>
          <a:p>
            <a:pPr lvl="0"/>
            <a:endParaRPr lang="tr-TR" sz="2800" dirty="0" smtClean="0"/>
          </a:p>
          <a:p>
            <a:pPr lvl="0"/>
            <a:r>
              <a:rPr lang="tr-TR" sz="2800" dirty="0" smtClean="0"/>
              <a:t>Kişiselleştirilmiş Materyallerle ders işleme sürecini nasıl daha iyi hale getirebilirsiniz?</a:t>
            </a:r>
            <a:endParaRPr lang="tr-TR" sz="3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Kişiselleştirilmede Kullanılan Öğrenci Bilgileri</a:t>
            </a:r>
            <a:endParaRPr lang="tr-TR" dirty="0"/>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15</a:t>
            </a:fld>
            <a:endParaRPr lang="tr-TR"/>
          </a:p>
        </p:txBody>
      </p:sp>
      <p:graphicFrame>
        <p:nvGraphicFramePr>
          <p:cNvPr id="7" name="6 İçerik Yer Tutucusu"/>
          <p:cNvGraphicFramePr>
            <a:graphicFrameLocks noGrp="1"/>
          </p:cNvGraphicFramePr>
          <p:nvPr>
            <p:ph sz="quarter" idx="1"/>
          </p:nvPr>
        </p:nvGraphicFramePr>
        <p:xfrm>
          <a:off x="611560" y="1628800"/>
          <a:ext cx="7992887" cy="3672659"/>
        </p:xfrm>
        <a:graphic>
          <a:graphicData uri="http://schemas.openxmlformats.org/drawingml/2006/table">
            <a:tbl>
              <a:tblPr/>
              <a:tblGrid>
                <a:gridCol w="2294417"/>
                <a:gridCol w="2383956"/>
                <a:gridCol w="3314514"/>
              </a:tblGrid>
              <a:tr h="307667">
                <a:tc>
                  <a:txBody>
                    <a:bodyPr/>
                    <a:lstStyle/>
                    <a:p>
                      <a:pPr algn="just">
                        <a:lnSpc>
                          <a:spcPct val="115000"/>
                        </a:lnSpc>
                        <a:spcAft>
                          <a:spcPts val="0"/>
                        </a:spcAft>
                      </a:pPr>
                      <a:r>
                        <a:rPr lang="tr-TR" sz="1600" i="1" dirty="0">
                          <a:latin typeface="Times New Roman"/>
                          <a:ea typeface="Times New Roman"/>
                          <a:cs typeface="Times New Roman"/>
                        </a:rPr>
                        <a:t>Kişisel Bilgiler</a:t>
                      </a:r>
                      <a:endParaRPr lang="tr-TR" sz="1600" dirty="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i="1">
                          <a:latin typeface="Times New Roman"/>
                          <a:ea typeface="Times New Roman"/>
                          <a:cs typeface="Times New Roman"/>
                        </a:rPr>
                        <a:t>Sevdiği Yiyecekler</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i="1">
                          <a:latin typeface="Times New Roman"/>
                          <a:ea typeface="Times New Roman"/>
                          <a:cs typeface="Times New Roman"/>
                        </a:rPr>
                        <a:t>Aile Bilgileri</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683">
                <a:tc>
                  <a:txBody>
                    <a:bodyPr/>
                    <a:lstStyle/>
                    <a:p>
                      <a:pPr algn="just">
                        <a:lnSpc>
                          <a:spcPct val="115000"/>
                        </a:lnSpc>
                        <a:spcAft>
                          <a:spcPts val="0"/>
                        </a:spcAft>
                      </a:pPr>
                      <a:r>
                        <a:rPr lang="tr-TR" sz="1600" dirty="0">
                          <a:latin typeface="Times New Roman"/>
                          <a:ea typeface="Times New Roman"/>
                          <a:cs typeface="Times New Roman"/>
                        </a:rPr>
                        <a:t>Adı </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Soyadı </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Saç rengi </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Göz rengi</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Boy</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Kilo</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Yaş</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Gözlük takıp</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takmadığı</a:t>
                      </a:r>
                      <a:endParaRPr lang="tr-TR" sz="1600" dirty="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latin typeface="Times New Roman"/>
                          <a:ea typeface="Times New Roman"/>
                          <a:cs typeface="Times New Roman"/>
                        </a:rPr>
                        <a:t>Sevdiği içecekler</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yemekler</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çikolata</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tatlı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meyve</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dondurma</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yaş pasta</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meyve suyu</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kuruyemiş</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öğretmen adı</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latin typeface="Times New Roman"/>
                          <a:ea typeface="Times New Roman"/>
                          <a:cs typeface="Times New Roman"/>
                        </a:rPr>
                        <a:t>Ailedeki kişi sayısı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Anne </a:t>
                      </a:r>
                      <a:r>
                        <a:rPr lang="tr-TR" sz="1600" dirty="0" smtClean="0">
                          <a:latin typeface="Times New Roman"/>
                          <a:ea typeface="Times New Roman"/>
                          <a:cs typeface="Times New Roman"/>
                        </a:rPr>
                        <a:t>adı    </a:t>
                      </a:r>
                    </a:p>
                    <a:p>
                      <a:pPr algn="just">
                        <a:lnSpc>
                          <a:spcPct val="115000"/>
                        </a:lnSpc>
                        <a:spcAft>
                          <a:spcPts val="0"/>
                        </a:spcAft>
                      </a:pPr>
                      <a:r>
                        <a:rPr lang="tr-TR" sz="1600" dirty="0" smtClean="0">
                          <a:latin typeface="Times New Roman"/>
                          <a:ea typeface="Times New Roman"/>
                          <a:cs typeface="Times New Roman"/>
                        </a:rPr>
                        <a:t>Anne </a:t>
                      </a:r>
                      <a:r>
                        <a:rPr lang="tr-TR" sz="1600" dirty="0">
                          <a:latin typeface="Times New Roman"/>
                          <a:ea typeface="Times New Roman"/>
                          <a:cs typeface="Times New Roman"/>
                        </a:rPr>
                        <a:t>yaşı </a:t>
                      </a:r>
                      <a:r>
                        <a:rPr lang="tr-TR" sz="1600" dirty="0" smtClean="0">
                          <a:latin typeface="Times New Roman"/>
                          <a:ea typeface="Times New Roman"/>
                          <a:cs typeface="Times New Roman"/>
                        </a:rPr>
                        <a:t>   </a:t>
                      </a:r>
                    </a:p>
                    <a:p>
                      <a:pPr algn="just">
                        <a:lnSpc>
                          <a:spcPct val="115000"/>
                        </a:lnSpc>
                        <a:spcAft>
                          <a:spcPts val="0"/>
                        </a:spcAft>
                      </a:pPr>
                      <a:r>
                        <a:rPr lang="tr-TR" sz="1600" dirty="0" smtClean="0">
                          <a:latin typeface="Times New Roman"/>
                          <a:ea typeface="Times New Roman"/>
                          <a:cs typeface="Times New Roman"/>
                        </a:rPr>
                        <a:t>Anne </a:t>
                      </a:r>
                      <a:r>
                        <a:rPr lang="tr-TR" sz="1600" dirty="0">
                          <a:latin typeface="Times New Roman"/>
                          <a:ea typeface="Times New Roman"/>
                          <a:cs typeface="Times New Roman"/>
                        </a:rPr>
                        <a:t>boyu</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Baba </a:t>
                      </a:r>
                      <a:r>
                        <a:rPr lang="tr-TR" sz="1600" dirty="0" smtClean="0">
                          <a:latin typeface="Times New Roman"/>
                          <a:ea typeface="Times New Roman"/>
                          <a:cs typeface="Times New Roman"/>
                        </a:rPr>
                        <a:t>adı     </a:t>
                      </a:r>
                    </a:p>
                    <a:p>
                      <a:pPr algn="just">
                        <a:lnSpc>
                          <a:spcPct val="115000"/>
                        </a:lnSpc>
                        <a:spcAft>
                          <a:spcPts val="0"/>
                        </a:spcAft>
                      </a:pPr>
                      <a:r>
                        <a:rPr lang="tr-TR" sz="1600" dirty="0" smtClean="0">
                          <a:latin typeface="Times New Roman"/>
                          <a:ea typeface="Times New Roman"/>
                          <a:cs typeface="Times New Roman"/>
                        </a:rPr>
                        <a:t>Baba yaşı    </a:t>
                      </a:r>
                    </a:p>
                    <a:p>
                      <a:pPr algn="just">
                        <a:lnSpc>
                          <a:spcPct val="115000"/>
                        </a:lnSpc>
                        <a:spcAft>
                          <a:spcPts val="0"/>
                        </a:spcAft>
                      </a:pPr>
                      <a:r>
                        <a:rPr lang="tr-TR" sz="1600" dirty="0" smtClean="0">
                          <a:latin typeface="Times New Roman"/>
                          <a:ea typeface="Times New Roman"/>
                          <a:cs typeface="Times New Roman"/>
                        </a:rPr>
                        <a:t>Baba </a:t>
                      </a:r>
                      <a:r>
                        <a:rPr lang="tr-TR" sz="1600" dirty="0">
                          <a:latin typeface="Times New Roman"/>
                          <a:ea typeface="Times New Roman"/>
                          <a:cs typeface="Times New Roman"/>
                        </a:rPr>
                        <a:t>boyu </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Hala adı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Teyze adı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Amca adı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Kardeş adı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Kardeş sayısı</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Kişiselleştirilmede Kullanılan Öğrenci Bilgileri</a:t>
            </a:r>
            <a:endParaRPr lang="tr-TR" dirty="0"/>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16</a:t>
            </a:fld>
            <a:endParaRPr lang="tr-TR"/>
          </a:p>
        </p:txBody>
      </p:sp>
      <p:graphicFrame>
        <p:nvGraphicFramePr>
          <p:cNvPr id="7" name="6 İçerik Yer Tutucusu"/>
          <p:cNvGraphicFramePr>
            <a:graphicFrameLocks noGrp="1"/>
          </p:cNvGraphicFramePr>
          <p:nvPr>
            <p:ph sz="quarter" idx="1"/>
          </p:nvPr>
        </p:nvGraphicFramePr>
        <p:xfrm>
          <a:off x="683568" y="1772816"/>
          <a:ext cx="7992887" cy="3243298"/>
        </p:xfrm>
        <a:graphic>
          <a:graphicData uri="http://schemas.openxmlformats.org/drawingml/2006/table">
            <a:tbl>
              <a:tblPr/>
              <a:tblGrid>
                <a:gridCol w="2294417"/>
                <a:gridCol w="2383956"/>
                <a:gridCol w="3314514"/>
              </a:tblGrid>
              <a:tr h="307667">
                <a:tc>
                  <a:txBody>
                    <a:bodyPr/>
                    <a:lstStyle/>
                    <a:p>
                      <a:pPr algn="just">
                        <a:lnSpc>
                          <a:spcPct val="115000"/>
                        </a:lnSpc>
                        <a:spcAft>
                          <a:spcPts val="0"/>
                        </a:spcAft>
                      </a:pPr>
                      <a:r>
                        <a:rPr lang="tr-TR" sz="1600" i="1" dirty="0">
                          <a:latin typeface="Times New Roman"/>
                          <a:ea typeface="Times New Roman"/>
                          <a:cs typeface="Times New Roman"/>
                        </a:rPr>
                        <a:t>Hobileri</a:t>
                      </a:r>
                      <a:endParaRPr lang="tr-TR" sz="1600" dirty="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i="1">
                          <a:latin typeface="Times New Roman"/>
                          <a:ea typeface="Times New Roman"/>
                          <a:cs typeface="Times New Roman"/>
                        </a:rPr>
                        <a:t>İl/İçe</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latin typeface="Times New Roman"/>
                          <a:ea typeface="Times New Roman"/>
                          <a:cs typeface="Times New Roman"/>
                        </a:rPr>
                        <a:t>Diğer</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5631">
                <a:tc>
                  <a:txBody>
                    <a:bodyPr/>
                    <a:lstStyle/>
                    <a:p>
                      <a:pPr algn="just">
                        <a:lnSpc>
                          <a:spcPct val="115000"/>
                        </a:lnSpc>
                        <a:spcAft>
                          <a:spcPts val="0"/>
                        </a:spcAft>
                      </a:pPr>
                      <a:r>
                        <a:rPr lang="tr-TR" sz="1600" dirty="0">
                          <a:latin typeface="Times New Roman"/>
                          <a:ea typeface="Times New Roman"/>
                          <a:cs typeface="Times New Roman"/>
                        </a:rPr>
                        <a:t>Tuttuğu takım</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oyuncak</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En sevdiği spor</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En sevdiği ders</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günler</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eşyalar</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çizgi filmler</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Sevdiği sayı</a:t>
                      </a:r>
                      <a:endParaRPr lang="tr-TR" sz="1600" dirty="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latin typeface="Times New Roman"/>
                          <a:ea typeface="Times New Roman"/>
                          <a:cs typeface="Times New Roman"/>
                        </a:rPr>
                        <a:t>Sevdiği şehirler</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Memleketi</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Gitmeyi sevdiği yer</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Tatile gittiği şehir</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En sevdiği il</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latin typeface="Times New Roman"/>
                          <a:ea typeface="Times New Roman"/>
                          <a:cs typeface="Times New Roman"/>
                        </a:rPr>
                        <a:t>Arkadaşları </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Pantolon sayısı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Ceket sayısı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En sevdiği renk</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Cep telefonunun markası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Sınavdan aldığı not</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Aylık harçlığı </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En son okuduğu kitabın sayfası</a:t>
                      </a:r>
                      <a:endParaRPr lang="tr-TR" sz="1600" dirty="0">
                        <a:latin typeface="Calibri"/>
                        <a:ea typeface="Times New Roman"/>
                        <a:cs typeface="Times New Roman"/>
                      </a:endParaRPr>
                    </a:p>
                    <a:p>
                      <a:pPr algn="just">
                        <a:lnSpc>
                          <a:spcPct val="115000"/>
                        </a:lnSpc>
                        <a:spcAft>
                          <a:spcPts val="0"/>
                        </a:spcAft>
                      </a:pPr>
                      <a:r>
                        <a:rPr lang="tr-TR" sz="1600" dirty="0">
                          <a:latin typeface="Times New Roman"/>
                          <a:ea typeface="Times New Roman"/>
                          <a:cs typeface="Times New Roman"/>
                        </a:rPr>
                        <a:t>Bir kitabı okuduğu gün sayısı</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Kişiselleştirilmiş Öğretimin Olumlu Yönleri</a:t>
            </a:r>
            <a:endParaRPr lang="tr-TR" dirty="0"/>
          </a:p>
        </p:txBody>
      </p:sp>
      <p:sp>
        <p:nvSpPr>
          <p:cNvPr id="4" name="3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5" name="4 Altbilgi Yer Tutucusu"/>
          <p:cNvSpPr>
            <a:spLocks noGrp="1"/>
          </p:cNvSpPr>
          <p:nvPr>
            <p:ph type="ftr" sz="quarter" idx="11"/>
          </p:nvPr>
        </p:nvSpPr>
        <p:spPr/>
        <p:txBody>
          <a:bodyPr/>
          <a:lstStyle/>
          <a:p>
            <a:r>
              <a:rPr lang="tr-TR" smtClean="0"/>
              <a:t>Dr. Özlem Çakır</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17</a:t>
            </a:fld>
            <a:endParaRPr lang="tr-TR"/>
          </a:p>
        </p:txBody>
      </p:sp>
      <p:graphicFrame>
        <p:nvGraphicFramePr>
          <p:cNvPr id="7" name="6 İçerik Yer Tutucusu"/>
          <p:cNvGraphicFramePr>
            <a:graphicFrameLocks noGrp="1"/>
          </p:cNvGraphicFramePr>
          <p:nvPr>
            <p:ph sz="quarter" idx="1"/>
          </p:nvPr>
        </p:nvGraphicFramePr>
        <p:xfrm>
          <a:off x="395536" y="1556791"/>
          <a:ext cx="8064896" cy="4276405"/>
        </p:xfrm>
        <a:graphic>
          <a:graphicData uri="http://schemas.openxmlformats.org/drawingml/2006/table">
            <a:tbl>
              <a:tblPr/>
              <a:tblGrid>
                <a:gridCol w="3952692"/>
                <a:gridCol w="365172"/>
                <a:gridCol w="755426"/>
                <a:gridCol w="903374"/>
                <a:gridCol w="592429"/>
                <a:gridCol w="703715"/>
                <a:gridCol w="792088"/>
              </a:tblGrid>
              <a:tr h="530999">
                <a:tc>
                  <a:txBody>
                    <a:bodyPr/>
                    <a:lstStyle/>
                    <a:p>
                      <a:endParaRPr lang="tr-TR" sz="1600" dirty="0">
                        <a:latin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nSpc>
                          <a:spcPct val="115000"/>
                        </a:lnSpc>
                        <a:spcAft>
                          <a:spcPts val="0"/>
                        </a:spcAft>
                      </a:pPr>
                      <a:r>
                        <a:rPr lang="tr-TR" sz="1600">
                          <a:solidFill>
                            <a:srgbClr val="000000"/>
                          </a:solidFill>
                          <a:latin typeface="Times New Roman"/>
                          <a:ea typeface="Times New Roman"/>
                          <a:cs typeface="Times New Roman"/>
                        </a:rPr>
                        <a:t>      Öğretmen</a:t>
                      </a:r>
                      <a:endParaRPr lang="tr-TR" sz="16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600">
                          <a:solidFill>
                            <a:srgbClr val="000000"/>
                          </a:solidFill>
                          <a:latin typeface="Times New Roman"/>
                          <a:ea typeface="Times New Roman"/>
                          <a:cs typeface="Times New Roman"/>
                        </a:rPr>
                        <a:t>Öğretmen Adayları</a:t>
                      </a:r>
                      <a:endParaRPr lang="tr-TR" sz="16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r>
              <a:tr h="285219">
                <a:tc>
                  <a:txBody>
                    <a:bodyPr/>
                    <a:lstStyle/>
                    <a:p>
                      <a:endParaRPr lang="tr-TR" sz="1600">
                        <a:latin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a:solidFill>
                            <a:srgbClr val="000000"/>
                          </a:solidFill>
                          <a:latin typeface="Times New Roman"/>
                          <a:ea typeface="Times New Roman"/>
                          <a:cs typeface="Times New Roman"/>
                        </a:rPr>
                        <a:t>n</a:t>
                      </a:r>
                      <a:endParaRPr lang="tr-TR" sz="16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dirty="0">
                          <a:solidFill>
                            <a:srgbClr val="000000"/>
                          </a:solidFill>
                          <a:latin typeface="Times New Roman"/>
                          <a:ea typeface="Times New Roman"/>
                          <a:cs typeface="Times New Roman"/>
                        </a:rPr>
                        <a:t>f</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dirty="0">
                          <a:solidFill>
                            <a:srgbClr val="000000"/>
                          </a:solidFill>
                          <a:latin typeface="Times New Roman"/>
                          <a:ea typeface="Times New Roman"/>
                          <a:cs typeface="Times New Roman"/>
                        </a:rPr>
                        <a:t>%</a:t>
                      </a:r>
                      <a:endParaRPr lang="tr-T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a:solidFill>
                            <a:srgbClr val="000000"/>
                          </a:solidFill>
                          <a:latin typeface="Times New Roman"/>
                          <a:ea typeface="Times New Roman"/>
                          <a:cs typeface="Times New Roman"/>
                        </a:rPr>
                        <a:t>n</a:t>
                      </a:r>
                      <a:endParaRPr lang="tr-TR" sz="16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dirty="0">
                          <a:solidFill>
                            <a:srgbClr val="000000"/>
                          </a:solidFill>
                          <a:latin typeface="Times New Roman"/>
                          <a:ea typeface="Times New Roman"/>
                          <a:cs typeface="Times New Roman"/>
                        </a:rPr>
                        <a:t>f</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dirty="0">
                          <a:solidFill>
                            <a:srgbClr val="000000"/>
                          </a:solidFill>
                          <a:latin typeface="Times New Roman"/>
                          <a:ea typeface="Times New Roman"/>
                          <a:cs typeface="Times New Roman"/>
                        </a:rPr>
                        <a:t>%</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530999">
                <a:tc>
                  <a:txBody>
                    <a:bodyPr/>
                    <a:lstStyle/>
                    <a:p>
                      <a:pPr>
                        <a:lnSpc>
                          <a:spcPct val="115000"/>
                        </a:lnSpc>
                        <a:spcAft>
                          <a:spcPts val="0"/>
                        </a:spcAft>
                      </a:pPr>
                      <a:r>
                        <a:rPr lang="tr-TR" sz="1600">
                          <a:solidFill>
                            <a:srgbClr val="000000"/>
                          </a:solidFill>
                          <a:latin typeface="Times New Roman"/>
                          <a:ea typeface="Times New Roman"/>
                          <a:cs typeface="Times New Roman"/>
                        </a:rPr>
                        <a:t>Aidiyet (Topluluk Hissi Geliştirir)</a:t>
                      </a:r>
                      <a:endParaRPr lang="tr-TR" sz="16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tr-TR" sz="1600">
                          <a:solidFill>
                            <a:srgbClr val="000000"/>
                          </a:solidFill>
                          <a:latin typeface="Times New Roman"/>
                          <a:ea typeface="Times New Roman"/>
                          <a:cs typeface="Times New Roman"/>
                        </a:rPr>
                        <a:t>24</a:t>
                      </a:r>
                      <a:endParaRPr lang="tr-TR" sz="16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0.25</a:t>
                      </a:r>
                      <a:endParaRPr lang="tr-TR"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25.26</a:t>
                      </a:r>
                      <a:endParaRPr lang="tr-T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tr-TR" sz="1600">
                          <a:solidFill>
                            <a:srgbClr val="000000"/>
                          </a:solidFill>
                          <a:latin typeface="Times New Roman"/>
                          <a:ea typeface="Times New Roman"/>
                          <a:cs typeface="Times New Roman"/>
                        </a:rPr>
                        <a:t>34</a:t>
                      </a:r>
                      <a:endParaRPr lang="tr-TR" sz="16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0.21</a:t>
                      </a:r>
                      <a:endParaRPr lang="tr-TR"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21.12</a:t>
                      </a:r>
                      <a:endParaRPr lang="tr-TR"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530999">
                <a:tc>
                  <a:txBody>
                    <a:bodyPr/>
                    <a:lstStyle/>
                    <a:p>
                      <a:pPr>
                        <a:lnSpc>
                          <a:spcPct val="115000"/>
                        </a:lnSpc>
                        <a:spcAft>
                          <a:spcPts val="0"/>
                        </a:spcAft>
                      </a:pPr>
                      <a:r>
                        <a:rPr lang="tr-TR" sz="1600" dirty="0">
                          <a:solidFill>
                            <a:srgbClr val="000000"/>
                          </a:solidFill>
                          <a:latin typeface="Times New Roman"/>
                          <a:ea typeface="Times New Roman"/>
                          <a:cs typeface="Times New Roman"/>
                        </a:rPr>
                        <a:t>Motivasyonu artırır </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32</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0.34</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33.68</a:t>
                      </a:r>
                      <a:endParaRPr lang="tr-T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39</a:t>
                      </a:r>
                      <a:endParaRPr lang="tr-T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0.24</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24.22</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r>
              <a:tr h="530999">
                <a:tc>
                  <a:txBody>
                    <a:bodyPr/>
                    <a:lstStyle/>
                    <a:p>
                      <a:pPr>
                        <a:lnSpc>
                          <a:spcPct val="115000"/>
                        </a:lnSpc>
                        <a:spcAft>
                          <a:spcPts val="0"/>
                        </a:spcAft>
                      </a:pPr>
                      <a:r>
                        <a:rPr lang="tr-TR" sz="1600" dirty="0">
                          <a:solidFill>
                            <a:srgbClr val="000000"/>
                          </a:solidFill>
                          <a:latin typeface="Times New Roman"/>
                          <a:ea typeface="Times New Roman"/>
                          <a:cs typeface="Times New Roman"/>
                        </a:rPr>
                        <a:t>Öğrenmenin etkililiği </a:t>
                      </a:r>
                      <a:r>
                        <a:rPr lang="tr-TR" sz="1600" dirty="0" smtClean="0">
                          <a:solidFill>
                            <a:srgbClr val="000000"/>
                          </a:solidFill>
                          <a:latin typeface="Times New Roman"/>
                          <a:ea typeface="Times New Roman"/>
                          <a:cs typeface="Times New Roman"/>
                        </a:rPr>
                        <a:t>artırır</a:t>
                      </a:r>
                      <a:endParaRPr lang="tr-TR"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29</a:t>
                      </a:r>
                      <a:endParaRPr lang="tr-TR"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0.31</a:t>
                      </a:r>
                      <a:endParaRPr lang="tr-TR"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30.53</a:t>
                      </a:r>
                      <a:endParaRPr lang="tr-T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57</a:t>
                      </a:r>
                      <a:endParaRPr lang="tr-T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0.35</a:t>
                      </a:r>
                      <a:endParaRPr lang="tr-TR"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35.40</a:t>
                      </a:r>
                      <a:endParaRPr lang="tr-TR" sz="1600" dirty="0">
                        <a:latin typeface="Calibri"/>
                        <a:ea typeface="Times New Roman"/>
                        <a:cs typeface="Times New Roman"/>
                      </a:endParaRPr>
                    </a:p>
                  </a:txBody>
                  <a:tcPr marL="44450" marR="44450" marT="0" marB="0" anchor="b">
                    <a:lnL>
                      <a:noFill/>
                    </a:lnL>
                    <a:lnR>
                      <a:noFill/>
                    </a:lnR>
                    <a:lnT>
                      <a:noFill/>
                    </a:lnT>
                    <a:lnB>
                      <a:noFill/>
                    </a:lnB>
                  </a:tcPr>
                </a:tc>
              </a:tr>
              <a:tr h="530999">
                <a:tc>
                  <a:txBody>
                    <a:bodyPr/>
                    <a:lstStyle/>
                    <a:p>
                      <a:pPr>
                        <a:lnSpc>
                          <a:spcPct val="115000"/>
                        </a:lnSpc>
                        <a:spcAft>
                          <a:spcPts val="0"/>
                        </a:spcAft>
                      </a:pPr>
                      <a:r>
                        <a:rPr lang="tr-TR" sz="1600" dirty="0">
                          <a:solidFill>
                            <a:srgbClr val="000000"/>
                          </a:solidFill>
                          <a:latin typeface="Times New Roman"/>
                          <a:ea typeface="Times New Roman"/>
                          <a:cs typeface="Times New Roman"/>
                        </a:rPr>
                        <a:t>Değerlendirmede etkililiği artırır</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4</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0.04</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4.21</a:t>
                      </a:r>
                      <a:endParaRPr lang="tr-T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18</a:t>
                      </a:r>
                      <a:endParaRPr lang="tr-T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0.11</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11.18</a:t>
                      </a:r>
                      <a:endParaRPr lang="tr-TR" sz="1600" dirty="0">
                        <a:latin typeface="Calibri"/>
                        <a:ea typeface="Times New Roman"/>
                        <a:cs typeface="Times New Roman"/>
                      </a:endParaRPr>
                    </a:p>
                  </a:txBody>
                  <a:tcPr marL="44450" marR="44450" marT="0" marB="0" anchor="b">
                    <a:lnL>
                      <a:noFill/>
                    </a:lnL>
                    <a:lnR>
                      <a:noFill/>
                    </a:lnR>
                    <a:lnT>
                      <a:noFill/>
                    </a:lnT>
                    <a:lnB>
                      <a:noFill/>
                    </a:lnB>
                    <a:solidFill>
                      <a:schemeClr val="bg2"/>
                    </a:solidFill>
                  </a:tcPr>
                </a:tc>
              </a:tr>
              <a:tr h="530999">
                <a:tc>
                  <a:txBody>
                    <a:bodyPr/>
                    <a:lstStyle/>
                    <a:p>
                      <a:pPr>
                        <a:lnSpc>
                          <a:spcPct val="115000"/>
                        </a:lnSpc>
                        <a:spcAft>
                          <a:spcPts val="0"/>
                        </a:spcAft>
                      </a:pPr>
                      <a:r>
                        <a:rPr lang="tr-TR" sz="1600">
                          <a:solidFill>
                            <a:srgbClr val="000000"/>
                          </a:solidFill>
                          <a:latin typeface="Times New Roman"/>
                          <a:ea typeface="Times New Roman"/>
                          <a:cs typeface="Times New Roman"/>
                        </a:rPr>
                        <a:t>Sınıf yönetimi kolaylaşır </a:t>
                      </a:r>
                      <a:endParaRPr lang="tr-TR"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1600">
                          <a:solidFill>
                            <a:srgbClr val="000000"/>
                          </a:solidFill>
                          <a:latin typeface="Times New Roman"/>
                          <a:ea typeface="Times New Roman"/>
                          <a:cs typeface="Times New Roman"/>
                        </a:rPr>
                        <a:t>6</a:t>
                      </a:r>
                      <a:endParaRPr lang="tr-TR"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0.06</a:t>
                      </a:r>
                      <a:endParaRPr lang="tr-TR"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6.32</a:t>
                      </a:r>
                      <a:endParaRPr lang="tr-T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1600">
                          <a:solidFill>
                            <a:srgbClr val="000000"/>
                          </a:solidFill>
                          <a:latin typeface="Times New Roman"/>
                          <a:ea typeface="Times New Roman"/>
                          <a:cs typeface="Times New Roman"/>
                        </a:rPr>
                        <a:t>13</a:t>
                      </a:r>
                      <a:endParaRPr lang="tr-TR" sz="16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0.08</a:t>
                      </a:r>
                      <a:endParaRPr lang="tr-TR"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8.07</a:t>
                      </a:r>
                      <a:endParaRPr lang="tr-TR" sz="1600" dirty="0">
                        <a:latin typeface="Calibri"/>
                        <a:ea typeface="Times New Roman"/>
                        <a:cs typeface="Times New Roman"/>
                      </a:endParaRPr>
                    </a:p>
                  </a:txBody>
                  <a:tcPr marL="44450" marR="44450" marT="0" marB="0" anchor="b">
                    <a:lnL>
                      <a:noFill/>
                    </a:lnL>
                    <a:lnR>
                      <a:noFill/>
                    </a:lnR>
                    <a:lnT>
                      <a:noFill/>
                    </a:lnT>
                    <a:lnB>
                      <a:noFill/>
                    </a:lnB>
                  </a:tcPr>
                </a:tc>
              </a:tr>
              <a:tr h="805192">
                <a:tc>
                  <a:txBody>
                    <a:bodyPr/>
                    <a:lstStyle/>
                    <a:p>
                      <a:pPr>
                        <a:lnSpc>
                          <a:spcPct val="115000"/>
                        </a:lnSpc>
                        <a:spcAft>
                          <a:spcPts val="0"/>
                        </a:spcAft>
                      </a:pPr>
                      <a:r>
                        <a:rPr lang="tr-TR" sz="1600" dirty="0">
                          <a:solidFill>
                            <a:srgbClr val="000000"/>
                          </a:solidFill>
                          <a:latin typeface="Times New Roman"/>
                          <a:ea typeface="Times New Roman"/>
                          <a:cs typeface="Times New Roman"/>
                        </a:rPr>
                        <a:t>TOPLAM</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95</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1,00</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100,00</a:t>
                      </a:r>
                      <a:endParaRPr lang="tr-T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161</a:t>
                      </a:r>
                      <a:endParaRPr lang="tr-T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1,00</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100,00</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2"/>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Kişiselleştirilmiş Öğretimin Olumsuz Yönleri</a:t>
            </a:r>
            <a:endParaRPr lang="tr-TR" dirty="0"/>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18</a:t>
            </a:fld>
            <a:endParaRPr lang="tr-TR"/>
          </a:p>
        </p:txBody>
      </p:sp>
      <p:graphicFrame>
        <p:nvGraphicFramePr>
          <p:cNvPr id="7" name="6 İçerik Yer Tutucusu"/>
          <p:cNvGraphicFramePr>
            <a:graphicFrameLocks noGrp="1"/>
          </p:cNvGraphicFramePr>
          <p:nvPr>
            <p:ph sz="quarter" idx="1"/>
          </p:nvPr>
        </p:nvGraphicFramePr>
        <p:xfrm>
          <a:off x="755576" y="1484781"/>
          <a:ext cx="7272808" cy="4176466"/>
        </p:xfrm>
        <a:graphic>
          <a:graphicData uri="http://schemas.openxmlformats.org/drawingml/2006/table">
            <a:tbl>
              <a:tblPr/>
              <a:tblGrid>
                <a:gridCol w="2448272"/>
                <a:gridCol w="576064"/>
                <a:gridCol w="688102"/>
                <a:gridCol w="1184106"/>
                <a:gridCol w="720080"/>
                <a:gridCol w="652549"/>
                <a:gridCol w="1003635"/>
              </a:tblGrid>
              <a:tr h="596638">
                <a:tc>
                  <a:txBody>
                    <a:bodyPr/>
                    <a:lstStyle/>
                    <a:p>
                      <a:endParaRPr lang="tr-TR" sz="1600" dirty="0">
                        <a:latin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15000"/>
                        </a:lnSpc>
                        <a:spcAft>
                          <a:spcPts val="0"/>
                        </a:spcAft>
                      </a:pPr>
                      <a:r>
                        <a:rPr lang="tr-TR" sz="1600">
                          <a:solidFill>
                            <a:srgbClr val="000000"/>
                          </a:solidFill>
                          <a:latin typeface="Times New Roman"/>
                          <a:ea typeface="Times New Roman"/>
                          <a:cs typeface="Times New Roman"/>
                        </a:rPr>
                        <a:t>Öğretmen</a:t>
                      </a:r>
                      <a:endParaRPr lang="tr-TR" sz="16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600">
                          <a:solidFill>
                            <a:srgbClr val="000000"/>
                          </a:solidFill>
                          <a:latin typeface="Times New Roman"/>
                          <a:ea typeface="Times New Roman"/>
                          <a:cs typeface="Times New Roman"/>
                        </a:rPr>
                        <a:t>Öğretmen Adayları</a:t>
                      </a:r>
                      <a:endParaRPr lang="tr-TR" sz="16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r>
              <a:tr h="596638">
                <a:tc>
                  <a:txBody>
                    <a:bodyPr/>
                    <a:lstStyle/>
                    <a:p>
                      <a:endParaRPr lang="tr-TR" sz="1600">
                        <a:latin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a:solidFill>
                            <a:srgbClr val="000000"/>
                          </a:solidFill>
                          <a:latin typeface="Times New Roman"/>
                          <a:ea typeface="Times New Roman"/>
                          <a:cs typeface="Times New Roman"/>
                        </a:rPr>
                        <a:t>n</a:t>
                      </a:r>
                      <a:endParaRPr lang="tr-TR" sz="16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dirty="0">
                          <a:solidFill>
                            <a:srgbClr val="000000"/>
                          </a:solidFill>
                          <a:latin typeface="Times New Roman"/>
                          <a:ea typeface="Times New Roman"/>
                          <a:cs typeface="Times New Roman"/>
                        </a:rPr>
                        <a:t>f</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dirty="0">
                          <a:solidFill>
                            <a:srgbClr val="000000"/>
                          </a:solidFill>
                          <a:latin typeface="Times New Roman"/>
                          <a:ea typeface="Times New Roman"/>
                          <a:cs typeface="Times New Roman"/>
                        </a:rPr>
                        <a:t>%</a:t>
                      </a:r>
                      <a:endParaRPr lang="tr-TR" sz="16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solidFill>
                            <a:srgbClr val="000000"/>
                          </a:solidFill>
                          <a:latin typeface="Times New Roman"/>
                          <a:ea typeface="Times New Roman"/>
                          <a:cs typeface="Times New Roman"/>
                        </a:rPr>
                        <a:t>n</a:t>
                      </a:r>
                      <a:endParaRPr lang="tr-TR"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dirty="0">
                          <a:solidFill>
                            <a:srgbClr val="000000"/>
                          </a:solidFill>
                          <a:latin typeface="Times New Roman"/>
                          <a:ea typeface="Times New Roman"/>
                          <a:cs typeface="Times New Roman"/>
                        </a:rPr>
                        <a:t>f</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i="1" dirty="0">
                          <a:solidFill>
                            <a:srgbClr val="000000"/>
                          </a:solidFill>
                          <a:latin typeface="Times New Roman"/>
                          <a:ea typeface="Times New Roman"/>
                          <a:cs typeface="Times New Roman"/>
                        </a:rPr>
                        <a:t>%</a:t>
                      </a:r>
                      <a:endParaRPr lang="tr-TR"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596638">
                <a:tc>
                  <a:txBody>
                    <a:bodyPr/>
                    <a:lstStyle/>
                    <a:p>
                      <a:pPr>
                        <a:lnSpc>
                          <a:spcPct val="115000"/>
                        </a:lnSpc>
                        <a:spcAft>
                          <a:spcPts val="0"/>
                        </a:spcAft>
                      </a:pPr>
                      <a:r>
                        <a:rPr lang="tr-TR" sz="1600" dirty="0" smtClean="0">
                          <a:solidFill>
                            <a:srgbClr val="000000"/>
                          </a:solidFill>
                          <a:latin typeface="Times New Roman"/>
                          <a:ea typeface="Times New Roman"/>
                          <a:cs typeface="Times New Roman"/>
                        </a:rPr>
                        <a:t>Heyecandan dolayı</a:t>
                      </a:r>
                      <a:r>
                        <a:rPr lang="tr-TR" sz="1600" baseline="0" dirty="0" smtClean="0">
                          <a:solidFill>
                            <a:srgbClr val="000000"/>
                          </a:solidFill>
                          <a:latin typeface="Times New Roman"/>
                          <a:ea typeface="Times New Roman"/>
                          <a:cs typeface="Times New Roman"/>
                        </a:rPr>
                        <a:t> güdülenme azalabilir</a:t>
                      </a:r>
                      <a:endParaRPr lang="tr-TR"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nSpc>
                          <a:spcPct val="115000"/>
                        </a:lnSpc>
                        <a:spcAft>
                          <a:spcPts val="0"/>
                        </a:spcAft>
                      </a:pPr>
                      <a:r>
                        <a:rPr lang="tr-TR" sz="1600" dirty="0" smtClean="0">
                          <a:solidFill>
                            <a:srgbClr val="000000"/>
                          </a:solidFill>
                          <a:latin typeface="Times New Roman"/>
                          <a:ea typeface="Times New Roman"/>
                          <a:cs typeface="Times New Roman"/>
                        </a:rPr>
                        <a:t>1</a:t>
                      </a:r>
                      <a:endParaRPr lang="tr-TR"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0,02</a:t>
                      </a:r>
                      <a:endParaRPr lang="tr-TR"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2,33</a:t>
                      </a:r>
                      <a:endParaRPr lang="tr-TR" sz="1600" dirty="0">
                        <a:latin typeface="Calibri"/>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ct val="115000"/>
                        </a:lnSpc>
                        <a:spcAft>
                          <a:spcPts val="0"/>
                        </a:spcAft>
                      </a:pPr>
                      <a:r>
                        <a:rPr lang="tr-TR" sz="1600" dirty="0">
                          <a:solidFill>
                            <a:srgbClr val="000000"/>
                          </a:solidFill>
                          <a:latin typeface="Times New Roman"/>
                          <a:ea typeface="Times New Roman"/>
                          <a:cs typeface="Times New Roman"/>
                        </a:rPr>
                        <a:t>8</a:t>
                      </a:r>
                      <a:endParaRPr lang="tr-T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0,08</a:t>
                      </a:r>
                      <a:endParaRPr lang="tr-TR"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8,33</a:t>
                      </a:r>
                      <a:endParaRPr lang="tr-TR"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2"/>
                    </a:solidFill>
                  </a:tcPr>
                </a:tc>
              </a:tr>
              <a:tr h="596638">
                <a:tc>
                  <a:txBody>
                    <a:bodyPr/>
                    <a:lstStyle/>
                    <a:p>
                      <a:pPr>
                        <a:lnSpc>
                          <a:spcPct val="115000"/>
                        </a:lnSpc>
                        <a:spcAft>
                          <a:spcPts val="0"/>
                        </a:spcAft>
                      </a:pPr>
                      <a:r>
                        <a:rPr lang="tr-TR" sz="1600" dirty="0">
                          <a:solidFill>
                            <a:srgbClr val="000000"/>
                          </a:solidFill>
                          <a:latin typeface="Times New Roman"/>
                          <a:ea typeface="Times New Roman"/>
                          <a:cs typeface="Times New Roman"/>
                        </a:rPr>
                        <a:t>Öğretici </a:t>
                      </a:r>
                      <a:r>
                        <a:rPr lang="tr-TR" sz="1600" dirty="0" smtClean="0">
                          <a:solidFill>
                            <a:srgbClr val="000000"/>
                          </a:solidFill>
                          <a:latin typeface="Times New Roman"/>
                          <a:ea typeface="Times New Roman"/>
                          <a:cs typeface="Times New Roman"/>
                        </a:rPr>
                        <a:t>niteliği</a:t>
                      </a:r>
                      <a:endParaRPr lang="tr-TR" sz="1600" dirty="0">
                        <a:latin typeface="Calibri"/>
                        <a:ea typeface="Times New Roman"/>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a:t>
                      </a:r>
                      <a:endParaRPr lang="tr-TR" sz="1600" dirty="0">
                        <a:latin typeface="Calibri"/>
                        <a:ea typeface="Times New Roman"/>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0,02</a:t>
                      </a:r>
                      <a:endParaRPr lang="tr-TR" sz="1600" dirty="0">
                        <a:latin typeface="Calibri"/>
                        <a:ea typeface="Times New Roman"/>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2,33</a:t>
                      </a:r>
                      <a:endParaRPr lang="tr-TR" sz="1600" dirty="0">
                        <a:latin typeface="Calibri"/>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600" dirty="0">
                          <a:solidFill>
                            <a:srgbClr val="000000"/>
                          </a:solidFill>
                          <a:latin typeface="Times New Roman"/>
                          <a:ea typeface="Times New Roman"/>
                          <a:cs typeface="Times New Roman"/>
                        </a:rPr>
                        <a:t>0</a:t>
                      </a:r>
                      <a:endParaRPr lang="tr-T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a:t>
                      </a:r>
                      <a:endParaRPr lang="tr-TR" sz="1600" dirty="0">
                        <a:latin typeface="Calibri"/>
                        <a:ea typeface="Times New Roman"/>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a:t>
                      </a:r>
                      <a:endParaRPr lang="tr-TR" sz="1600" dirty="0">
                        <a:latin typeface="Calibri"/>
                        <a:ea typeface="Times New Roman"/>
                        <a:cs typeface="Times New Roman"/>
                      </a:endParaRPr>
                    </a:p>
                  </a:txBody>
                  <a:tcPr marL="44450" marR="44450" marT="0" marB="0" anchor="ctr">
                    <a:lnL>
                      <a:noFill/>
                    </a:lnL>
                    <a:lnR>
                      <a:noFill/>
                    </a:lnR>
                    <a:lnT>
                      <a:noFill/>
                    </a:lnT>
                    <a:lnB>
                      <a:noFill/>
                    </a:lnB>
                  </a:tcPr>
                </a:tc>
              </a:tr>
              <a:tr h="596638">
                <a:tc>
                  <a:txBody>
                    <a:bodyPr/>
                    <a:lstStyle/>
                    <a:p>
                      <a:pPr>
                        <a:lnSpc>
                          <a:spcPct val="115000"/>
                        </a:lnSpc>
                        <a:spcAft>
                          <a:spcPts val="0"/>
                        </a:spcAft>
                      </a:pPr>
                      <a:r>
                        <a:rPr lang="tr-TR" sz="1600" dirty="0">
                          <a:solidFill>
                            <a:srgbClr val="000000"/>
                          </a:solidFill>
                          <a:latin typeface="Times New Roman"/>
                          <a:ea typeface="Times New Roman"/>
                          <a:cs typeface="Times New Roman"/>
                        </a:rPr>
                        <a:t>Teknik sorunlar</a:t>
                      </a:r>
                      <a:endParaRPr lang="tr-TR" sz="1600" dirty="0">
                        <a:latin typeface="Calibri"/>
                        <a:ea typeface="Times New Roman"/>
                        <a:cs typeface="Times New Roman"/>
                      </a:endParaRPr>
                    </a:p>
                  </a:txBody>
                  <a:tcPr marL="44450" marR="44450" marT="0" marB="0" anchor="ctr">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37</a:t>
                      </a:r>
                      <a:endParaRPr lang="tr-TR" sz="1600" dirty="0">
                        <a:latin typeface="Calibri"/>
                        <a:ea typeface="Times New Roman"/>
                        <a:cs typeface="Times New Roman"/>
                      </a:endParaRPr>
                    </a:p>
                  </a:txBody>
                  <a:tcPr marL="44450" marR="44450" marT="0" marB="0" anchor="ctr">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0,86</a:t>
                      </a:r>
                      <a:endParaRPr lang="tr-TR" sz="1600" dirty="0">
                        <a:latin typeface="Calibri"/>
                        <a:ea typeface="Times New Roman"/>
                        <a:cs typeface="Times New Roman"/>
                      </a:endParaRPr>
                    </a:p>
                  </a:txBody>
                  <a:tcPr marL="44450" marR="44450" marT="0" marB="0" anchor="ctr">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86,05</a:t>
                      </a:r>
                      <a:endParaRPr lang="tr-TR" sz="1600" dirty="0">
                        <a:latin typeface="Calibri"/>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15000"/>
                        </a:lnSpc>
                        <a:spcAft>
                          <a:spcPts val="0"/>
                        </a:spcAft>
                      </a:pPr>
                      <a:r>
                        <a:rPr lang="tr-TR" sz="1600" dirty="0">
                          <a:solidFill>
                            <a:srgbClr val="000000"/>
                          </a:solidFill>
                          <a:latin typeface="Times New Roman"/>
                          <a:ea typeface="Times New Roman"/>
                          <a:cs typeface="Times New Roman"/>
                        </a:rPr>
                        <a:t>74</a:t>
                      </a:r>
                      <a:endParaRPr lang="tr-T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0,77</a:t>
                      </a:r>
                      <a:endParaRPr lang="tr-TR" sz="1600" dirty="0">
                        <a:latin typeface="Calibri"/>
                        <a:ea typeface="Times New Roman"/>
                        <a:cs typeface="Times New Roman"/>
                      </a:endParaRPr>
                    </a:p>
                  </a:txBody>
                  <a:tcPr marL="44450" marR="44450" marT="0" marB="0" anchor="ctr">
                    <a:lnL>
                      <a:noFill/>
                    </a:lnL>
                    <a:lnR>
                      <a:noFill/>
                    </a:lnR>
                    <a:lnT>
                      <a:noFill/>
                    </a:lnT>
                    <a:lnB>
                      <a:noFill/>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77,08</a:t>
                      </a:r>
                      <a:endParaRPr lang="tr-TR" sz="1600" dirty="0">
                        <a:latin typeface="Calibri"/>
                        <a:ea typeface="Times New Roman"/>
                        <a:cs typeface="Times New Roman"/>
                      </a:endParaRPr>
                    </a:p>
                  </a:txBody>
                  <a:tcPr marL="44450" marR="44450" marT="0" marB="0" anchor="ctr">
                    <a:lnL>
                      <a:noFill/>
                    </a:lnL>
                    <a:lnR>
                      <a:noFill/>
                    </a:lnR>
                    <a:lnT>
                      <a:noFill/>
                    </a:lnT>
                    <a:lnB>
                      <a:noFill/>
                    </a:lnB>
                    <a:solidFill>
                      <a:schemeClr val="bg2"/>
                    </a:solidFill>
                  </a:tcPr>
                </a:tc>
              </a:tr>
              <a:tr h="596638">
                <a:tc>
                  <a:txBody>
                    <a:bodyPr/>
                    <a:lstStyle/>
                    <a:p>
                      <a:pPr>
                        <a:lnSpc>
                          <a:spcPct val="115000"/>
                        </a:lnSpc>
                        <a:spcAft>
                          <a:spcPts val="0"/>
                        </a:spcAft>
                      </a:pPr>
                      <a:r>
                        <a:rPr lang="tr-TR" sz="1600" dirty="0">
                          <a:solidFill>
                            <a:srgbClr val="000000"/>
                          </a:solidFill>
                          <a:latin typeface="Times New Roman"/>
                          <a:ea typeface="Times New Roman"/>
                          <a:cs typeface="Times New Roman"/>
                        </a:rPr>
                        <a:t>Zaman alır</a:t>
                      </a:r>
                      <a:endParaRPr lang="tr-TR" sz="1600" dirty="0">
                        <a:latin typeface="Calibri"/>
                        <a:ea typeface="Times New Roman"/>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tr-TR" sz="1600">
                          <a:solidFill>
                            <a:srgbClr val="000000"/>
                          </a:solidFill>
                          <a:latin typeface="Times New Roman"/>
                          <a:ea typeface="Times New Roman"/>
                          <a:cs typeface="Times New Roman"/>
                        </a:rPr>
                        <a:t>4</a:t>
                      </a:r>
                      <a:endParaRPr lang="tr-TR" sz="1600">
                        <a:latin typeface="Calibri"/>
                        <a:ea typeface="Times New Roman"/>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0,09</a:t>
                      </a:r>
                      <a:endParaRPr lang="tr-TR" sz="1600" dirty="0">
                        <a:latin typeface="Calibri"/>
                        <a:ea typeface="Times New Roman"/>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9,30</a:t>
                      </a:r>
                      <a:endParaRPr lang="tr-TR" sz="1600" dirty="0">
                        <a:latin typeface="Calibri"/>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600" dirty="0">
                          <a:solidFill>
                            <a:srgbClr val="000000"/>
                          </a:solidFill>
                          <a:latin typeface="Times New Roman"/>
                          <a:ea typeface="Times New Roman"/>
                          <a:cs typeface="Times New Roman"/>
                        </a:rPr>
                        <a:t>14</a:t>
                      </a:r>
                      <a:endParaRPr lang="tr-T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0,15</a:t>
                      </a:r>
                      <a:endParaRPr lang="tr-TR" sz="1600" dirty="0">
                        <a:latin typeface="Calibri"/>
                        <a:ea typeface="Times New Roman"/>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14,58</a:t>
                      </a:r>
                      <a:endParaRPr lang="tr-TR" sz="1600" dirty="0">
                        <a:latin typeface="Calibri"/>
                        <a:ea typeface="Times New Roman"/>
                        <a:cs typeface="Times New Roman"/>
                      </a:endParaRPr>
                    </a:p>
                  </a:txBody>
                  <a:tcPr marL="44450" marR="44450" marT="0" marB="0" anchor="ctr">
                    <a:lnL>
                      <a:noFill/>
                    </a:lnL>
                    <a:lnR>
                      <a:noFill/>
                    </a:lnR>
                    <a:lnT>
                      <a:noFill/>
                    </a:lnT>
                    <a:lnB>
                      <a:noFill/>
                    </a:lnB>
                  </a:tcPr>
                </a:tc>
              </a:tr>
              <a:tr h="596638">
                <a:tc>
                  <a:txBody>
                    <a:bodyPr/>
                    <a:lstStyle/>
                    <a:p>
                      <a:pPr>
                        <a:lnSpc>
                          <a:spcPct val="115000"/>
                        </a:lnSpc>
                        <a:spcAft>
                          <a:spcPts val="0"/>
                        </a:spcAft>
                      </a:pPr>
                      <a:r>
                        <a:rPr lang="tr-TR" sz="1600" dirty="0">
                          <a:solidFill>
                            <a:srgbClr val="000000"/>
                          </a:solidFill>
                          <a:latin typeface="Times New Roman"/>
                          <a:ea typeface="Times New Roman"/>
                          <a:cs typeface="Times New Roman"/>
                        </a:rPr>
                        <a:t>TOPLAM</a:t>
                      </a:r>
                      <a:endParaRPr lang="tr-TR" sz="1600" dirty="0">
                        <a:latin typeface="Calibri"/>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a:solidFill>
                            <a:srgbClr val="000000"/>
                          </a:solidFill>
                          <a:latin typeface="Times New Roman"/>
                          <a:ea typeface="Times New Roman"/>
                          <a:cs typeface="Times New Roman"/>
                        </a:rPr>
                        <a:t>43</a:t>
                      </a:r>
                      <a:endParaRPr lang="tr-TR" sz="1600">
                        <a:latin typeface="Calibri"/>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a:t>
                      </a:r>
                      <a:endParaRPr lang="tr-TR" sz="1600" dirty="0">
                        <a:latin typeface="Calibri"/>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100</a:t>
                      </a:r>
                      <a:endParaRPr lang="tr-TR" sz="1600" dirty="0">
                        <a:latin typeface="Calibri"/>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tr-TR" sz="1600" dirty="0">
                          <a:solidFill>
                            <a:srgbClr val="000000"/>
                          </a:solidFill>
                          <a:latin typeface="Times New Roman"/>
                          <a:ea typeface="Times New Roman"/>
                          <a:cs typeface="Times New Roman"/>
                        </a:rPr>
                        <a:t>96</a:t>
                      </a:r>
                      <a:endParaRPr lang="tr-TR" sz="16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a:t>
                      </a:r>
                      <a:endParaRPr lang="tr-TR" sz="1600" dirty="0">
                        <a:latin typeface="Calibri"/>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tr-TR" sz="1600" dirty="0">
                          <a:solidFill>
                            <a:srgbClr val="000000"/>
                          </a:solidFill>
                          <a:latin typeface="Times New Roman"/>
                          <a:ea typeface="Times New Roman"/>
                          <a:cs typeface="Times New Roman"/>
                        </a:rPr>
                        <a:t>100</a:t>
                      </a:r>
                      <a:endParaRPr lang="tr-TR" sz="1600" dirty="0">
                        <a:latin typeface="Calibri"/>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Dikkat Edilmesi Gereken Hususlar</a:t>
            </a:r>
            <a:endParaRPr lang="tr-TR" dirty="0"/>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sp>
        <p:nvSpPr>
          <p:cNvPr id="6" name="5 İçerik Yer Tutucusu"/>
          <p:cNvSpPr>
            <a:spLocks noGrp="1"/>
          </p:cNvSpPr>
          <p:nvPr>
            <p:ph sz="quarter" idx="1"/>
          </p:nvPr>
        </p:nvSpPr>
        <p:spPr/>
        <p:txBody>
          <a:bodyPr/>
          <a:lstStyle/>
          <a:p>
            <a:endParaRPr lang="tr-TR" dirty="0"/>
          </a:p>
        </p:txBody>
      </p:sp>
      <p:pic>
        <p:nvPicPr>
          <p:cNvPr id="7" name="Picture 2" descr="E:\3_ozlem_20_04_09\rezimkarikatür\personalized.jpg"/>
          <p:cNvPicPr>
            <a:picLocks noChangeAspect="1" noChangeArrowheads="1"/>
          </p:cNvPicPr>
          <p:nvPr/>
        </p:nvPicPr>
        <p:blipFill>
          <a:blip r:embed="rId2" cstate="print"/>
          <a:srcRect/>
          <a:stretch>
            <a:fillRect/>
          </a:stretch>
        </p:blipFill>
        <p:spPr bwMode="auto">
          <a:xfrm>
            <a:off x="571500" y="2000250"/>
            <a:ext cx="7510463"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
        <p:nvSpPr>
          <p:cNvPr id="6" name="5 İçerik Yer Tutucusu"/>
          <p:cNvSpPr>
            <a:spLocks noGrp="1"/>
          </p:cNvSpPr>
          <p:nvPr>
            <p:ph sz="quarter" idx="1"/>
          </p:nvPr>
        </p:nvSpPr>
        <p:spPr/>
        <p:txBody>
          <a:bodyPr/>
          <a:lstStyle/>
          <a:p>
            <a:endParaRPr lang="tr-TR"/>
          </a:p>
        </p:txBody>
      </p:sp>
      <p:pic>
        <p:nvPicPr>
          <p:cNvPr id="1027" name="Picture 3"/>
          <p:cNvPicPr>
            <a:picLocks noChangeAspect="1" noChangeArrowheads="1"/>
          </p:cNvPicPr>
          <p:nvPr/>
        </p:nvPicPr>
        <p:blipFill>
          <a:blip r:embed="rId2" cstate="print"/>
          <a:srcRect/>
          <a:stretch>
            <a:fillRect/>
          </a:stretch>
        </p:blipFill>
        <p:spPr bwMode="auto">
          <a:xfrm>
            <a:off x="814388" y="404665"/>
            <a:ext cx="7822692" cy="5819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Sonuç</a:t>
            </a:r>
            <a:endParaRPr lang="tr-TR" dirty="0"/>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20</a:t>
            </a:fld>
            <a:endParaRPr lang="tr-TR"/>
          </a:p>
        </p:txBody>
      </p:sp>
      <p:sp>
        <p:nvSpPr>
          <p:cNvPr id="6" name="5 İçerik Yer Tutucusu"/>
          <p:cNvSpPr>
            <a:spLocks noGrp="1"/>
          </p:cNvSpPr>
          <p:nvPr>
            <p:ph sz="quarter" idx="1"/>
          </p:nvPr>
        </p:nvSpPr>
        <p:spPr/>
        <p:txBody>
          <a:bodyPr>
            <a:normAutofit fontScale="77500" lnSpcReduction="20000"/>
          </a:bodyPr>
          <a:lstStyle/>
          <a:p>
            <a:r>
              <a:rPr lang="tr-TR" dirty="0" smtClean="0"/>
              <a:t>Öğretmen adayları kişiselleştirilmiş materyalleri hazırlarken, genelde öğrenci adı, anne babasının ve sevdiği insanların adları, tuttuğu takımın adı, sevdiği yiyecek isimleri, sevdiği çizgi film kahramanları, oynamaktan hoşlandığı oyun/bilgisayar oyunları, okumaktan zevk aldığı kitap adları gibi verileri kullanmışlardır. </a:t>
            </a:r>
          </a:p>
          <a:p>
            <a:r>
              <a:rPr lang="tr-TR" dirty="0" smtClean="0"/>
              <a:t>Hem öğretmenler, hem de öğretmen adayları kişiselleştirilmiş öğretim materyalleri ile ders işlenmesi sürecinde öğrencilerin motivasyonlarının, başarılarının, performanslarının, ilgilerinin, konsantrasyonlarının, anlama düzeylerinin, derse katılımlarının, öğrenci-öğretmen iletişiminin arttığını gözlemlediklerini belirtmişlerdir. </a:t>
            </a:r>
          </a:p>
          <a:p>
            <a:r>
              <a:rPr lang="tr-TR" dirty="0" smtClean="0"/>
              <a:t>Öğrencilerin kendi bilgilerini sınıfta dağıtılmış olan çalışma kağıtlarında gördüklerinde heyecanlandıklarını, kendilerini özel hissettiklerini ve derslerin bu şekilde daha eğlenceli, zevkli geçtiğini belirtmişlerdir. </a:t>
            </a:r>
          </a:p>
          <a:p>
            <a:r>
              <a:rPr lang="tr-TR" dirty="0" smtClean="0"/>
              <a:t>Hem öğretmenler hem de öğretmen adayları kişiselleştirilmiş öğretim materyallerinin elle hazırlanmasının zaman aldığını, sınıf ortamında kağıt tabanlı kişiselleştirme yapıldığında kalabalık sınıflarda uygulanmasının zaman alacağını belirtmişlerdir. </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Sonuç</a:t>
            </a:r>
            <a:endParaRPr lang="tr-TR" dirty="0"/>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21</a:t>
            </a:fld>
            <a:endParaRPr lang="tr-TR"/>
          </a:p>
        </p:txBody>
      </p:sp>
      <p:sp>
        <p:nvSpPr>
          <p:cNvPr id="6" name="5 İçerik Yer Tutucusu"/>
          <p:cNvSpPr>
            <a:spLocks noGrp="1"/>
          </p:cNvSpPr>
          <p:nvPr>
            <p:ph sz="quarter" idx="1"/>
          </p:nvPr>
        </p:nvSpPr>
        <p:spPr/>
        <p:txBody>
          <a:bodyPr>
            <a:noAutofit/>
          </a:bodyPr>
          <a:lstStyle/>
          <a:p>
            <a:r>
              <a:rPr lang="tr-TR" sz="2000" dirty="0" smtClean="0"/>
              <a:t>Bilgisayar yardımı ile kurulan bir öğrenme yönetim sistemi ile bu sorun aşılabilmektedir. Sınıfta kağıt tabanlı kişiselleştirilmiş öğretim yapan çalışma grubu ise bunu Microsoft Word ve Excel yardımı ile adres mektup birleştirme aracılığı ile yaptıklarından dolayı zaman alıcı bulmuşlardır. </a:t>
            </a:r>
          </a:p>
          <a:p>
            <a:r>
              <a:rPr lang="tr-TR" sz="2000" dirty="0" smtClean="0"/>
              <a:t>Her iki grup da bilgilerin doğru tanımlanması gerektiği konusunda dikkatli olunması yönünde uyarılarda bulunmaktadır.</a:t>
            </a:r>
          </a:p>
          <a:p>
            <a:r>
              <a:rPr lang="tr-TR" sz="2000" dirty="0" smtClean="0"/>
              <a:t>Öğrencilere ilişkin, öğretimin başında alınan bilgilerinin süreç içerisinde değişebileceğinden dolayı bu bilgilerin süreç içerisinde kontrol edilmesi gerektiğini belirtmişlerdir. </a:t>
            </a:r>
          </a:p>
          <a:p>
            <a:r>
              <a:rPr lang="tr-TR" sz="2000" dirty="0" smtClean="0"/>
              <a:t>Bu araştırma sayesinde diğer araştırmacılar tarafından gözlemlendiği ifade edilen ama belirli bir formatta öğretmen görüşlerinin toplanmadığı ilgili alan yazın eksikliği giderilmeye çalışılmıştır. Her şeyin kişiye özel olarak sunulduğu günümüz dünyasında eğitimin de kişiselleştirilerek verilmesi fikrinin öğretmen ve öğretmen adaylarımız tarafından olumlu görüşlerine sahip olduğu görüşü ortaya konmuştur.</a:t>
            </a:r>
          </a:p>
          <a:p>
            <a:endParaRPr lang="tr-T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22</a:t>
            </a:fld>
            <a:endParaRPr lang="tr-TR"/>
          </a:p>
        </p:txBody>
      </p:sp>
      <p:sp>
        <p:nvSpPr>
          <p:cNvPr id="6" name="5 İçerik Yer Tutucusu"/>
          <p:cNvSpPr>
            <a:spLocks noGrp="1"/>
          </p:cNvSpPr>
          <p:nvPr>
            <p:ph sz="quarter" idx="1"/>
          </p:nvPr>
        </p:nvSpPr>
        <p:spPr/>
        <p:txBody>
          <a:bodyPr/>
          <a:lstStyle/>
          <a:p>
            <a:endParaRPr lang="tr-TR" dirty="0"/>
          </a:p>
        </p:txBody>
      </p:sp>
      <p:pic>
        <p:nvPicPr>
          <p:cNvPr id="1026" name="Picture 2" descr="C:\Users\OzlemCakir\Desktop\Re\031020121910.jpg"/>
          <p:cNvPicPr>
            <a:picLocks noChangeAspect="1" noChangeArrowheads="1"/>
          </p:cNvPicPr>
          <p:nvPr/>
        </p:nvPicPr>
        <p:blipFill>
          <a:blip r:embed="rId2" cstate="print"/>
          <a:srcRect l="5468" t="12500" r="37695" b="12500"/>
          <a:stretch>
            <a:fillRect/>
          </a:stretch>
        </p:blipFill>
        <p:spPr bwMode="auto">
          <a:xfrm>
            <a:off x="1000100" y="0"/>
            <a:ext cx="6929486"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endParaRPr lang="tr-TR" dirty="0"/>
          </a:p>
        </p:txBody>
      </p:sp>
      <p:sp>
        <p:nvSpPr>
          <p:cNvPr id="4" name="3 Veri Yer Tutucusu"/>
          <p:cNvSpPr>
            <a:spLocks noGrp="1"/>
          </p:cNvSpPr>
          <p:nvPr>
            <p:ph type="dt" sz="half" idx="10"/>
          </p:nvPr>
        </p:nvSpPr>
        <p:spPr/>
        <p:txBody>
          <a:bodyPr/>
          <a:lstStyle/>
          <a:p>
            <a:fld id="{DE625FF6-2547-4776-BDDA-E5924C6E93B6}" type="datetime1">
              <a:rPr lang="tr-TR" smtClean="0"/>
              <a:pPr/>
              <a:t>03.10.2012</a:t>
            </a:fld>
            <a:endParaRPr lang="tr-TR"/>
          </a:p>
        </p:txBody>
      </p:sp>
      <p:sp>
        <p:nvSpPr>
          <p:cNvPr id="6" name="5 Altbilgi Yer Tutucusu"/>
          <p:cNvSpPr>
            <a:spLocks noGrp="1"/>
          </p:cNvSpPr>
          <p:nvPr>
            <p:ph type="ftr" sz="quarter" idx="11"/>
          </p:nvPr>
        </p:nvSpPr>
        <p:spPr/>
        <p:txBody>
          <a:bodyPr/>
          <a:lstStyle/>
          <a:p>
            <a:r>
              <a:rPr lang="tr-TR" dirty="0" smtClean="0"/>
              <a:t>Dr. Özlem Çakır</a:t>
            </a: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
        <p:nvSpPr>
          <p:cNvPr id="3" name="2 İçerik Yer Tutucusu"/>
          <p:cNvSpPr>
            <a:spLocks noGrp="1"/>
          </p:cNvSpPr>
          <p:nvPr>
            <p:ph sz="quarter" idx="1"/>
          </p:nvPr>
        </p:nvSpPr>
        <p:spPr/>
        <p:txBody>
          <a:bodyPr/>
          <a:lstStyle/>
          <a:p>
            <a:endParaRPr lang="tr-TR" dirty="0"/>
          </a:p>
        </p:txBody>
      </p:sp>
      <p:grpSp>
        <p:nvGrpSpPr>
          <p:cNvPr id="8" name="7 Grup"/>
          <p:cNvGrpSpPr/>
          <p:nvPr/>
        </p:nvGrpSpPr>
        <p:grpSpPr>
          <a:xfrm>
            <a:off x="251520" y="764704"/>
            <a:ext cx="8598009" cy="5395470"/>
            <a:chOff x="1139567" y="1397000"/>
            <a:chExt cx="6120345" cy="4060138"/>
          </a:xfrm>
        </p:grpSpPr>
        <p:sp>
          <p:nvSpPr>
            <p:cNvPr id="9" name="8 Serbest Form"/>
            <p:cNvSpPr/>
            <p:nvPr/>
          </p:nvSpPr>
          <p:spPr>
            <a:xfrm>
              <a:off x="1163912" y="1397000"/>
              <a:ext cx="6096000" cy="1269999"/>
            </a:xfrm>
            <a:custGeom>
              <a:avLst/>
              <a:gdLst>
                <a:gd name="connsiteX0" fmla="*/ 0 w 6096000"/>
                <a:gd name="connsiteY0" fmla="*/ 127000 h 1269999"/>
                <a:gd name="connsiteX1" fmla="*/ 37198 w 6096000"/>
                <a:gd name="connsiteY1" fmla="*/ 37197 h 1269999"/>
                <a:gd name="connsiteX2" fmla="*/ 127001 w 6096000"/>
                <a:gd name="connsiteY2" fmla="*/ 0 h 1269999"/>
                <a:gd name="connsiteX3" fmla="*/ 5969000 w 6096000"/>
                <a:gd name="connsiteY3" fmla="*/ 0 h 1269999"/>
                <a:gd name="connsiteX4" fmla="*/ 6058803 w 6096000"/>
                <a:gd name="connsiteY4" fmla="*/ 37198 h 1269999"/>
                <a:gd name="connsiteX5" fmla="*/ 6096000 w 6096000"/>
                <a:gd name="connsiteY5" fmla="*/ 127001 h 1269999"/>
                <a:gd name="connsiteX6" fmla="*/ 6096000 w 6096000"/>
                <a:gd name="connsiteY6" fmla="*/ 1142999 h 1269999"/>
                <a:gd name="connsiteX7" fmla="*/ 6058803 w 6096000"/>
                <a:gd name="connsiteY7" fmla="*/ 1232802 h 1269999"/>
                <a:gd name="connsiteX8" fmla="*/ 5969000 w 6096000"/>
                <a:gd name="connsiteY8" fmla="*/ 1269999 h 1269999"/>
                <a:gd name="connsiteX9" fmla="*/ 127000 w 6096000"/>
                <a:gd name="connsiteY9" fmla="*/ 1269999 h 1269999"/>
                <a:gd name="connsiteX10" fmla="*/ 37197 w 6096000"/>
                <a:gd name="connsiteY10" fmla="*/ 1232801 h 1269999"/>
                <a:gd name="connsiteX11" fmla="*/ 0 w 6096000"/>
                <a:gd name="connsiteY11" fmla="*/ 1142998 h 1269999"/>
                <a:gd name="connsiteX12" fmla="*/ 0 w 6096000"/>
                <a:gd name="connsiteY12"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1269999">
                  <a:moveTo>
                    <a:pt x="0" y="127000"/>
                  </a:moveTo>
                  <a:cubicBezTo>
                    <a:pt x="0" y="93317"/>
                    <a:pt x="13380" y="61015"/>
                    <a:pt x="37198" y="37197"/>
                  </a:cubicBezTo>
                  <a:cubicBezTo>
                    <a:pt x="61015" y="13380"/>
                    <a:pt x="93318" y="0"/>
                    <a:pt x="127001" y="0"/>
                  </a:cubicBezTo>
                  <a:lnTo>
                    <a:pt x="5969000" y="0"/>
                  </a:lnTo>
                  <a:cubicBezTo>
                    <a:pt x="6002683" y="0"/>
                    <a:pt x="6034985" y="13380"/>
                    <a:pt x="6058803" y="37198"/>
                  </a:cubicBezTo>
                  <a:cubicBezTo>
                    <a:pt x="6082620" y="61015"/>
                    <a:pt x="6096000" y="93318"/>
                    <a:pt x="6096000" y="127001"/>
                  </a:cubicBezTo>
                  <a:lnTo>
                    <a:pt x="6096000" y="1142999"/>
                  </a:lnTo>
                  <a:cubicBezTo>
                    <a:pt x="6096000" y="1176682"/>
                    <a:pt x="6082620" y="1208984"/>
                    <a:pt x="6058803" y="1232802"/>
                  </a:cubicBezTo>
                  <a:cubicBezTo>
                    <a:pt x="6034986" y="1256619"/>
                    <a:pt x="6002683" y="1269999"/>
                    <a:pt x="5969000" y="1269999"/>
                  </a:cubicBezTo>
                  <a:lnTo>
                    <a:pt x="127000" y="1269999"/>
                  </a:lnTo>
                  <a:cubicBezTo>
                    <a:pt x="93317" y="1269999"/>
                    <a:pt x="61015" y="1256619"/>
                    <a:pt x="37197" y="1232801"/>
                  </a:cubicBezTo>
                  <a:cubicBezTo>
                    <a:pt x="13380" y="1208984"/>
                    <a:pt x="0" y="1176681"/>
                    <a:pt x="0" y="1142998"/>
                  </a:cubicBezTo>
                  <a:lnTo>
                    <a:pt x="0" y="127000"/>
                  </a:lnTo>
                  <a:close/>
                </a:path>
              </a:pathLst>
            </a:cu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3350" tIns="57150" rIns="57150" bIns="57150" numCol="1" spcCol="1270" anchor="ctr" anchorCtr="0">
              <a:noAutofit/>
            </a:bodyPr>
            <a:lstStyle/>
            <a:p>
              <a:pPr lvl="0" algn="l" defTabSz="666750">
                <a:lnSpc>
                  <a:spcPct val="90000"/>
                </a:lnSpc>
                <a:spcBef>
                  <a:spcPct val="0"/>
                </a:spcBef>
                <a:spcAft>
                  <a:spcPct val="35000"/>
                </a:spcAft>
              </a:pPr>
              <a:r>
                <a:rPr lang="tr-TR" sz="2200" kern="1200" dirty="0" smtClean="0">
                  <a:solidFill>
                    <a:schemeClr val="tx1"/>
                  </a:solidFill>
                </a:rPr>
                <a:t>“Kişiselleştirilmiş Öğretim” öğretimin, öğrencinin öğrenme karakteristikleri yanında geçmişinde ya da günlük yaşamındaki kişisel özelliklerine uyarlanması yolu ile gerçekleştirilen öğretimdir.</a:t>
              </a:r>
              <a:endParaRPr lang="tr-TR" sz="2200" kern="1200" dirty="0">
                <a:solidFill>
                  <a:schemeClr val="tx1"/>
                </a:solidFill>
              </a:endParaRPr>
            </a:p>
          </p:txBody>
        </p:sp>
        <p:sp>
          <p:nvSpPr>
            <p:cNvPr id="11" name="10 Serbest Form"/>
            <p:cNvSpPr/>
            <p:nvPr/>
          </p:nvSpPr>
          <p:spPr>
            <a:xfrm>
              <a:off x="1139567" y="2805853"/>
              <a:ext cx="6096000" cy="987213"/>
            </a:xfrm>
            <a:custGeom>
              <a:avLst/>
              <a:gdLst>
                <a:gd name="connsiteX0" fmla="*/ 0 w 6096000"/>
                <a:gd name="connsiteY0" fmla="*/ 127000 h 1269999"/>
                <a:gd name="connsiteX1" fmla="*/ 37198 w 6096000"/>
                <a:gd name="connsiteY1" fmla="*/ 37197 h 1269999"/>
                <a:gd name="connsiteX2" fmla="*/ 127001 w 6096000"/>
                <a:gd name="connsiteY2" fmla="*/ 0 h 1269999"/>
                <a:gd name="connsiteX3" fmla="*/ 5969000 w 6096000"/>
                <a:gd name="connsiteY3" fmla="*/ 0 h 1269999"/>
                <a:gd name="connsiteX4" fmla="*/ 6058803 w 6096000"/>
                <a:gd name="connsiteY4" fmla="*/ 37198 h 1269999"/>
                <a:gd name="connsiteX5" fmla="*/ 6096000 w 6096000"/>
                <a:gd name="connsiteY5" fmla="*/ 127001 h 1269999"/>
                <a:gd name="connsiteX6" fmla="*/ 6096000 w 6096000"/>
                <a:gd name="connsiteY6" fmla="*/ 1142999 h 1269999"/>
                <a:gd name="connsiteX7" fmla="*/ 6058803 w 6096000"/>
                <a:gd name="connsiteY7" fmla="*/ 1232802 h 1269999"/>
                <a:gd name="connsiteX8" fmla="*/ 5969000 w 6096000"/>
                <a:gd name="connsiteY8" fmla="*/ 1269999 h 1269999"/>
                <a:gd name="connsiteX9" fmla="*/ 127000 w 6096000"/>
                <a:gd name="connsiteY9" fmla="*/ 1269999 h 1269999"/>
                <a:gd name="connsiteX10" fmla="*/ 37197 w 6096000"/>
                <a:gd name="connsiteY10" fmla="*/ 1232801 h 1269999"/>
                <a:gd name="connsiteX11" fmla="*/ 0 w 6096000"/>
                <a:gd name="connsiteY11" fmla="*/ 1142998 h 1269999"/>
                <a:gd name="connsiteX12" fmla="*/ 0 w 6096000"/>
                <a:gd name="connsiteY12"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1269999">
                  <a:moveTo>
                    <a:pt x="0" y="127000"/>
                  </a:moveTo>
                  <a:cubicBezTo>
                    <a:pt x="0" y="93317"/>
                    <a:pt x="13380" y="61015"/>
                    <a:pt x="37198" y="37197"/>
                  </a:cubicBezTo>
                  <a:cubicBezTo>
                    <a:pt x="61015" y="13380"/>
                    <a:pt x="93318" y="0"/>
                    <a:pt x="127001" y="0"/>
                  </a:cubicBezTo>
                  <a:lnTo>
                    <a:pt x="5969000" y="0"/>
                  </a:lnTo>
                  <a:cubicBezTo>
                    <a:pt x="6002683" y="0"/>
                    <a:pt x="6034985" y="13380"/>
                    <a:pt x="6058803" y="37198"/>
                  </a:cubicBezTo>
                  <a:cubicBezTo>
                    <a:pt x="6082620" y="61015"/>
                    <a:pt x="6096000" y="93318"/>
                    <a:pt x="6096000" y="127001"/>
                  </a:cubicBezTo>
                  <a:lnTo>
                    <a:pt x="6096000" y="1142999"/>
                  </a:lnTo>
                  <a:cubicBezTo>
                    <a:pt x="6096000" y="1176682"/>
                    <a:pt x="6082620" y="1208984"/>
                    <a:pt x="6058803" y="1232802"/>
                  </a:cubicBezTo>
                  <a:cubicBezTo>
                    <a:pt x="6034986" y="1256619"/>
                    <a:pt x="6002683" y="1269999"/>
                    <a:pt x="5969000" y="1269999"/>
                  </a:cubicBezTo>
                  <a:lnTo>
                    <a:pt x="127000" y="1269999"/>
                  </a:lnTo>
                  <a:cubicBezTo>
                    <a:pt x="93317" y="1269999"/>
                    <a:pt x="61015" y="1256619"/>
                    <a:pt x="37197" y="1232801"/>
                  </a:cubicBezTo>
                  <a:cubicBezTo>
                    <a:pt x="13380" y="1208984"/>
                    <a:pt x="0" y="1176681"/>
                    <a:pt x="0" y="1142998"/>
                  </a:cubicBezTo>
                  <a:lnTo>
                    <a:pt x="0" y="12700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3350" tIns="57150" rIns="57150" bIns="57150" numCol="1" spcCol="1270" anchor="ctr" anchorCtr="0">
              <a:noAutofit/>
            </a:bodyPr>
            <a:lstStyle/>
            <a:p>
              <a:pPr lvl="0" algn="l" defTabSz="666750">
                <a:lnSpc>
                  <a:spcPct val="90000"/>
                </a:lnSpc>
                <a:spcBef>
                  <a:spcPct val="0"/>
                </a:spcBef>
                <a:spcAft>
                  <a:spcPct val="35000"/>
                </a:spcAft>
              </a:pPr>
              <a:r>
                <a:rPr lang="tr-TR" sz="2200" kern="1200" dirty="0" smtClean="0">
                  <a:solidFill>
                    <a:schemeClr val="bg1"/>
                  </a:solidFill>
                </a:rPr>
                <a:t>Kişiselleştirme bireyin çevresiyle ve özellikle diğer insanlarla etkileşimi olarak tanımlamıştır. </a:t>
              </a:r>
              <a:endParaRPr lang="tr-TR" sz="2200" kern="1200" dirty="0">
                <a:solidFill>
                  <a:schemeClr val="bg1"/>
                </a:solidFill>
              </a:endParaRPr>
            </a:p>
          </p:txBody>
        </p:sp>
        <p:sp>
          <p:nvSpPr>
            <p:cNvPr id="13" name="12 Serbest Form"/>
            <p:cNvSpPr/>
            <p:nvPr/>
          </p:nvSpPr>
          <p:spPr>
            <a:xfrm>
              <a:off x="1163912" y="3885725"/>
              <a:ext cx="6041081" cy="1571413"/>
            </a:xfrm>
            <a:custGeom>
              <a:avLst/>
              <a:gdLst>
                <a:gd name="connsiteX0" fmla="*/ 0 w 6096000"/>
                <a:gd name="connsiteY0" fmla="*/ 127000 h 1269999"/>
                <a:gd name="connsiteX1" fmla="*/ 37198 w 6096000"/>
                <a:gd name="connsiteY1" fmla="*/ 37197 h 1269999"/>
                <a:gd name="connsiteX2" fmla="*/ 127001 w 6096000"/>
                <a:gd name="connsiteY2" fmla="*/ 0 h 1269999"/>
                <a:gd name="connsiteX3" fmla="*/ 5969000 w 6096000"/>
                <a:gd name="connsiteY3" fmla="*/ 0 h 1269999"/>
                <a:gd name="connsiteX4" fmla="*/ 6058803 w 6096000"/>
                <a:gd name="connsiteY4" fmla="*/ 37198 h 1269999"/>
                <a:gd name="connsiteX5" fmla="*/ 6096000 w 6096000"/>
                <a:gd name="connsiteY5" fmla="*/ 127001 h 1269999"/>
                <a:gd name="connsiteX6" fmla="*/ 6096000 w 6096000"/>
                <a:gd name="connsiteY6" fmla="*/ 1142999 h 1269999"/>
                <a:gd name="connsiteX7" fmla="*/ 6058803 w 6096000"/>
                <a:gd name="connsiteY7" fmla="*/ 1232802 h 1269999"/>
                <a:gd name="connsiteX8" fmla="*/ 5969000 w 6096000"/>
                <a:gd name="connsiteY8" fmla="*/ 1269999 h 1269999"/>
                <a:gd name="connsiteX9" fmla="*/ 127000 w 6096000"/>
                <a:gd name="connsiteY9" fmla="*/ 1269999 h 1269999"/>
                <a:gd name="connsiteX10" fmla="*/ 37197 w 6096000"/>
                <a:gd name="connsiteY10" fmla="*/ 1232801 h 1269999"/>
                <a:gd name="connsiteX11" fmla="*/ 0 w 6096000"/>
                <a:gd name="connsiteY11" fmla="*/ 1142998 h 1269999"/>
                <a:gd name="connsiteX12" fmla="*/ 0 w 6096000"/>
                <a:gd name="connsiteY12"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1269999">
                  <a:moveTo>
                    <a:pt x="0" y="127000"/>
                  </a:moveTo>
                  <a:cubicBezTo>
                    <a:pt x="0" y="93317"/>
                    <a:pt x="13380" y="61015"/>
                    <a:pt x="37198" y="37197"/>
                  </a:cubicBezTo>
                  <a:cubicBezTo>
                    <a:pt x="61015" y="13380"/>
                    <a:pt x="93318" y="0"/>
                    <a:pt x="127001" y="0"/>
                  </a:cubicBezTo>
                  <a:lnTo>
                    <a:pt x="5969000" y="0"/>
                  </a:lnTo>
                  <a:cubicBezTo>
                    <a:pt x="6002683" y="0"/>
                    <a:pt x="6034985" y="13380"/>
                    <a:pt x="6058803" y="37198"/>
                  </a:cubicBezTo>
                  <a:cubicBezTo>
                    <a:pt x="6082620" y="61015"/>
                    <a:pt x="6096000" y="93318"/>
                    <a:pt x="6096000" y="127001"/>
                  </a:cubicBezTo>
                  <a:lnTo>
                    <a:pt x="6096000" y="1142999"/>
                  </a:lnTo>
                  <a:cubicBezTo>
                    <a:pt x="6096000" y="1176682"/>
                    <a:pt x="6082620" y="1208984"/>
                    <a:pt x="6058803" y="1232802"/>
                  </a:cubicBezTo>
                  <a:cubicBezTo>
                    <a:pt x="6034986" y="1256619"/>
                    <a:pt x="6002683" y="1269999"/>
                    <a:pt x="5969000" y="1269999"/>
                  </a:cubicBezTo>
                  <a:lnTo>
                    <a:pt x="127000" y="1269999"/>
                  </a:lnTo>
                  <a:cubicBezTo>
                    <a:pt x="93317" y="1269999"/>
                    <a:pt x="61015" y="1256619"/>
                    <a:pt x="37197" y="1232801"/>
                  </a:cubicBezTo>
                  <a:cubicBezTo>
                    <a:pt x="13380" y="1208984"/>
                    <a:pt x="0" y="1176681"/>
                    <a:pt x="0" y="1142998"/>
                  </a:cubicBezTo>
                  <a:lnTo>
                    <a:pt x="0" y="12700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3350" tIns="57150" rIns="57150" bIns="57150" numCol="1" spcCol="1270" anchor="ctr" anchorCtr="0">
              <a:noAutofit/>
            </a:bodyPr>
            <a:lstStyle/>
            <a:p>
              <a:pPr lvl="0" algn="l" defTabSz="666750">
                <a:lnSpc>
                  <a:spcPct val="90000"/>
                </a:lnSpc>
                <a:spcBef>
                  <a:spcPct val="0"/>
                </a:spcBef>
                <a:spcAft>
                  <a:spcPct val="35000"/>
                </a:spcAft>
              </a:pPr>
              <a:r>
                <a:rPr lang="tr-TR" sz="2200" kern="1200" dirty="0" smtClean="0">
                  <a:solidFill>
                    <a:schemeClr val="tx1"/>
                  </a:solidFill>
                </a:rPr>
                <a:t>“Kişiselleştirilmiş Öğretim Materyalleri” her öğrencinin yakın yaşam alanındaki kişi, olay ve nesnelerin isimlerinin (arkadaş adı, anne adı, tuttuğu takım, sevdiği nesnelerin isimleri, vb.), sunum, örnek, alıştırma-uygulama ve testlerde kullanılması suretiyle oluşturulan öğretim materyalleridir. </a:t>
              </a:r>
              <a:endParaRPr lang="tr-TR" sz="2200" kern="1200" dirty="0">
                <a:solidFill>
                  <a:schemeClr val="tx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Kişiselleştirme Türleri</a:t>
            </a:r>
            <a:endParaRPr lang="tr-TR" dirty="0"/>
          </a:p>
        </p:txBody>
      </p:sp>
      <p:sp>
        <p:nvSpPr>
          <p:cNvPr id="3" name="2 Veri Yer Tutucusu"/>
          <p:cNvSpPr>
            <a:spLocks noGrp="1"/>
          </p:cNvSpPr>
          <p:nvPr>
            <p:ph type="dt" sz="half" idx="10"/>
          </p:nvPr>
        </p:nvSpPr>
        <p:spPr/>
        <p:txBody>
          <a:bodyPr/>
          <a:lstStyle/>
          <a:p>
            <a:fld id="{F9ED5DFD-497A-4990-A35D-E2322B2B99FD}" type="datetime1">
              <a:rPr lang="tr-TR" smtClean="0"/>
              <a:pPr/>
              <a:t>03.10.2012</a:t>
            </a:fld>
            <a:endParaRPr lang="tr-TR"/>
          </a:p>
        </p:txBody>
      </p:sp>
      <p:sp>
        <p:nvSpPr>
          <p:cNvPr id="4" name="3 Altbilgi Yer Tutucusu"/>
          <p:cNvSpPr>
            <a:spLocks noGrp="1"/>
          </p:cNvSpPr>
          <p:nvPr>
            <p:ph type="ftr" sz="quarter" idx="11"/>
          </p:nvPr>
        </p:nvSpPr>
        <p:spPr/>
        <p:txBody>
          <a:bodyPr/>
          <a:lstStyle/>
          <a:p>
            <a:r>
              <a:rPr lang="tr-TR" smtClean="0"/>
              <a:t>Dr. Özlem Çakır</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graphicFrame>
        <p:nvGraphicFramePr>
          <p:cNvPr id="7" name="6 İçerik Yer Tutucusu"/>
          <p:cNvGraphicFramePr>
            <a:graphicFrameLocks noGrp="1"/>
          </p:cNvGraphicFramePr>
          <p:nvPr>
            <p:ph sz="quarter" idx="1"/>
          </p:nvPr>
        </p:nvGraphicFramePr>
        <p:xfrm>
          <a:off x="428596" y="1357298"/>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Kişiselleştirilmiş Öğretimin Etkileri</a:t>
            </a:r>
            <a:endParaRPr lang="tr-TR" dirty="0"/>
          </a:p>
        </p:txBody>
      </p:sp>
      <p:sp>
        <p:nvSpPr>
          <p:cNvPr id="4" name="3 Veri Yer Tutucusu"/>
          <p:cNvSpPr>
            <a:spLocks noGrp="1"/>
          </p:cNvSpPr>
          <p:nvPr>
            <p:ph type="dt" sz="half" idx="10"/>
          </p:nvPr>
        </p:nvSpPr>
        <p:spPr/>
        <p:txBody>
          <a:bodyPr/>
          <a:lstStyle/>
          <a:p>
            <a:fld id="{06A9B439-8D48-490F-B41F-46C49412B17C}" type="datetime1">
              <a:rPr lang="tr-TR" smtClean="0"/>
              <a:pPr/>
              <a:t>03.10.2012</a:t>
            </a:fld>
            <a:endParaRPr lang="tr-TR"/>
          </a:p>
        </p:txBody>
      </p:sp>
      <p:sp>
        <p:nvSpPr>
          <p:cNvPr id="5" name="4 Altbilgi Yer Tutucusu"/>
          <p:cNvSpPr>
            <a:spLocks noGrp="1"/>
          </p:cNvSpPr>
          <p:nvPr>
            <p:ph type="ftr" sz="quarter" idx="11"/>
          </p:nvPr>
        </p:nvSpPr>
        <p:spPr/>
        <p:txBody>
          <a:bodyPr/>
          <a:lstStyle/>
          <a:p>
            <a:r>
              <a:rPr lang="tr-TR" dirty="0" smtClean="0"/>
              <a:t>Dr. Özlem Çakır</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grpSp>
        <p:nvGrpSpPr>
          <p:cNvPr id="8" name="7 Grup"/>
          <p:cNvGrpSpPr/>
          <p:nvPr/>
        </p:nvGrpSpPr>
        <p:grpSpPr>
          <a:xfrm>
            <a:off x="918289" y="1447800"/>
            <a:ext cx="7764620" cy="4572000"/>
            <a:chOff x="918289" y="1447800"/>
            <a:chExt cx="7764620" cy="4572000"/>
          </a:xfrm>
        </p:grpSpPr>
        <p:sp>
          <p:nvSpPr>
            <p:cNvPr id="9" name="8 Serbest Form"/>
            <p:cNvSpPr/>
            <p:nvPr/>
          </p:nvSpPr>
          <p:spPr>
            <a:xfrm>
              <a:off x="918289" y="1447800"/>
              <a:ext cx="3741985" cy="4572000"/>
            </a:xfrm>
            <a:custGeom>
              <a:avLst/>
              <a:gdLst>
                <a:gd name="connsiteX0" fmla="*/ 0 w 3741985"/>
                <a:gd name="connsiteY0" fmla="*/ 374199 h 4572000"/>
                <a:gd name="connsiteX1" fmla="*/ 109601 w 3741985"/>
                <a:gd name="connsiteY1" fmla="*/ 109600 h 4572000"/>
                <a:gd name="connsiteX2" fmla="*/ 374200 w 3741985"/>
                <a:gd name="connsiteY2" fmla="*/ 0 h 4572000"/>
                <a:gd name="connsiteX3" fmla="*/ 3367786 w 3741985"/>
                <a:gd name="connsiteY3" fmla="*/ 0 h 4572000"/>
                <a:gd name="connsiteX4" fmla="*/ 3632385 w 3741985"/>
                <a:gd name="connsiteY4" fmla="*/ 109601 h 4572000"/>
                <a:gd name="connsiteX5" fmla="*/ 3741985 w 3741985"/>
                <a:gd name="connsiteY5" fmla="*/ 374200 h 4572000"/>
                <a:gd name="connsiteX6" fmla="*/ 3741985 w 3741985"/>
                <a:gd name="connsiteY6" fmla="*/ 4197801 h 4572000"/>
                <a:gd name="connsiteX7" fmla="*/ 3632385 w 3741985"/>
                <a:gd name="connsiteY7" fmla="*/ 4462400 h 4572000"/>
                <a:gd name="connsiteX8" fmla="*/ 3367786 w 3741985"/>
                <a:gd name="connsiteY8" fmla="*/ 4572000 h 4572000"/>
                <a:gd name="connsiteX9" fmla="*/ 374199 w 3741985"/>
                <a:gd name="connsiteY9" fmla="*/ 4572000 h 4572000"/>
                <a:gd name="connsiteX10" fmla="*/ 109600 w 3741985"/>
                <a:gd name="connsiteY10" fmla="*/ 4462399 h 4572000"/>
                <a:gd name="connsiteX11" fmla="*/ 0 w 3741985"/>
                <a:gd name="connsiteY11" fmla="*/ 4197800 h 4572000"/>
                <a:gd name="connsiteX12" fmla="*/ 0 w 3741985"/>
                <a:gd name="connsiteY12" fmla="*/ 374199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1985" h="4572000">
                  <a:moveTo>
                    <a:pt x="0" y="374199"/>
                  </a:moveTo>
                  <a:cubicBezTo>
                    <a:pt x="0" y="274955"/>
                    <a:pt x="39425" y="179776"/>
                    <a:pt x="109601" y="109600"/>
                  </a:cubicBezTo>
                  <a:cubicBezTo>
                    <a:pt x="179777" y="39424"/>
                    <a:pt x="274956" y="0"/>
                    <a:pt x="374200" y="0"/>
                  </a:cubicBezTo>
                  <a:lnTo>
                    <a:pt x="3367786" y="0"/>
                  </a:lnTo>
                  <a:cubicBezTo>
                    <a:pt x="3467030" y="0"/>
                    <a:pt x="3562209" y="39425"/>
                    <a:pt x="3632385" y="109601"/>
                  </a:cubicBezTo>
                  <a:cubicBezTo>
                    <a:pt x="3702561" y="179777"/>
                    <a:pt x="3741985" y="274956"/>
                    <a:pt x="3741985" y="374200"/>
                  </a:cubicBezTo>
                  <a:lnTo>
                    <a:pt x="3741985" y="4197801"/>
                  </a:lnTo>
                  <a:cubicBezTo>
                    <a:pt x="3741985" y="4297045"/>
                    <a:pt x="3702561" y="4392224"/>
                    <a:pt x="3632385" y="4462400"/>
                  </a:cubicBezTo>
                  <a:cubicBezTo>
                    <a:pt x="3562209" y="4532576"/>
                    <a:pt x="3467030" y="4572000"/>
                    <a:pt x="3367786" y="4572000"/>
                  </a:cubicBezTo>
                  <a:lnTo>
                    <a:pt x="374199" y="4572000"/>
                  </a:lnTo>
                  <a:cubicBezTo>
                    <a:pt x="274955" y="4572000"/>
                    <a:pt x="179776" y="4532575"/>
                    <a:pt x="109600" y="4462399"/>
                  </a:cubicBezTo>
                  <a:cubicBezTo>
                    <a:pt x="39424" y="4392223"/>
                    <a:pt x="0" y="4297044"/>
                    <a:pt x="0" y="4197800"/>
                  </a:cubicBezTo>
                  <a:lnTo>
                    <a:pt x="0" y="374199"/>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47650" tIns="247650" rIns="247650" bIns="3448050" numCol="1" spcCol="1270" anchor="ctr" anchorCtr="0">
              <a:noAutofit/>
            </a:bodyPr>
            <a:lstStyle/>
            <a:p>
              <a:pPr lvl="0" algn="ctr" defTabSz="2889250">
                <a:lnSpc>
                  <a:spcPct val="90000"/>
                </a:lnSpc>
                <a:spcBef>
                  <a:spcPct val="0"/>
                </a:spcBef>
                <a:spcAft>
                  <a:spcPct val="35000"/>
                </a:spcAft>
              </a:pPr>
              <a:r>
                <a:rPr lang="tr-TR" sz="6500" kern="1200" dirty="0" smtClean="0"/>
                <a:t>Olumlu</a:t>
              </a:r>
              <a:endParaRPr lang="tr-TR" sz="6500" kern="1200" dirty="0"/>
            </a:p>
          </p:txBody>
        </p:sp>
        <p:sp>
          <p:nvSpPr>
            <p:cNvPr id="10" name="9 Serbest Form"/>
            <p:cNvSpPr/>
            <p:nvPr/>
          </p:nvSpPr>
          <p:spPr>
            <a:xfrm>
              <a:off x="1292488" y="2820265"/>
              <a:ext cx="2993588" cy="528916"/>
            </a:xfrm>
            <a:custGeom>
              <a:avLst/>
              <a:gdLst>
                <a:gd name="connsiteX0" fmla="*/ 0 w 2993588"/>
                <a:gd name="connsiteY0" fmla="*/ 52892 h 528916"/>
                <a:gd name="connsiteX1" fmla="*/ 15492 w 2993588"/>
                <a:gd name="connsiteY1" fmla="*/ 15492 h 528916"/>
                <a:gd name="connsiteX2" fmla="*/ 52892 w 2993588"/>
                <a:gd name="connsiteY2" fmla="*/ 0 h 528916"/>
                <a:gd name="connsiteX3" fmla="*/ 2940696 w 2993588"/>
                <a:gd name="connsiteY3" fmla="*/ 0 h 528916"/>
                <a:gd name="connsiteX4" fmla="*/ 2978096 w 2993588"/>
                <a:gd name="connsiteY4" fmla="*/ 15492 h 528916"/>
                <a:gd name="connsiteX5" fmla="*/ 2993588 w 2993588"/>
                <a:gd name="connsiteY5" fmla="*/ 52892 h 528916"/>
                <a:gd name="connsiteX6" fmla="*/ 2993588 w 2993588"/>
                <a:gd name="connsiteY6" fmla="*/ 476024 h 528916"/>
                <a:gd name="connsiteX7" fmla="*/ 2978096 w 2993588"/>
                <a:gd name="connsiteY7" fmla="*/ 513424 h 528916"/>
                <a:gd name="connsiteX8" fmla="*/ 2940696 w 2993588"/>
                <a:gd name="connsiteY8" fmla="*/ 528916 h 528916"/>
                <a:gd name="connsiteX9" fmla="*/ 52892 w 2993588"/>
                <a:gd name="connsiteY9" fmla="*/ 528916 h 528916"/>
                <a:gd name="connsiteX10" fmla="*/ 15492 w 2993588"/>
                <a:gd name="connsiteY10" fmla="*/ 513424 h 528916"/>
                <a:gd name="connsiteX11" fmla="*/ 0 w 2993588"/>
                <a:gd name="connsiteY11" fmla="*/ 476024 h 528916"/>
                <a:gd name="connsiteX12" fmla="*/ 0 w 2993588"/>
                <a:gd name="connsiteY12" fmla="*/ 52892 h 52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588" h="528916">
                  <a:moveTo>
                    <a:pt x="0" y="52892"/>
                  </a:moveTo>
                  <a:cubicBezTo>
                    <a:pt x="0" y="38864"/>
                    <a:pt x="5573" y="25411"/>
                    <a:pt x="15492" y="15492"/>
                  </a:cubicBezTo>
                  <a:cubicBezTo>
                    <a:pt x="25411" y="5573"/>
                    <a:pt x="38864" y="0"/>
                    <a:pt x="52892" y="0"/>
                  </a:cubicBezTo>
                  <a:lnTo>
                    <a:pt x="2940696" y="0"/>
                  </a:lnTo>
                  <a:cubicBezTo>
                    <a:pt x="2954724" y="0"/>
                    <a:pt x="2968177" y="5573"/>
                    <a:pt x="2978096" y="15492"/>
                  </a:cubicBezTo>
                  <a:cubicBezTo>
                    <a:pt x="2988015" y="25411"/>
                    <a:pt x="2993588" y="38864"/>
                    <a:pt x="2993588" y="52892"/>
                  </a:cubicBezTo>
                  <a:lnTo>
                    <a:pt x="2993588" y="476024"/>
                  </a:lnTo>
                  <a:cubicBezTo>
                    <a:pt x="2993588" y="490052"/>
                    <a:pt x="2988015" y="503505"/>
                    <a:pt x="2978096" y="513424"/>
                  </a:cubicBezTo>
                  <a:cubicBezTo>
                    <a:pt x="2968177" y="523343"/>
                    <a:pt x="2954724" y="528916"/>
                    <a:pt x="2940696" y="528916"/>
                  </a:cubicBezTo>
                  <a:lnTo>
                    <a:pt x="52892" y="528916"/>
                  </a:lnTo>
                  <a:cubicBezTo>
                    <a:pt x="38864" y="528916"/>
                    <a:pt x="25411" y="523343"/>
                    <a:pt x="15492" y="513424"/>
                  </a:cubicBezTo>
                  <a:cubicBezTo>
                    <a:pt x="5573" y="503505"/>
                    <a:pt x="0" y="490052"/>
                    <a:pt x="0" y="476024"/>
                  </a:cubicBezTo>
                  <a:lnTo>
                    <a:pt x="0" y="52892"/>
                  </a:lnTo>
                  <a:close/>
                </a:path>
              </a:pathLst>
            </a:custGeom>
            <a:solidFill>
              <a:schemeClr val="accent4">
                <a:lumMod val="50000"/>
              </a:schemeClr>
            </a:solid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spcFirstLastPara="0" vert="horz" wrap="square" lIns="81531" tIns="65021" rIns="81531" bIns="65021" numCol="1" spcCol="1270" anchor="ctr" anchorCtr="0">
              <a:noAutofit/>
            </a:bodyPr>
            <a:lstStyle/>
            <a:p>
              <a:pPr lvl="0" algn="ctr" defTabSz="1155700">
                <a:lnSpc>
                  <a:spcPct val="90000"/>
                </a:lnSpc>
                <a:spcBef>
                  <a:spcPct val="0"/>
                </a:spcBef>
                <a:spcAft>
                  <a:spcPct val="35000"/>
                </a:spcAft>
              </a:pPr>
              <a:r>
                <a:rPr lang="tr-TR" sz="2600" kern="1200" dirty="0" smtClean="0"/>
                <a:t>Başarı</a:t>
              </a:r>
              <a:endParaRPr lang="tr-TR" sz="2600" kern="1200" dirty="0"/>
            </a:p>
          </p:txBody>
        </p:sp>
        <p:sp>
          <p:nvSpPr>
            <p:cNvPr id="11" name="10 Serbest Form"/>
            <p:cNvSpPr/>
            <p:nvPr/>
          </p:nvSpPr>
          <p:spPr>
            <a:xfrm>
              <a:off x="1292488" y="3430553"/>
              <a:ext cx="2993588" cy="528916"/>
            </a:xfrm>
            <a:custGeom>
              <a:avLst/>
              <a:gdLst>
                <a:gd name="connsiteX0" fmla="*/ 0 w 2993588"/>
                <a:gd name="connsiteY0" fmla="*/ 52892 h 528916"/>
                <a:gd name="connsiteX1" fmla="*/ 15492 w 2993588"/>
                <a:gd name="connsiteY1" fmla="*/ 15492 h 528916"/>
                <a:gd name="connsiteX2" fmla="*/ 52892 w 2993588"/>
                <a:gd name="connsiteY2" fmla="*/ 0 h 528916"/>
                <a:gd name="connsiteX3" fmla="*/ 2940696 w 2993588"/>
                <a:gd name="connsiteY3" fmla="*/ 0 h 528916"/>
                <a:gd name="connsiteX4" fmla="*/ 2978096 w 2993588"/>
                <a:gd name="connsiteY4" fmla="*/ 15492 h 528916"/>
                <a:gd name="connsiteX5" fmla="*/ 2993588 w 2993588"/>
                <a:gd name="connsiteY5" fmla="*/ 52892 h 528916"/>
                <a:gd name="connsiteX6" fmla="*/ 2993588 w 2993588"/>
                <a:gd name="connsiteY6" fmla="*/ 476024 h 528916"/>
                <a:gd name="connsiteX7" fmla="*/ 2978096 w 2993588"/>
                <a:gd name="connsiteY7" fmla="*/ 513424 h 528916"/>
                <a:gd name="connsiteX8" fmla="*/ 2940696 w 2993588"/>
                <a:gd name="connsiteY8" fmla="*/ 528916 h 528916"/>
                <a:gd name="connsiteX9" fmla="*/ 52892 w 2993588"/>
                <a:gd name="connsiteY9" fmla="*/ 528916 h 528916"/>
                <a:gd name="connsiteX10" fmla="*/ 15492 w 2993588"/>
                <a:gd name="connsiteY10" fmla="*/ 513424 h 528916"/>
                <a:gd name="connsiteX11" fmla="*/ 0 w 2993588"/>
                <a:gd name="connsiteY11" fmla="*/ 476024 h 528916"/>
                <a:gd name="connsiteX12" fmla="*/ 0 w 2993588"/>
                <a:gd name="connsiteY12" fmla="*/ 52892 h 52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588" h="528916">
                  <a:moveTo>
                    <a:pt x="0" y="52892"/>
                  </a:moveTo>
                  <a:cubicBezTo>
                    <a:pt x="0" y="38864"/>
                    <a:pt x="5573" y="25411"/>
                    <a:pt x="15492" y="15492"/>
                  </a:cubicBezTo>
                  <a:cubicBezTo>
                    <a:pt x="25411" y="5573"/>
                    <a:pt x="38864" y="0"/>
                    <a:pt x="52892" y="0"/>
                  </a:cubicBezTo>
                  <a:lnTo>
                    <a:pt x="2940696" y="0"/>
                  </a:lnTo>
                  <a:cubicBezTo>
                    <a:pt x="2954724" y="0"/>
                    <a:pt x="2968177" y="5573"/>
                    <a:pt x="2978096" y="15492"/>
                  </a:cubicBezTo>
                  <a:cubicBezTo>
                    <a:pt x="2988015" y="25411"/>
                    <a:pt x="2993588" y="38864"/>
                    <a:pt x="2993588" y="52892"/>
                  </a:cubicBezTo>
                  <a:lnTo>
                    <a:pt x="2993588" y="476024"/>
                  </a:lnTo>
                  <a:cubicBezTo>
                    <a:pt x="2993588" y="490052"/>
                    <a:pt x="2988015" y="503505"/>
                    <a:pt x="2978096" y="513424"/>
                  </a:cubicBezTo>
                  <a:cubicBezTo>
                    <a:pt x="2968177" y="523343"/>
                    <a:pt x="2954724" y="528916"/>
                    <a:pt x="2940696" y="528916"/>
                  </a:cubicBezTo>
                  <a:lnTo>
                    <a:pt x="52892" y="528916"/>
                  </a:lnTo>
                  <a:cubicBezTo>
                    <a:pt x="38864" y="528916"/>
                    <a:pt x="25411" y="523343"/>
                    <a:pt x="15492" y="513424"/>
                  </a:cubicBezTo>
                  <a:cubicBezTo>
                    <a:pt x="5573" y="503505"/>
                    <a:pt x="0" y="490052"/>
                    <a:pt x="0" y="476024"/>
                  </a:cubicBezTo>
                  <a:lnTo>
                    <a:pt x="0" y="52892"/>
                  </a:lnTo>
                  <a:close/>
                </a:path>
              </a:pathLst>
            </a:custGeom>
            <a:solidFill>
              <a:schemeClr val="accent4">
                <a:lumMod val="50000"/>
              </a:schemeClr>
            </a:solidFill>
          </p:spPr>
          <p:style>
            <a:lnRef idx="2">
              <a:schemeClr val="lt1">
                <a:hueOff val="0"/>
                <a:satOff val="0"/>
                <a:lumOff val="0"/>
                <a:alphaOff val="0"/>
              </a:schemeClr>
            </a:lnRef>
            <a:fillRef idx="1">
              <a:schemeClr val="accent3">
                <a:alpha val="90000"/>
                <a:hueOff val="0"/>
                <a:satOff val="0"/>
                <a:lumOff val="0"/>
                <a:alphaOff val="-5714"/>
              </a:schemeClr>
            </a:fillRef>
            <a:effectRef idx="0">
              <a:schemeClr val="accent3">
                <a:alpha val="90000"/>
                <a:hueOff val="0"/>
                <a:satOff val="0"/>
                <a:lumOff val="0"/>
                <a:alphaOff val="-5714"/>
              </a:schemeClr>
            </a:effectRef>
            <a:fontRef idx="minor">
              <a:schemeClr val="lt1"/>
            </a:fontRef>
          </p:style>
          <p:txBody>
            <a:bodyPr spcFirstLastPara="0" vert="horz" wrap="square" lIns="81531" tIns="65021" rIns="81531" bIns="65021" numCol="1" spcCol="1270" anchor="ctr" anchorCtr="0">
              <a:noAutofit/>
            </a:bodyPr>
            <a:lstStyle/>
            <a:p>
              <a:pPr lvl="0" algn="ctr" defTabSz="1155700">
                <a:lnSpc>
                  <a:spcPct val="90000"/>
                </a:lnSpc>
                <a:spcBef>
                  <a:spcPct val="0"/>
                </a:spcBef>
                <a:spcAft>
                  <a:spcPct val="35000"/>
                </a:spcAft>
              </a:pPr>
              <a:r>
                <a:rPr lang="tr-TR" sz="2600" kern="1200" dirty="0" smtClean="0"/>
                <a:t>Motivasyon</a:t>
              </a:r>
              <a:endParaRPr lang="tr-TR" sz="2600" kern="1200" dirty="0"/>
            </a:p>
          </p:txBody>
        </p:sp>
        <p:sp>
          <p:nvSpPr>
            <p:cNvPr id="12" name="11 Serbest Form"/>
            <p:cNvSpPr/>
            <p:nvPr/>
          </p:nvSpPr>
          <p:spPr>
            <a:xfrm>
              <a:off x="1292488" y="4040841"/>
              <a:ext cx="2993588" cy="528916"/>
            </a:xfrm>
            <a:custGeom>
              <a:avLst/>
              <a:gdLst>
                <a:gd name="connsiteX0" fmla="*/ 0 w 2993588"/>
                <a:gd name="connsiteY0" fmla="*/ 52892 h 528916"/>
                <a:gd name="connsiteX1" fmla="*/ 15492 w 2993588"/>
                <a:gd name="connsiteY1" fmla="*/ 15492 h 528916"/>
                <a:gd name="connsiteX2" fmla="*/ 52892 w 2993588"/>
                <a:gd name="connsiteY2" fmla="*/ 0 h 528916"/>
                <a:gd name="connsiteX3" fmla="*/ 2940696 w 2993588"/>
                <a:gd name="connsiteY3" fmla="*/ 0 h 528916"/>
                <a:gd name="connsiteX4" fmla="*/ 2978096 w 2993588"/>
                <a:gd name="connsiteY4" fmla="*/ 15492 h 528916"/>
                <a:gd name="connsiteX5" fmla="*/ 2993588 w 2993588"/>
                <a:gd name="connsiteY5" fmla="*/ 52892 h 528916"/>
                <a:gd name="connsiteX6" fmla="*/ 2993588 w 2993588"/>
                <a:gd name="connsiteY6" fmla="*/ 476024 h 528916"/>
                <a:gd name="connsiteX7" fmla="*/ 2978096 w 2993588"/>
                <a:gd name="connsiteY7" fmla="*/ 513424 h 528916"/>
                <a:gd name="connsiteX8" fmla="*/ 2940696 w 2993588"/>
                <a:gd name="connsiteY8" fmla="*/ 528916 h 528916"/>
                <a:gd name="connsiteX9" fmla="*/ 52892 w 2993588"/>
                <a:gd name="connsiteY9" fmla="*/ 528916 h 528916"/>
                <a:gd name="connsiteX10" fmla="*/ 15492 w 2993588"/>
                <a:gd name="connsiteY10" fmla="*/ 513424 h 528916"/>
                <a:gd name="connsiteX11" fmla="*/ 0 w 2993588"/>
                <a:gd name="connsiteY11" fmla="*/ 476024 h 528916"/>
                <a:gd name="connsiteX12" fmla="*/ 0 w 2993588"/>
                <a:gd name="connsiteY12" fmla="*/ 52892 h 52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588" h="528916">
                  <a:moveTo>
                    <a:pt x="0" y="52892"/>
                  </a:moveTo>
                  <a:cubicBezTo>
                    <a:pt x="0" y="38864"/>
                    <a:pt x="5573" y="25411"/>
                    <a:pt x="15492" y="15492"/>
                  </a:cubicBezTo>
                  <a:cubicBezTo>
                    <a:pt x="25411" y="5573"/>
                    <a:pt x="38864" y="0"/>
                    <a:pt x="52892" y="0"/>
                  </a:cubicBezTo>
                  <a:lnTo>
                    <a:pt x="2940696" y="0"/>
                  </a:lnTo>
                  <a:cubicBezTo>
                    <a:pt x="2954724" y="0"/>
                    <a:pt x="2968177" y="5573"/>
                    <a:pt x="2978096" y="15492"/>
                  </a:cubicBezTo>
                  <a:cubicBezTo>
                    <a:pt x="2988015" y="25411"/>
                    <a:pt x="2993588" y="38864"/>
                    <a:pt x="2993588" y="52892"/>
                  </a:cubicBezTo>
                  <a:lnTo>
                    <a:pt x="2993588" y="476024"/>
                  </a:lnTo>
                  <a:cubicBezTo>
                    <a:pt x="2993588" y="490052"/>
                    <a:pt x="2988015" y="503505"/>
                    <a:pt x="2978096" y="513424"/>
                  </a:cubicBezTo>
                  <a:cubicBezTo>
                    <a:pt x="2968177" y="523343"/>
                    <a:pt x="2954724" y="528916"/>
                    <a:pt x="2940696" y="528916"/>
                  </a:cubicBezTo>
                  <a:lnTo>
                    <a:pt x="52892" y="528916"/>
                  </a:lnTo>
                  <a:cubicBezTo>
                    <a:pt x="38864" y="528916"/>
                    <a:pt x="25411" y="523343"/>
                    <a:pt x="15492" y="513424"/>
                  </a:cubicBezTo>
                  <a:cubicBezTo>
                    <a:pt x="5573" y="503505"/>
                    <a:pt x="0" y="490052"/>
                    <a:pt x="0" y="476024"/>
                  </a:cubicBezTo>
                  <a:lnTo>
                    <a:pt x="0" y="52892"/>
                  </a:lnTo>
                  <a:close/>
                </a:path>
              </a:pathLst>
            </a:custGeom>
            <a:solidFill>
              <a:schemeClr val="accent4">
                <a:lumMod val="50000"/>
              </a:schemeClr>
            </a:solidFill>
          </p:spPr>
          <p:style>
            <a:lnRef idx="2">
              <a:schemeClr val="lt1">
                <a:hueOff val="0"/>
                <a:satOff val="0"/>
                <a:lumOff val="0"/>
                <a:alphaOff val="0"/>
              </a:schemeClr>
            </a:lnRef>
            <a:fillRef idx="1">
              <a:schemeClr val="accent3">
                <a:alpha val="90000"/>
                <a:hueOff val="0"/>
                <a:satOff val="0"/>
                <a:lumOff val="0"/>
                <a:alphaOff val="-11429"/>
              </a:schemeClr>
            </a:fillRef>
            <a:effectRef idx="0">
              <a:schemeClr val="accent3">
                <a:alpha val="90000"/>
                <a:hueOff val="0"/>
                <a:satOff val="0"/>
                <a:lumOff val="0"/>
                <a:alphaOff val="-11429"/>
              </a:schemeClr>
            </a:effectRef>
            <a:fontRef idx="minor">
              <a:schemeClr val="lt1"/>
            </a:fontRef>
          </p:style>
          <p:txBody>
            <a:bodyPr spcFirstLastPara="0" vert="horz" wrap="square" lIns="81531" tIns="65021" rIns="81531" bIns="65021" numCol="1" spcCol="1270" anchor="ctr" anchorCtr="0">
              <a:noAutofit/>
            </a:bodyPr>
            <a:lstStyle/>
            <a:p>
              <a:pPr lvl="0" algn="ctr" defTabSz="1155700">
                <a:lnSpc>
                  <a:spcPct val="90000"/>
                </a:lnSpc>
                <a:spcBef>
                  <a:spcPct val="0"/>
                </a:spcBef>
                <a:spcAft>
                  <a:spcPct val="35000"/>
                </a:spcAft>
              </a:pPr>
              <a:r>
                <a:rPr lang="tr-TR" sz="2600" kern="1200" dirty="0" smtClean="0"/>
                <a:t>Performans</a:t>
              </a:r>
              <a:endParaRPr lang="tr-TR" sz="2600" kern="1200" dirty="0"/>
            </a:p>
          </p:txBody>
        </p:sp>
        <p:sp>
          <p:nvSpPr>
            <p:cNvPr id="13" name="12 Serbest Form"/>
            <p:cNvSpPr/>
            <p:nvPr/>
          </p:nvSpPr>
          <p:spPr>
            <a:xfrm>
              <a:off x="1292488" y="4651130"/>
              <a:ext cx="2993588" cy="528916"/>
            </a:xfrm>
            <a:custGeom>
              <a:avLst/>
              <a:gdLst>
                <a:gd name="connsiteX0" fmla="*/ 0 w 2993588"/>
                <a:gd name="connsiteY0" fmla="*/ 52892 h 528916"/>
                <a:gd name="connsiteX1" fmla="*/ 15492 w 2993588"/>
                <a:gd name="connsiteY1" fmla="*/ 15492 h 528916"/>
                <a:gd name="connsiteX2" fmla="*/ 52892 w 2993588"/>
                <a:gd name="connsiteY2" fmla="*/ 0 h 528916"/>
                <a:gd name="connsiteX3" fmla="*/ 2940696 w 2993588"/>
                <a:gd name="connsiteY3" fmla="*/ 0 h 528916"/>
                <a:gd name="connsiteX4" fmla="*/ 2978096 w 2993588"/>
                <a:gd name="connsiteY4" fmla="*/ 15492 h 528916"/>
                <a:gd name="connsiteX5" fmla="*/ 2993588 w 2993588"/>
                <a:gd name="connsiteY5" fmla="*/ 52892 h 528916"/>
                <a:gd name="connsiteX6" fmla="*/ 2993588 w 2993588"/>
                <a:gd name="connsiteY6" fmla="*/ 476024 h 528916"/>
                <a:gd name="connsiteX7" fmla="*/ 2978096 w 2993588"/>
                <a:gd name="connsiteY7" fmla="*/ 513424 h 528916"/>
                <a:gd name="connsiteX8" fmla="*/ 2940696 w 2993588"/>
                <a:gd name="connsiteY8" fmla="*/ 528916 h 528916"/>
                <a:gd name="connsiteX9" fmla="*/ 52892 w 2993588"/>
                <a:gd name="connsiteY9" fmla="*/ 528916 h 528916"/>
                <a:gd name="connsiteX10" fmla="*/ 15492 w 2993588"/>
                <a:gd name="connsiteY10" fmla="*/ 513424 h 528916"/>
                <a:gd name="connsiteX11" fmla="*/ 0 w 2993588"/>
                <a:gd name="connsiteY11" fmla="*/ 476024 h 528916"/>
                <a:gd name="connsiteX12" fmla="*/ 0 w 2993588"/>
                <a:gd name="connsiteY12" fmla="*/ 52892 h 52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588" h="528916">
                  <a:moveTo>
                    <a:pt x="0" y="52892"/>
                  </a:moveTo>
                  <a:cubicBezTo>
                    <a:pt x="0" y="38864"/>
                    <a:pt x="5573" y="25411"/>
                    <a:pt x="15492" y="15492"/>
                  </a:cubicBezTo>
                  <a:cubicBezTo>
                    <a:pt x="25411" y="5573"/>
                    <a:pt x="38864" y="0"/>
                    <a:pt x="52892" y="0"/>
                  </a:cubicBezTo>
                  <a:lnTo>
                    <a:pt x="2940696" y="0"/>
                  </a:lnTo>
                  <a:cubicBezTo>
                    <a:pt x="2954724" y="0"/>
                    <a:pt x="2968177" y="5573"/>
                    <a:pt x="2978096" y="15492"/>
                  </a:cubicBezTo>
                  <a:cubicBezTo>
                    <a:pt x="2988015" y="25411"/>
                    <a:pt x="2993588" y="38864"/>
                    <a:pt x="2993588" y="52892"/>
                  </a:cubicBezTo>
                  <a:lnTo>
                    <a:pt x="2993588" y="476024"/>
                  </a:lnTo>
                  <a:cubicBezTo>
                    <a:pt x="2993588" y="490052"/>
                    <a:pt x="2988015" y="503505"/>
                    <a:pt x="2978096" y="513424"/>
                  </a:cubicBezTo>
                  <a:cubicBezTo>
                    <a:pt x="2968177" y="523343"/>
                    <a:pt x="2954724" y="528916"/>
                    <a:pt x="2940696" y="528916"/>
                  </a:cubicBezTo>
                  <a:lnTo>
                    <a:pt x="52892" y="528916"/>
                  </a:lnTo>
                  <a:cubicBezTo>
                    <a:pt x="38864" y="528916"/>
                    <a:pt x="25411" y="523343"/>
                    <a:pt x="15492" y="513424"/>
                  </a:cubicBezTo>
                  <a:cubicBezTo>
                    <a:pt x="5573" y="503505"/>
                    <a:pt x="0" y="490052"/>
                    <a:pt x="0" y="476024"/>
                  </a:cubicBezTo>
                  <a:lnTo>
                    <a:pt x="0" y="52892"/>
                  </a:lnTo>
                  <a:close/>
                </a:path>
              </a:pathLst>
            </a:custGeom>
            <a:solidFill>
              <a:schemeClr val="accent4">
                <a:lumMod val="50000"/>
              </a:schemeClr>
            </a:solidFill>
          </p:spPr>
          <p:style>
            <a:lnRef idx="2">
              <a:schemeClr val="lt1">
                <a:hueOff val="0"/>
                <a:satOff val="0"/>
                <a:lumOff val="0"/>
                <a:alphaOff val="0"/>
              </a:schemeClr>
            </a:lnRef>
            <a:fillRef idx="1">
              <a:schemeClr val="accent3">
                <a:alpha val="90000"/>
                <a:hueOff val="0"/>
                <a:satOff val="0"/>
                <a:lumOff val="0"/>
                <a:alphaOff val="-17143"/>
              </a:schemeClr>
            </a:fillRef>
            <a:effectRef idx="0">
              <a:schemeClr val="accent3">
                <a:alpha val="90000"/>
                <a:hueOff val="0"/>
                <a:satOff val="0"/>
                <a:lumOff val="0"/>
                <a:alphaOff val="-17143"/>
              </a:schemeClr>
            </a:effectRef>
            <a:fontRef idx="minor">
              <a:schemeClr val="lt1"/>
            </a:fontRef>
          </p:style>
          <p:txBody>
            <a:bodyPr spcFirstLastPara="0" vert="horz" wrap="square" lIns="81531" tIns="65021" rIns="81531" bIns="65021" numCol="1" spcCol="1270" anchor="ctr" anchorCtr="0">
              <a:noAutofit/>
            </a:bodyPr>
            <a:lstStyle/>
            <a:p>
              <a:pPr lvl="0" algn="ctr" defTabSz="1155700">
                <a:lnSpc>
                  <a:spcPct val="90000"/>
                </a:lnSpc>
                <a:spcBef>
                  <a:spcPct val="0"/>
                </a:spcBef>
                <a:spcAft>
                  <a:spcPct val="35000"/>
                </a:spcAft>
              </a:pPr>
              <a:r>
                <a:rPr lang="tr-TR" sz="2600" kern="1200" dirty="0" smtClean="0"/>
                <a:t>İlgi</a:t>
              </a:r>
              <a:endParaRPr lang="tr-TR" sz="2600" kern="1200" dirty="0"/>
            </a:p>
          </p:txBody>
        </p:sp>
        <p:sp>
          <p:nvSpPr>
            <p:cNvPr id="14" name="13 Serbest Form"/>
            <p:cNvSpPr/>
            <p:nvPr/>
          </p:nvSpPr>
          <p:spPr>
            <a:xfrm>
              <a:off x="1292488" y="5261418"/>
              <a:ext cx="2993588" cy="528916"/>
            </a:xfrm>
            <a:custGeom>
              <a:avLst/>
              <a:gdLst>
                <a:gd name="connsiteX0" fmla="*/ 0 w 2993588"/>
                <a:gd name="connsiteY0" fmla="*/ 52892 h 528916"/>
                <a:gd name="connsiteX1" fmla="*/ 15492 w 2993588"/>
                <a:gd name="connsiteY1" fmla="*/ 15492 h 528916"/>
                <a:gd name="connsiteX2" fmla="*/ 52892 w 2993588"/>
                <a:gd name="connsiteY2" fmla="*/ 0 h 528916"/>
                <a:gd name="connsiteX3" fmla="*/ 2940696 w 2993588"/>
                <a:gd name="connsiteY3" fmla="*/ 0 h 528916"/>
                <a:gd name="connsiteX4" fmla="*/ 2978096 w 2993588"/>
                <a:gd name="connsiteY4" fmla="*/ 15492 h 528916"/>
                <a:gd name="connsiteX5" fmla="*/ 2993588 w 2993588"/>
                <a:gd name="connsiteY5" fmla="*/ 52892 h 528916"/>
                <a:gd name="connsiteX6" fmla="*/ 2993588 w 2993588"/>
                <a:gd name="connsiteY6" fmla="*/ 476024 h 528916"/>
                <a:gd name="connsiteX7" fmla="*/ 2978096 w 2993588"/>
                <a:gd name="connsiteY7" fmla="*/ 513424 h 528916"/>
                <a:gd name="connsiteX8" fmla="*/ 2940696 w 2993588"/>
                <a:gd name="connsiteY8" fmla="*/ 528916 h 528916"/>
                <a:gd name="connsiteX9" fmla="*/ 52892 w 2993588"/>
                <a:gd name="connsiteY9" fmla="*/ 528916 h 528916"/>
                <a:gd name="connsiteX10" fmla="*/ 15492 w 2993588"/>
                <a:gd name="connsiteY10" fmla="*/ 513424 h 528916"/>
                <a:gd name="connsiteX11" fmla="*/ 0 w 2993588"/>
                <a:gd name="connsiteY11" fmla="*/ 476024 h 528916"/>
                <a:gd name="connsiteX12" fmla="*/ 0 w 2993588"/>
                <a:gd name="connsiteY12" fmla="*/ 52892 h 52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588" h="528916">
                  <a:moveTo>
                    <a:pt x="0" y="52892"/>
                  </a:moveTo>
                  <a:cubicBezTo>
                    <a:pt x="0" y="38864"/>
                    <a:pt x="5573" y="25411"/>
                    <a:pt x="15492" y="15492"/>
                  </a:cubicBezTo>
                  <a:cubicBezTo>
                    <a:pt x="25411" y="5573"/>
                    <a:pt x="38864" y="0"/>
                    <a:pt x="52892" y="0"/>
                  </a:cubicBezTo>
                  <a:lnTo>
                    <a:pt x="2940696" y="0"/>
                  </a:lnTo>
                  <a:cubicBezTo>
                    <a:pt x="2954724" y="0"/>
                    <a:pt x="2968177" y="5573"/>
                    <a:pt x="2978096" y="15492"/>
                  </a:cubicBezTo>
                  <a:cubicBezTo>
                    <a:pt x="2988015" y="25411"/>
                    <a:pt x="2993588" y="38864"/>
                    <a:pt x="2993588" y="52892"/>
                  </a:cubicBezTo>
                  <a:lnTo>
                    <a:pt x="2993588" y="476024"/>
                  </a:lnTo>
                  <a:cubicBezTo>
                    <a:pt x="2993588" y="490052"/>
                    <a:pt x="2988015" y="503505"/>
                    <a:pt x="2978096" y="513424"/>
                  </a:cubicBezTo>
                  <a:cubicBezTo>
                    <a:pt x="2968177" y="523343"/>
                    <a:pt x="2954724" y="528916"/>
                    <a:pt x="2940696" y="528916"/>
                  </a:cubicBezTo>
                  <a:lnTo>
                    <a:pt x="52892" y="528916"/>
                  </a:lnTo>
                  <a:cubicBezTo>
                    <a:pt x="38864" y="528916"/>
                    <a:pt x="25411" y="523343"/>
                    <a:pt x="15492" y="513424"/>
                  </a:cubicBezTo>
                  <a:cubicBezTo>
                    <a:pt x="5573" y="503505"/>
                    <a:pt x="0" y="490052"/>
                    <a:pt x="0" y="476024"/>
                  </a:cubicBezTo>
                  <a:lnTo>
                    <a:pt x="0" y="52892"/>
                  </a:lnTo>
                  <a:close/>
                </a:path>
              </a:pathLst>
            </a:custGeom>
            <a:solidFill>
              <a:schemeClr val="accent4">
                <a:lumMod val="50000"/>
              </a:schemeClr>
            </a:solidFill>
          </p:spPr>
          <p:style>
            <a:lnRef idx="2">
              <a:schemeClr val="lt1">
                <a:hueOff val="0"/>
                <a:satOff val="0"/>
                <a:lumOff val="0"/>
                <a:alphaOff val="0"/>
              </a:schemeClr>
            </a:lnRef>
            <a:fillRef idx="1">
              <a:schemeClr val="accent3">
                <a:alpha val="90000"/>
                <a:hueOff val="0"/>
                <a:satOff val="0"/>
                <a:lumOff val="0"/>
                <a:alphaOff val="-22857"/>
              </a:schemeClr>
            </a:fillRef>
            <a:effectRef idx="0">
              <a:schemeClr val="accent3">
                <a:alpha val="90000"/>
                <a:hueOff val="0"/>
                <a:satOff val="0"/>
                <a:lumOff val="0"/>
                <a:alphaOff val="-22857"/>
              </a:schemeClr>
            </a:effectRef>
            <a:fontRef idx="minor">
              <a:schemeClr val="lt1"/>
            </a:fontRef>
          </p:style>
          <p:txBody>
            <a:bodyPr spcFirstLastPara="0" vert="horz" wrap="square" lIns="81531" tIns="65021" rIns="81531" bIns="65021" numCol="1" spcCol="1270" anchor="ctr" anchorCtr="0">
              <a:noAutofit/>
            </a:bodyPr>
            <a:lstStyle/>
            <a:p>
              <a:pPr lvl="0" algn="ctr" defTabSz="1155700">
                <a:lnSpc>
                  <a:spcPct val="90000"/>
                </a:lnSpc>
                <a:spcBef>
                  <a:spcPct val="0"/>
                </a:spcBef>
                <a:spcAft>
                  <a:spcPct val="35000"/>
                </a:spcAft>
              </a:pPr>
              <a:r>
                <a:rPr lang="tr-TR" sz="2600" kern="1200" dirty="0" smtClean="0"/>
                <a:t>Anlama</a:t>
              </a:r>
              <a:endParaRPr lang="tr-TR" sz="2600" kern="1200" dirty="0"/>
            </a:p>
          </p:txBody>
        </p:sp>
        <p:sp>
          <p:nvSpPr>
            <p:cNvPr id="15" name="14 Serbest Form"/>
            <p:cNvSpPr/>
            <p:nvPr/>
          </p:nvSpPr>
          <p:spPr>
            <a:xfrm>
              <a:off x="4940924" y="1447800"/>
              <a:ext cx="3741985" cy="4572000"/>
            </a:xfrm>
            <a:custGeom>
              <a:avLst/>
              <a:gdLst>
                <a:gd name="connsiteX0" fmla="*/ 0 w 3741985"/>
                <a:gd name="connsiteY0" fmla="*/ 374199 h 4572000"/>
                <a:gd name="connsiteX1" fmla="*/ 109601 w 3741985"/>
                <a:gd name="connsiteY1" fmla="*/ 109600 h 4572000"/>
                <a:gd name="connsiteX2" fmla="*/ 374200 w 3741985"/>
                <a:gd name="connsiteY2" fmla="*/ 0 h 4572000"/>
                <a:gd name="connsiteX3" fmla="*/ 3367786 w 3741985"/>
                <a:gd name="connsiteY3" fmla="*/ 0 h 4572000"/>
                <a:gd name="connsiteX4" fmla="*/ 3632385 w 3741985"/>
                <a:gd name="connsiteY4" fmla="*/ 109601 h 4572000"/>
                <a:gd name="connsiteX5" fmla="*/ 3741985 w 3741985"/>
                <a:gd name="connsiteY5" fmla="*/ 374200 h 4572000"/>
                <a:gd name="connsiteX6" fmla="*/ 3741985 w 3741985"/>
                <a:gd name="connsiteY6" fmla="*/ 4197801 h 4572000"/>
                <a:gd name="connsiteX7" fmla="*/ 3632385 w 3741985"/>
                <a:gd name="connsiteY7" fmla="*/ 4462400 h 4572000"/>
                <a:gd name="connsiteX8" fmla="*/ 3367786 w 3741985"/>
                <a:gd name="connsiteY8" fmla="*/ 4572000 h 4572000"/>
                <a:gd name="connsiteX9" fmla="*/ 374199 w 3741985"/>
                <a:gd name="connsiteY9" fmla="*/ 4572000 h 4572000"/>
                <a:gd name="connsiteX10" fmla="*/ 109600 w 3741985"/>
                <a:gd name="connsiteY10" fmla="*/ 4462399 h 4572000"/>
                <a:gd name="connsiteX11" fmla="*/ 0 w 3741985"/>
                <a:gd name="connsiteY11" fmla="*/ 4197800 h 4572000"/>
                <a:gd name="connsiteX12" fmla="*/ 0 w 3741985"/>
                <a:gd name="connsiteY12" fmla="*/ 374199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1985" h="4572000">
                  <a:moveTo>
                    <a:pt x="0" y="374199"/>
                  </a:moveTo>
                  <a:cubicBezTo>
                    <a:pt x="0" y="274955"/>
                    <a:pt x="39425" y="179776"/>
                    <a:pt x="109601" y="109600"/>
                  </a:cubicBezTo>
                  <a:cubicBezTo>
                    <a:pt x="179777" y="39424"/>
                    <a:pt x="274956" y="0"/>
                    <a:pt x="374200" y="0"/>
                  </a:cubicBezTo>
                  <a:lnTo>
                    <a:pt x="3367786" y="0"/>
                  </a:lnTo>
                  <a:cubicBezTo>
                    <a:pt x="3467030" y="0"/>
                    <a:pt x="3562209" y="39425"/>
                    <a:pt x="3632385" y="109601"/>
                  </a:cubicBezTo>
                  <a:cubicBezTo>
                    <a:pt x="3702561" y="179777"/>
                    <a:pt x="3741985" y="274956"/>
                    <a:pt x="3741985" y="374200"/>
                  </a:cubicBezTo>
                  <a:lnTo>
                    <a:pt x="3741985" y="4197801"/>
                  </a:lnTo>
                  <a:cubicBezTo>
                    <a:pt x="3741985" y="4297045"/>
                    <a:pt x="3702561" y="4392224"/>
                    <a:pt x="3632385" y="4462400"/>
                  </a:cubicBezTo>
                  <a:cubicBezTo>
                    <a:pt x="3562209" y="4532576"/>
                    <a:pt x="3467030" y="4572000"/>
                    <a:pt x="3367786" y="4572000"/>
                  </a:cubicBezTo>
                  <a:lnTo>
                    <a:pt x="374199" y="4572000"/>
                  </a:lnTo>
                  <a:cubicBezTo>
                    <a:pt x="274955" y="4572000"/>
                    <a:pt x="179776" y="4532575"/>
                    <a:pt x="109600" y="4462399"/>
                  </a:cubicBezTo>
                  <a:cubicBezTo>
                    <a:pt x="39424" y="4392223"/>
                    <a:pt x="0" y="4297044"/>
                    <a:pt x="0" y="4197800"/>
                  </a:cubicBezTo>
                  <a:lnTo>
                    <a:pt x="0" y="374199"/>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47650" tIns="247650" rIns="247650" bIns="3448050" numCol="1" spcCol="1270" anchor="ctr" anchorCtr="0">
              <a:noAutofit/>
            </a:bodyPr>
            <a:lstStyle/>
            <a:p>
              <a:pPr lvl="0" algn="ctr" defTabSz="2889250">
                <a:lnSpc>
                  <a:spcPct val="90000"/>
                </a:lnSpc>
                <a:spcBef>
                  <a:spcPct val="0"/>
                </a:spcBef>
                <a:spcAft>
                  <a:spcPct val="35000"/>
                </a:spcAft>
              </a:pPr>
              <a:r>
                <a:rPr lang="tr-TR" sz="6500" kern="1200" dirty="0" smtClean="0"/>
                <a:t>Nötr</a:t>
              </a:r>
              <a:endParaRPr lang="tr-TR" sz="6500" kern="1200" dirty="0"/>
            </a:p>
          </p:txBody>
        </p:sp>
        <p:sp>
          <p:nvSpPr>
            <p:cNvPr id="16" name="15 Serbest Form"/>
            <p:cNvSpPr/>
            <p:nvPr/>
          </p:nvSpPr>
          <p:spPr>
            <a:xfrm>
              <a:off x="5315123" y="2819790"/>
              <a:ext cx="2993588" cy="898214"/>
            </a:xfrm>
            <a:custGeom>
              <a:avLst/>
              <a:gdLst>
                <a:gd name="connsiteX0" fmla="*/ 0 w 2993588"/>
                <a:gd name="connsiteY0" fmla="*/ 89821 h 898214"/>
                <a:gd name="connsiteX1" fmla="*/ 26308 w 2993588"/>
                <a:gd name="connsiteY1" fmla="*/ 26308 h 898214"/>
                <a:gd name="connsiteX2" fmla="*/ 89821 w 2993588"/>
                <a:gd name="connsiteY2" fmla="*/ 0 h 898214"/>
                <a:gd name="connsiteX3" fmla="*/ 2903767 w 2993588"/>
                <a:gd name="connsiteY3" fmla="*/ 0 h 898214"/>
                <a:gd name="connsiteX4" fmla="*/ 2967280 w 2993588"/>
                <a:gd name="connsiteY4" fmla="*/ 26308 h 898214"/>
                <a:gd name="connsiteX5" fmla="*/ 2993588 w 2993588"/>
                <a:gd name="connsiteY5" fmla="*/ 89821 h 898214"/>
                <a:gd name="connsiteX6" fmla="*/ 2993588 w 2993588"/>
                <a:gd name="connsiteY6" fmla="*/ 808393 h 898214"/>
                <a:gd name="connsiteX7" fmla="*/ 2967280 w 2993588"/>
                <a:gd name="connsiteY7" fmla="*/ 871906 h 898214"/>
                <a:gd name="connsiteX8" fmla="*/ 2903767 w 2993588"/>
                <a:gd name="connsiteY8" fmla="*/ 898214 h 898214"/>
                <a:gd name="connsiteX9" fmla="*/ 89821 w 2993588"/>
                <a:gd name="connsiteY9" fmla="*/ 898214 h 898214"/>
                <a:gd name="connsiteX10" fmla="*/ 26308 w 2993588"/>
                <a:gd name="connsiteY10" fmla="*/ 871906 h 898214"/>
                <a:gd name="connsiteX11" fmla="*/ 0 w 2993588"/>
                <a:gd name="connsiteY11" fmla="*/ 808393 h 898214"/>
                <a:gd name="connsiteX12" fmla="*/ 0 w 2993588"/>
                <a:gd name="connsiteY12" fmla="*/ 89821 h 89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588" h="898214">
                  <a:moveTo>
                    <a:pt x="0" y="89821"/>
                  </a:moveTo>
                  <a:cubicBezTo>
                    <a:pt x="0" y="65999"/>
                    <a:pt x="9463" y="43153"/>
                    <a:pt x="26308" y="26308"/>
                  </a:cubicBezTo>
                  <a:cubicBezTo>
                    <a:pt x="43153" y="9463"/>
                    <a:pt x="65999" y="0"/>
                    <a:pt x="89821" y="0"/>
                  </a:cubicBezTo>
                  <a:lnTo>
                    <a:pt x="2903767" y="0"/>
                  </a:lnTo>
                  <a:cubicBezTo>
                    <a:pt x="2927589" y="0"/>
                    <a:pt x="2950435" y="9463"/>
                    <a:pt x="2967280" y="26308"/>
                  </a:cubicBezTo>
                  <a:cubicBezTo>
                    <a:pt x="2984125" y="43153"/>
                    <a:pt x="2993588" y="65999"/>
                    <a:pt x="2993588" y="89821"/>
                  </a:cubicBezTo>
                  <a:lnTo>
                    <a:pt x="2993588" y="808393"/>
                  </a:lnTo>
                  <a:cubicBezTo>
                    <a:pt x="2993588" y="832215"/>
                    <a:pt x="2984125" y="855061"/>
                    <a:pt x="2967280" y="871906"/>
                  </a:cubicBezTo>
                  <a:cubicBezTo>
                    <a:pt x="2950435" y="888751"/>
                    <a:pt x="2927589" y="898214"/>
                    <a:pt x="2903767" y="898214"/>
                  </a:cubicBezTo>
                  <a:lnTo>
                    <a:pt x="89821" y="898214"/>
                  </a:lnTo>
                  <a:cubicBezTo>
                    <a:pt x="65999" y="898214"/>
                    <a:pt x="43153" y="888751"/>
                    <a:pt x="26308" y="871906"/>
                  </a:cubicBezTo>
                  <a:cubicBezTo>
                    <a:pt x="9463" y="855061"/>
                    <a:pt x="0" y="832215"/>
                    <a:pt x="0" y="808393"/>
                  </a:cubicBezTo>
                  <a:lnTo>
                    <a:pt x="0" y="89821"/>
                  </a:lnTo>
                  <a:close/>
                </a:path>
              </a:pathLst>
            </a:custGeom>
            <a:solidFill>
              <a:schemeClr val="accent2">
                <a:lumMod val="50000"/>
              </a:schemeClr>
            </a:solidFill>
          </p:spPr>
          <p:style>
            <a:lnRef idx="2">
              <a:schemeClr val="lt1">
                <a:hueOff val="0"/>
                <a:satOff val="0"/>
                <a:lumOff val="0"/>
                <a:alphaOff val="0"/>
              </a:schemeClr>
            </a:lnRef>
            <a:fillRef idx="1">
              <a:schemeClr val="accent3">
                <a:alpha val="90000"/>
                <a:hueOff val="0"/>
                <a:satOff val="0"/>
                <a:lumOff val="0"/>
                <a:alphaOff val="-28571"/>
              </a:schemeClr>
            </a:fillRef>
            <a:effectRef idx="0">
              <a:schemeClr val="accent3">
                <a:alpha val="90000"/>
                <a:hueOff val="0"/>
                <a:satOff val="0"/>
                <a:lumOff val="0"/>
                <a:alphaOff val="-28571"/>
              </a:schemeClr>
            </a:effectRef>
            <a:fontRef idx="minor">
              <a:schemeClr val="lt1"/>
            </a:fontRef>
          </p:style>
          <p:txBody>
            <a:bodyPr spcFirstLastPara="0" vert="horz" wrap="square" lIns="92348" tIns="75838" rIns="92348" bIns="75838" numCol="1" spcCol="1270" anchor="ctr" anchorCtr="0">
              <a:noAutofit/>
            </a:bodyPr>
            <a:lstStyle/>
            <a:p>
              <a:pPr lvl="0" algn="ctr" defTabSz="1155700">
                <a:lnSpc>
                  <a:spcPct val="90000"/>
                </a:lnSpc>
                <a:spcBef>
                  <a:spcPct val="0"/>
                </a:spcBef>
                <a:spcAft>
                  <a:spcPct val="35000"/>
                </a:spcAft>
              </a:pPr>
              <a:r>
                <a:rPr lang="tr-TR" sz="2600" kern="1200" dirty="0" smtClean="0"/>
                <a:t>Başarı</a:t>
              </a:r>
              <a:endParaRPr lang="tr-TR" sz="2600" kern="1200" dirty="0"/>
            </a:p>
          </p:txBody>
        </p:sp>
        <p:sp>
          <p:nvSpPr>
            <p:cNvPr id="17" name="16 Serbest Form"/>
            <p:cNvSpPr/>
            <p:nvPr/>
          </p:nvSpPr>
          <p:spPr>
            <a:xfrm>
              <a:off x="5315123" y="3856192"/>
              <a:ext cx="2993588" cy="898214"/>
            </a:xfrm>
            <a:custGeom>
              <a:avLst/>
              <a:gdLst>
                <a:gd name="connsiteX0" fmla="*/ 0 w 2993588"/>
                <a:gd name="connsiteY0" fmla="*/ 89821 h 898214"/>
                <a:gd name="connsiteX1" fmla="*/ 26308 w 2993588"/>
                <a:gd name="connsiteY1" fmla="*/ 26308 h 898214"/>
                <a:gd name="connsiteX2" fmla="*/ 89821 w 2993588"/>
                <a:gd name="connsiteY2" fmla="*/ 0 h 898214"/>
                <a:gd name="connsiteX3" fmla="*/ 2903767 w 2993588"/>
                <a:gd name="connsiteY3" fmla="*/ 0 h 898214"/>
                <a:gd name="connsiteX4" fmla="*/ 2967280 w 2993588"/>
                <a:gd name="connsiteY4" fmla="*/ 26308 h 898214"/>
                <a:gd name="connsiteX5" fmla="*/ 2993588 w 2993588"/>
                <a:gd name="connsiteY5" fmla="*/ 89821 h 898214"/>
                <a:gd name="connsiteX6" fmla="*/ 2993588 w 2993588"/>
                <a:gd name="connsiteY6" fmla="*/ 808393 h 898214"/>
                <a:gd name="connsiteX7" fmla="*/ 2967280 w 2993588"/>
                <a:gd name="connsiteY7" fmla="*/ 871906 h 898214"/>
                <a:gd name="connsiteX8" fmla="*/ 2903767 w 2993588"/>
                <a:gd name="connsiteY8" fmla="*/ 898214 h 898214"/>
                <a:gd name="connsiteX9" fmla="*/ 89821 w 2993588"/>
                <a:gd name="connsiteY9" fmla="*/ 898214 h 898214"/>
                <a:gd name="connsiteX10" fmla="*/ 26308 w 2993588"/>
                <a:gd name="connsiteY10" fmla="*/ 871906 h 898214"/>
                <a:gd name="connsiteX11" fmla="*/ 0 w 2993588"/>
                <a:gd name="connsiteY11" fmla="*/ 808393 h 898214"/>
                <a:gd name="connsiteX12" fmla="*/ 0 w 2993588"/>
                <a:gd name="connsiteY12" fmla="*/ 89821 h 89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588" h="898214">
                  <a:moveTo>
                    <a:pt x="0" y="89821"/>
                  </a:moveTo>
                  <a:cubicBezTo>
                    <a:pt x="0" y="65999"/>
                    <a:pt x="9463" y="43153"/>
                    <a:pt x="26308" y="26308"/>
                  </a:cubicBezTo>
                  <a:cubicBezTo>
                    <a:pt x="43153" y="9463"/>
                    <a:pt x="65999" y="0"/>
                    <a:pt x="89821" y="0"/>
                  </a:cubicBezTo>
                  <a:lnTo>
                    <a:pt x="2903767" y="0"/>
                  </a:lnTo>
                  <a:cubicBezTo>
                    <a:pt x="2927589" y="0"/>
                    <a:pt x="2950435" y="9463"/>
                    <a:pt x="2967280" y="26308"/>
                  </a:cubicBezTo>
                  <a:cubicBezTo>
                    <a:pt x="2984125" y="43153"/>
                    <a:pt x="2993588" y="65999"/>
                    <a:pt x="2993588" y="89821"/>
                  </a:cubicBezTo>
                  <a:lnTo>
                    <a:pt x="2993588" y="808393"/>
                  </a:lnTo>
                  <a:cubicBezTo>
                    <a:pt x="2993588" y="832215"/>
                    <a:pt x="2984125" y="855061"/>
                    <a:pt x="2967280" y="871906"/>
                  </a:cubicBezTo>
                  <a:cubicBezTo>
                    <a:pt x="2950435" y="888751"/>
                    <a:pt x="2927589" y="898214"/>
                    <a:pt x="2903767" y="898214"/>
                  </a:cubicBezTo>
                  <a:lnTo>
                    <a:pt x="89821" y="898214"/>
                  </a:lnTo>
                  <a:cubicBezTo>
                    <a:pt x="65999" y="898214"/>
                    <a:pt x="43153" y="888751"/>
                    <a:pt x="26308" y="871906"/>
                  </a:cubicBezTo>
                  <a:cubicBezTo>
                    <a:pt x="9463" y="855061"/>
                    <a:pt x="0" y="832215"/>
                    <a:pt x="0" y="808393"/>
                  </a:cubicBezTo>
                  <a:lnTo>
                    <a:pt x="0" y="89821"/>
                  </a:lnTo>
                  <a:close/>
                </a:path>
              </a:pathLst>
            </a:custGeom>
            <a:solidFill>
              <a:schemeClr val="accent2">
                <a:lumMod val="50000"/>
              </a:schemeClr>
            </a:solidFill>
          </p:spPr>
          <p:style>
            <a:lnRef idx="2">
              <a:schemeClr val="lt1">
                <a:hueOff val="0"/>
                <a:satOff val="0"/>
                <a:lumOff val="0"/>
                <a:alphaOff val="0"/>
              </a:schemeClr>
            </a:lnRef>
            <a:fillRef idx="1">
              <a:schemeClr val="accent3">
                <a:alpha val="90000"/>
                <a:hueOff val="0"/>
                <a:satOff val="0"/>
                <a:lumOff val="0"/>
                <a:alphaOff val="-34286"/>
              </a:schemeClr>
            </a:fillRef>
            <a:effectRef idx="0">
              <a:schemeClr val="accent3">
                <a:alpha val="90000"/>
                <a:hueOff val="0"/>
                <a:satOff val="0"/>
                <a:lumOff val="0"/>
                <a:alphaOff val="-34286"/>
              </a:schemeClr>
            </a:effectRef>
            <a:fontRef idx="minor">
              <a:schemeClr val="lt1"/>
            </a:fontRef>
          </p:style>
          <p:txBody>
            <a:bodyPr spcFirstLastPara="0" vert="horz" wrap="square" lIns="92348" tIns="75838" rIns="92348" bIns="75838" numCol="1" spcCol="1270" anchor="ctr" anchorCtr="0">
              <a:noAutofit/>
            </a:bodyPr>
            <a:lstStyle/>
            <a:p>
              <a:pPr lvl="0" algn="ctr" defTabSz="1155700">
                <a:lnSpc>
                  <a:spcPct val="90000"/>
                </a:lnSpc>
                <a:spcBef>
                  <a:spcPct val="0"/>
                </a:spcBef>
                <a:spcAft>
                  <a:spcPct val="35000"/>
                </a:spcAft>
              </a:pPr>
              <a:r>
                <a:rPr lang="tr-TR" sz="2600" kern="1200" dirty="0" smtClean="0"/>
                <a:t>Tutum</a:t>
              </a:r>
              <a:endParaRPr lang="tr-TR" sz="2600" kern="1200" dirty="0"/>
            </a:p>
          </p:txBody>
        </p:sp>
        <p:sp>
          <p:nvSpPr>
            <p:cNvPr id="18" name="17 Serbest Form"/>
            <p:cNvSpPr/>
            <p:nvPr/>
          </p:nvSpPr>
          <p:spPr>
            <a:xfrm>
              <a:off x="5315123" y="4892594"/>
              <a:ext cx="2993588" cy="898214"/>
            </a:xfrm>
            <a:custGeom>
              <a:avLst/>
              <a:gdLst>
                <a:gd name="connsiteX0" fmla="*/ 0 w 2993588"/>
                <a:gd name="connsiteY0" fmla="*/ 89821 h 898214"/>
                <a:gd name="connsiteX1" fmla="*/ 26308 w 2993588"/>
                <a:gd name="connsiteY1" fmla="*/ 26308 h 898214"/>
                <a:gd name="connsiteX2" fmla="*/ 89821 w 2993588"/>
                <a:gd name="connsiteY2" fmla="*/ 0 h 898214"/>
                <a:gd name="connsiteX3" fmla="*/ 2903767 w 2993588"/>
                <a:gd name="connsiteY3" fmla="*/ 0 h 898214"/>
                <a:gd name="connsiteX4" fmla="*/ 2967280 w 2993588"/>
                <a:gd name="connsiteY4" fmla="*/ 26308 h 898214"/>
                <a:gd name="connsiteX5" fmla="*/ 2993588 w 2993588"/>
                <a:gd name="connsiteY5" fmla="*/ 89821 h 898214"/>
                <a:gd name="connsiteX6" fmla="*/ 2993588 w 2993588"/>
                <a:gd name="connsiteY6" fmla="*/ 808393 h 898214"/>
                <a:gd name="connsiteX7" fmla="*/ 2967280 w 2993588"/>
                <a:gd name="connsiteY7" fmla="*/ 871906 h 898214"/>
                <a:gd name="connsiteX8" fmla="*/ 2903767 w 2993588"/>
                <a:gd name="connsiteY8" fmla="*/ 898214 h 898214"/>
                <a:gd name="connsiteX9" fmla="*/ 89821 w 2993588"/>
                <a:gd name="connsiteY9" fmla="*/ 898214 h 898214"/>
                <a:gd name="connsiteX10" fmla="*/ 26308 w 2993588"/>
                <a:gd name="connsiteY10" fmla="*/ 871906 h 898214"/>
                <a:gd name="connsiteX11" fmla="*/ 0 w 2993588"/>
                <a:gd name="connsiteY11" fmla="*/ 808393 h 898214"/>
                <a:gd name="connsiteX12" fmla="*/ 0 w 2993588"/>
                <a:gd name="connsiteY12" fmla="*/ 89821 h 89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588" h="898214">
                  <a:moveTo>
                    <a:pt x="0" y="89821"/>
                  </a:moveTo>
                  <a:cubicBezTo>
                    <a:pt x="0" y="65999"/>
                    <a:pt x="9463" y="43153"/>
                    <a:pt x="26308" y="26308"/>
                  </a:cubicBezTo>
                  <a:cubicBezTo>
                    <a:pt x="43153" y="9463"/>
                    <a:pt x="65999" y="0"/>
                    <a:pt x="89821" y="0"/>
                  </a:cubicBezTo>
                  <a:lnTo>
                    <a:pt x="2903767" y="0"/>
                  </a:lnTo>
                  <a:cubicBezTo>
                    <a:pt x="2927589" y="0"/>
                    <a:pt x="2950435" y="9463"/>
                    <a:pt x="2967280" y="26308"/>
                  </a:cubicBezTo>
                  <a:cubicBezTo>
                    <a:pt x="2984125" y="43153"/>
                    <a:pt x="2993588" y="65999"/>
                    <a:pt x="2993588" y="89821"/>
                  </a:cubicBezTo>
                  <a:lnTo>
                    <a:pt x="2993588" y="808393"/>
                  </a:lnTo>
                  <a:cubicBezTo>
                    <a:pt x="2993588" y="832215"/>
                    <a:pt x="2984125" y="855061"/>
                    <a:pt x="2967280" y="871906"/>
                  </a:cubicBezTo>
                  <a:cubicBezTo>
                    <a:pt x="2950435" y="888751"/>
                    <a:pt x="2927589" y="898214"/>
                    <a:pt x="2903767" y="898214"/>
                  </a:cubicBezTo>
                  <a:lnTo>
                    <a:pt x="89821" y="898214"/>
                  </a:lnTo>
                  <a:cubicBezTo>
                    <a:pt x="65999" y="898214"/>
                    <a:pt x="43153" y="888751"/>
                    <a:pt x="26308" y="871906"/>
                  </a:cubicBezTo>
                  <a:cubicBezTo>
                    <a:pt x="9463" y="855061"/>
                    <a:pt x="0" y="832215"/>
                    <a:pt x="0" y="808393"/>
                  </a:cubicBezTo>
                  <a:lnTo>
                    <a:pt x="0" y="89821"/>
                  </a:lnTo>
                  <a:close/>
                </a:path>
              </a:pathLst>
            </a:custGeom>
            <a:solidFill>
              <a:schemeClr val="accent2">
                <a:lumMod val="50000"/>
              </a:schemeClr>
            </a:solidFill>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txBody>
            <a:bodyPr spcFirstLastPara="0" vert="horz" wrap="square" lIns="92348" tIns="75838" rIns="92348" bIns="75838" numCol="1" spcCol="1270" anchor="ctr" anchorCtr="0">
              <a:noAutofit/>
            </a:bodyPr>
            <a:lstStyle/>
            <a:p>
              <a:pPr lvl="0" algn="ctr" defTabSz="1155700">
                <a:lnSpc>
                  <a:spcPct val="90000"/>
                </a:lnSpc>
                <a:spcBef>
                  <a:spcPct val="0"/>
                </a:spcBef>
                <a:spcAft>
                  <a:spcPct val="35000"/>
                </a:spcAft>
              </a:pPr>
              <a:r>
                <a:rPr lang="tr-TR" sz="2600" kern="1200" dirty="0" smtClean="0"/>
                <a:t>Performans</a:t>
              </a:r>
              <a:endParaRPr lang="tr-TR" sz="2600" kern="12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smtClean="0"/>
              <a:t>Oluşturulan Yapı</a:t>
            </a:r>
            <a:endParaRPr lang="tr-TR" dirty="0"/>
          </a:p>
        </p:txBody>
      </p:sp>
      <p:sp>
        <p:nvSpPr>
          <p:cNvPr id="4" name="4 Slayt Numarası Yer Tutucusu"/>
          <p:cNvSpPr>
            <a:spLocks noGrp="1"/>
          </p:cNvSpPr>
          <p:nvPr>
            <p:ph type="sldNum" sz="quarter" idx="12"/>
          </p:nvPr>
        </p:nvSpPr>
        <p:spPr/>
        <p:txBody>
          <a:bodyPr/>
          <a:lstStyle/>
          <a:p>
            <a:fld id="{B7D66CA3-3F57-47B0-B836-227226CD08D5}" type="slidenum">
              <a:rPr lang="tr-TR"/>
              <a:pPr/>
              <a:t>6</a:t>
            </a:fld>
            <a:endParaRPr lang="tr-TR"/>
          </a:p>
        </p:txBody>
      </p:sp>
      <p:pic>
        <p:nvPicPr>
          <p:cNvPr id="88072" name="Picture 8" descr="yapbozGIF"/>
          <p:cNvPicPr>
            <a:picLocks noChangeAspect="1" noChangeArrowheads="1" noCrop="1"/>
          </p:cNvPicPr>
          <p:nvPr/>
        </p:nvPicPr>
        <p:blipFill>
          <a:blip r:embed="rId2" cstate="print"/>
          <a:srcRect/>
          <a:stretch>
            <a:fillRect/>
          </a:stretch>
        </p:blipFill>
        <p:spPr bwMode="auto">
          <a:xfrm>
            <a:off x="684213" y="674688"/>
            <a:ext cx="7848600" cy="58864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0034" y="428604"/>
            <a:ext cx="8229600" cy="714380"/>
          </a:xfrm>
        </p:spPr>
        <p:txBody>
          <a:bodyPr/>
          <a:lstStyle/>
          <a:p>
            <a:r>
              <a:rPr lang="tr-TR" dirty="0" smtClean="0"/>
              <a:t>Kullanılan Kişisel Veriler</a:t>
            </a:r>
            <a:endParaRPr lang="tr-TR" dirty="0"/>
          </a:p>
        </p:txBody>
      </p:sp>
      <p:sp>
        <p:nvSpPr>
          <p:cNvPr id="3075" name="Rectangle 3"/>
          <p:cNvSpPr>
            <a:spLocks noGrp="1" noChangeArrowheads="1"/>
          </p:cNvSpPr>
          <p:nvPr>
            <p:ph idx="1"/>
          </p:nvPr>
        </p:nvSpPr>
        <p:spPr>
          <a:xfrm>
            <a:off x="457200" y="1714488"/>
            <a:ext cx="8229600" cy="4667262"/>
          </a:xfrm>
        </p:spPr>
        <p:txBody>
          <a:bodyPr>
            <a:normAutofit/>
          </a:bodyPr>
          <a:lstStyle/>
          <a:p>
            <a:pPr>
              <a:lnSpc>
                <a:spcPct val="90000"/>
              </a:lnSpc>
              <a:buFont typeface="Wingdings" pitchFamily="2" charset="2"/>
              <a:buNone/>
            </a:pPr>
            <a:r>
              <a:rPr lang="tr-TR" sz="2800" dirty="0" smtClean="0"/>
              <a:t>Adınız</a:t>
            </a:r>
            <a:r>
              <a:rPr lang="en-US" sz="2800" dirty="0" smtClean="0"/>
              <a:t>: </a:t>
            </a:r>
            <a:endParaRPr lang="tr-TR" sz="2800" dirty="0"/>
          </a:p>
          <a:p>
            <a:pPr>
              <a:lnSpc>
                <a:spcPct val="90000"/>
              </a:lnSpc>
              <a:buFont typeface="Wingdings" pitchFamily="2" charset="2"/>
              <a:buNone/>
            </a:pPr>
            <a:r>
              <a:rPr lang="tr-TR" sz="2800" dirty="0"/>
              <a:t>		</a:t>
            </a:r>
            <a:r>
              <a:rPr lang="tr-TR" sz="2800" dirty="0">
                <a:solidFill>
                  <a:srgbClr val="FF3300"/>
                </a:solidFill>
              </a:rPr>
              <a:t>Aslı</a:t>
            </a:r>
            <a:endParaRPr lang="en-US" sz="2800" dirty="0">
              <a:solidFill>
                <a:srgbClr val="FF3300"/>
              </a:solidFill>
            </a:endParaRPr>
          </a:p>
          <a:p>
            <a:pPr>
              <a:lnSpc>
                <a:spcPct val="90000"/>
              </a:lnSpc>
              <a:buFont typeface="Wingdings" pitchFamily="2" charset="2"/>
              <a:buNone/>
            </a:pPr>
            <a:r>
              <a:rPr lang="tr-TR" sz="2800" dirty="0" smtClean="0"/>
              <a:t>Marketten almayı en çok sevdiğiniz yiyecek </a:t>
            </a:r>
            <a:r>
              <a:rPr lang="en-US" sz="2800" dirty="0" smtClean="0"/>
              <a:t>: </a:t>
            </a:r>
            <a:r>
              <a:rPr lang="tr-TR" sz="2800" dirty="0"/>
              <a:t>	</a:t>
            </a:r>
            <a:r>
              <a:rPr lang="tr-TR" sz="2800" dirty="0" smtClean="0">
                <a:solidFill>
                  <a:srgbClr val="FF3300"/>
                </a:solidFill>
              </a:rPr>
              <a:t>Çikolata</a:t>
            </a:r>
            <a:endParaRPr lang="en-US" sz="2800" dirty="0">
              <a:solidFill>
                <a:srgbClr val="FF3300"/>
              </a:solidFill>
            </a:endParaRPr>
          </a:p>
          <a:p>
            <a:pPr>
              <a:lnSpc>
                <a:spcPct val="90000"/>
              </a:lnSpc>
              <a:buFont typeface="Wingdings" pitchFamily="2" charset="2"/>
              <a:buNone/>
            </a:pPr>
            <a:r>
              <a:rPr lang="tr-TR" sz="2800" dirty="0" smtClean="0"/>
              <a:t>Marketten almayı en çok sevdiğiniz yiyeceğin fiyatı</a:t>
            </a:r>
            <a:r>
              <a:rPr lang="en-US" sz="2800" dirty="0" smtClean="0"/>
              <a:t>: </a:t>
            </a:r>
            <a:endParaRPr lang="tr-TR" sz="2800" dirty="0"/>
          </a:p>
          <a:p>
            <a:pPr>
              <a:lnSpc>
                <a:spcPct val="90000"/>
              </a:lnSpc>
              <a:buFont typeface="Wingdings" pitchFamily="2" charset="2"/>
              <a:buNone/>
            </a:pPr>
            <a:r>
              <a:rPr lang="tr-TR" sz="2800" dirty="0"/>
              <a:t>		</a:t>
            </a:r>
            <a:r>
              <a:rPr lang="tr-TR" sz="2800" dirty="0" smtClean="0">
                <a:solidFill>
                  <a:srgbClr val="FF3300"/>
                </a:solidFill>
              </a:rPr>
              <a:t>0.5 TL</a:t>
            </a:r>
            <a:endParaRPr lang="tr-TR" sz="2800" dirty="0">
              <a:solidFill>
                <a:srgbClr val="FF3300"/>
              </a:solidFill>
            </a:endParaRPr>
          </a:p>
          <a:p>
            <a:pPr>
              <a:lnSpc>
                <a:spcPct val="90000"/>
              </a:lnSpc>
              <a:buFont typeface="Wingdings" pitchFamily="2" charset="2"/>
              <a:buNone/>
            </a:pPr>
            <a:r>
              <a:rPr lang="tr-TR" sz="2800" dirty="0" smtClean="0"/>
              <a:t>İsim Tamlamasının Adı</a:t>
            </a:r>
            <a:r>
              <a:rPr lang="en-US" sz="2800" dirty="0" smtClean="0"/>
              <a:t>: </a:t>
            </a:r>
            <a:endParaRPr lang="tr-TR" sz="2800" dirty="0"/>
          </a:p>
          <a:p>
            <a:pPr>
              <a:lnSpc>
                <a:spcPct val="90000"/>
              </a:lnSpc>
              <a:buFont typeface="Wingdings" pitchFamily="2" charset="2"/>
              <a:buNone/>
            </a:pPr>
            <a:r>
              <a:rPr lang="tr-TR" sz="2800" dirty="0">
                <a:solidFill>
                  <a:srgbClr val="FF3300"/>
                </a:solidFill>
              </a:rPr>
              <a:t>		</a:t>
            </a:r>
            <a:r>
              <a:rPr lang="tr-TR" sz="2800" dirty="0" smtClean="0">
                <a:solidFill>
                  <a:srgbClr val="FF3300"/>
                </a:solidFill>
              </a:rPr>
              <a:t>-den hali</a:t>
            </a:r>
            <a:endParaRPr lang="en-US" sz="2800" dirty="0"/>
          </a:p>
          <a:p>
            <a:pPr>
              <a:lnSpc>
                <a:spcPct val="90000"/>
              </a:lnSpc>
              <a:buFont typeface="Wingdings" pitchFamily="2" charset="2"/>
              <a:buNone/>
            </a:pPr>
            <a:r>
              <a:rPr lang="tr-TR" sz="2800" dirty="0" smtClean="0"/>
              <a:t>Kullanılan Formül</a:t>
            </a:r>
            <a:r>
              <a:rPr lang="en-US" sz="2800" dirty="0" smtClean="0"/>
              <a:t>: </a:t>
            </a:r>
            <a:endParaRPr lang="tr-TR" sz="2800" dirty="0" smtClean="0"/>
          </a:p>
          <a:p>
            <a:pPr>
              <a:lnSpc>
                <a:spcPct val="90000"/>
              </a:lnSpc>
              <a:buFont typeface="Wingdings" pitchFamily="2" charset="2"/>
              <a:buNone/>
            </a:pPr>
            <a:r>
              <a:rPr lang="tr-TR" sz="2800" dirty="0" smtClean="0">
                <a:solidFill>
                  <a:srgbClr val="FF3300"/>
                </a:solidFill>
              </a:rPr>
              <a:t>		</a:t>
            </a:r>
            <a:r>
              <a:rPr lang="en-US" sz="2800" dirty="0" smtClean="0">
                <a:solidFill>
                  <a:srgbClr val="FF3300"/>
                </a:solidFill>
              </a:rPr>
              <a:t>C (</a:t>
            </a:r>
            <a:r>
              <a:rPr lang="tr-TR" sz="2800" dirty="0" err="1" smtClean="0">
                <a:solidFill>
                  <a:srgbClr val="FF3300"/>
                </a:solidFill>
              </a:rPr>
              <a:t>Maaliyet</a:t>
            </a:r>
            <a:r>
              <a:rPr lang="en-US" sz="2800" dirty="0" smtClean="0">
                <a:solidFill>
                  <a:srgbClr val="FF3300"/>
                </a:solidFill>
              </a:rPr>
              <a:t>) = I (</a:t>
            </a:r>
            <a:r>
              <a:rPr lang="tr-TR" sz="2800" dirty="0" smtClean="0">
                <a:solidFill>
                  <a:srgbClr val="FF3300"/>
                </a:solidFill>
              </a:rPr>
              <a:t>Birim)</a:t>
            </a:r>
            <a:r>
              <a:rPr lang="en-US" sz="2800" dirty="0" smtClean="0">
                <a:solidFill>
                  <a:srgbClr val="FF3300"/>
                </a:solidFill>
              </a:rPr>
              <a:t>* P (</a:t>
            </a:r>
            <a:r>
              <a:rPr lang="tr-TR" sz="2800" dirty="0" smtClean="0">
                <a:solidFill>
                  <a:srgbClr val="FF3300"/>
                </a:solidFill>
              </a:rPr>
              <a:t>Fiyat</a:t>
            </a:r>
            <a:r>
              <a:rPr lang="en-US" sz="2800" dirty="0" smtClean="0">
                <a:solidFill>
                  <a:srgbClr val="FF3300"/>
                </a:solidFill>
              </a:rPr>
              <a:t>)</a:t>
            </a:r>
            <a:endParaRPr lang="tr-TR" sz="2800" dirty="0">
              <a:solidFill>
                <a:srgbClr val="FF3300"/>
              </a:solidFill>
            </a:endParaRPr>
          </a:p>
        </p:txBody>
      </p:sp>
      <p:sp>
        <p:nvSpPr>
          <p:cNvPr id="4" name="4 Slayt Numarası Yer Tutucusu"/>
          <p:cNvSpPr>
            <a:spLocks noGrp="1"/>
          </p:cNvSpPr>
          <p:nvPr>
            <p:ph type="sldNum" sz="quarter" idx="12"/>
          </p:nvPr>
        </p:nvSpPr>
        <p:spPr/>
        <p:txBody>
          <a:bodyPr/>
          <a:lstStyle/>
          <a:p>
            <a:fld id="{F3AE129F-D6A4-44F5-A5EA-C1C1A1120EEF}" type="slidenum">
              <a:rPr lang="tr-TR"/>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tr-TR" sz="4000" dirty="0" smtClean="0"/>
              <a:t>Aslı’nın Sorusu</a:t>
            </a:r>
            <a:endParaRPr lang="tr-TR" sz="4000" b="1" dirty="0"/>
          </a:p>
        </p:txBody>
      </p:sp>
      <p:sp>
        <p:nvSpPr>
          <p:cNvPr id="6147" name="Rectangle 3"/>
          <p:cNvSpPr>
            <a:spLocks noGrp="1" noChangeArrowheads="1"/>
          </p:cNvSpPr>
          <p:nvPr>
            <p:ph idx="1"/>
          </p:nvPr>
        </p:nvSpPr>
        <p:spPr/>
        <p:txBody>
          <a:bodyPr/>
          <a:lstStyle/>
          <a:p>
            <a:r>
              <a:rPr lang="tr-TR" b="1" dirty="0" smtClean="0"/>
              <a:t>Soru</a:t>
            </a:r>
            <a:r>
              <a:rPr lang="en-US" b="1" dirty="0" smtClean="0"/>
              <a:t>:</a:t>
            </a:r>
            <a:endParaRPr lang="en-US" dirty="0"/>
          </a:p>
          <a:p>
            <a:pPr>
              <a:buFont typeface="Wingdings" pitchFamily="2" charset="2"/>
              <a:buNone/>
            </a:pPr>
            <a:endParaRPr lang="tr-TR" dirty="0"/>
          </a:p>
          <a:p>
            <a:pPr>
              <a:buFont typeface="Wingdings" pitchFamily="2" charset="2"/>
              <a:buNone/>
            </a:pPr>
            <a:r>
              <a:rPr lang="tr-TR" dirty="0"/>
              <a:t>	</a:t>
            </a:r>
            <a:r>
              <a:rPr lang="tr-TR" dirty="0">
                <a:solidFill>
                  <a:srgbClr val="FF3300"/>
                </a:solidFill>
              </a:rPr>
              <a:t>Aslı</a:t>
            </a:r>
            <a:r>
              <a:rPr lang="en-US" dirty="0"/>
              <a:t> </a:t>
            </a:r>
            <a:r>
              <a:rPr lang="en-US" dirty="0" err="1"/>
              <a:t>düzinesi</a:t>
            </a:r>
            <a:r>
              <a:rPr lang="en-US" dirty="0"/>
              <a:t> </a:t>
            </a:r>
            <a:r>
              <a:rPr lang="tr-TR" dirty="0" smtClean="0">
                <a:solidFill>
                  <a:srgbClr val="FF3300"/>
                </a:solidFill>
              </a:rPr>
              <a:t>6</a:t>
            </a:r>
            <a:r>
              <a:rPr lang="en-US" dirty="0" smtClean="0"/>
              <a:t> </a:t>
            </a:r>
            <a:r>
              <a:rPr lang="en-US" dirty="0"/>
              <a:t>TL </a:t>
            </a:r>
            <a:r>
              <a:rPr lang="en-US" dirty="0" err="1"/>
              <a:t>olan</a:t>
            </a:r>
            <a:r>
              <a:rPr lang="en-US" dirty="0"/>
              <a:t> </a:t>
            </a:r>
            <a:r>
              <a:rPr lang="en-US" dirty="0" err="1">
                <a:solidFill>
                  <a:srgbClr val="FF3300"/>
                </a:solidFill>
              </a:rPr>
              <a:t>çikolata</a:t>
            </a:r>
            <a:r>
              <a:rPr lang="en-US" dirty="0" err="1">
                <a:solidFill>
                  <a:srgbClr val="33CC33"/>
                </a:solidFill>
              </a:rPr>
              <a:t>dan</a:t>
            </a:r>
            <a:r>
              <a:rPr lang="en-US" dirty="0"/>
              <a:t> 72 </a:t>
            </a:r>
            <a:r>
              <a:rPr lang="en-US" dirty="0" err="1"/>
              <a:t>tane</a:t>
            </a:r>
            <a:r>
              <a:rPr lang="en-US" dirty="0"/>
              <a:t> </a:t>
            </a:r>
            <a:r>
              <a:rPr lang="en-US" dirty="0" err="1"/>
              <a:t>alırsa</a:t>
            </a:r>
            <a:r>
              <a:rPr lang="en-US" dirty="0"/>
              <a:t> </a:t>
            </a:r>
            <a:r>
              <a:rPr lang="en-US" dirty="0" err="1"/>
              <a:t>kaç</a:t>
            </a:r>
            <a:r>
              <a:rPr lang="en-US" dirty="0"/>
              <a:t> TL </a:t>
            </a:r>
            <a:r>
              <a:rPr lang="en-US" dirty="0" err="1"/>
              <a:t>öder</a:t>
            </a:r>
            <a:r>
              <a:rPr lang="en-US" dirty="0"/>
              <a:t>?</a:t>
            </a:r>
            <a:endParaRPr lang="tr-TR" dirty="0"/>
          </a:p>
        </p:txBody>
      </p:sp>
      <p:sp>
        <p:nvSpPr>
          <p:cNvPr id="4" name="4 Slayt Numarası Yer Tutucusu"/>
          <p:cNvSpPr>
            <a:spLocks noGrp="1"/>
          </p:cNvSpPr>
          <p:nvPr>
            <p:ph type="sldNum" sz="quarter" idx="12"/>
          </p:nvPr>
        </p:nvSpPr>
        <p:spPr/>
        <p:txBody>
          <a:bodyPr/>
          <a:lstStyle/>
          <a:p>
            <a:fld id="{A8F997A4-D3DD-4846-BF62-1CB96B3E8DC2}" type="slidenum">
              <a:rPr lang="tr-T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tr-TR" dirty="0" smtClean="0"/>
              <a:t>Bilgisayardaki Soru Girişi</a:t>
            </a:r>
            <a:endParaRPr lang="tr-TR" dirty="0"/>
          </a:p>
        </p:txBody>
      </p:sp>
      <p:sp>
        <p:nvSpPr>
          <p:cNvPr id="4099" name="Rectangle 3"/>
          <p:cNvSpPr>
            <a:spLocks noGrp="1" noChangeArrowheads="1"/>
          </p:cNvSpPr>
          <p:nvPr>
            <p:ph idx="1"/>
          </p:nvPr>
        </p:nvSpPr>
        <p:spPr/>
        <p:txBody>
          <a:bodyPr/>
          <a:lstStyle/>
          <a:p>
            <a:r>
              <a:rPr lang="tr-TR" b="1" dirty="0" smtClean="0"/>
              <a:t>Soru</a:t>
            </a:r>
            <a:endParaRPr lang="tr-TR" b="1" dirty="0"/>
          </a:p>
          <a:p>
            <a:pPr>
              <a:buFont typeface="Wingdings" pitchFamily="2" charset="2"/>
              <a:buNone/>
            </a:pPr>
            <a:r>
              <a:rPr lang="en-US" dirty="0">
                <a:solidFill>
                  <a:srgbClr val="FF3300"/>
                </a:solidFill>
              </a:rPr>
              <a:t>&lt; </a:t>
            </a:r>
            <a:r>
              <a:rPr lang="tr-TR" dirty="0" smtClean="0">
                <a:solidFill>
                  <a:srgbClr val="FF3300"/>
                </a:solidFill>
              </a:rPr>
              <a:t>Adınız</a:t>
            </a:r>
            <a:r>
              <a:rPr lang="en-US" dirty="0" smtClean="0">
                <a:solidFill>
                  <a:srgbClr val="FF3300"/>
                </a:solidFill>
              </a:rPr>
              <a:t> </a:t>
            </a:r>
            <a:r>
              <a:rPr lang="en-US" dirty="0">
                <a:solidFill>
                  <a:srgbClr val="FF3300"/>
                </a:solidFill>
              </a:rPr>
              <a:t>&gt;</a:t>
            </a:r>
            <a:r>
              <a:rPr lang="en-US" dirty="0"/>
              <a:t> </a:t>
            </a:r>
            <a:r>
              <a:rPr lang="en-US" dirty="0" err="1"/>
              <a:t>düzinesi</a:t>
            </a:r>
            <a:r>
              <a:rPr lang="en-US" dirty="0"/>
              <a:t> </a:t>
            </a:r>
            <a:r>
              <a:rPr lang="en-US" dirty="0">
                <a:solidFill>
                  <a:srgbClr val="FF3300"/>
                </a:solidFill>
              </a:rPr>
              <a:t>&lt; </a:t>
            </a:r>
            <a:r>
              <a:rPr lang="tr-TR" dirty="0" smtClean="0">
                <a:solidFill>
                  <a:srgbClr val="FF3300"/>
                </a:solidFill>
              </a:rPr>
              <a:t>Marketten almayı en çok sevdiğiniz yiyeceğin fiyatı</a:t>
            </a:r>
            <a:r>
              <a:rPr lang="en-US" dirty="0" smtClean="0">
                <a:solidFill>
                  <a:srgbClr val="FF3300"/>
                </a:solidFill>
              </a:rPr>
              <a:t>&gt;</a:t>
            </a:r>
            <a:r>
              <a:rPr lang="tr-TR" dirty="0" smtClean="0"/>
              <a:t> </a:t>
            </a:r>
            <a:r>
              <a:rPr lang="en-US" dirty="0">
                <a:solidFill>
                  <a:srgbClr val="33CC33"/>
                </a:solidFill>
              </a:rPr>
              <a:t>&lt;</a:t>
            </a:r>
            <a:r>
              <a:rPr lang="en-US" dirty="0" smtClean="0">
                <a:solidFill>
                  <a:srgbClr val="33CC33"/>
                </a:solidFill>
              </a:rPr>
              <a:t>Form</a:t>
            </a:r>
            <a:r>
              <a:rPr lang="tr-TR" dirty="0" smtClean="0">
                <a:solidFill>
                  <a:srgbClr val="33CC33"/>
                </a:solidFill>
              </a:rPr>
              <a:t>ü</a:t>
            </a:r>
            <a:r>
              <a:rPr lang="en-US" dirty="0" smtClean="0">
                <a:solidFill>
                  <a:srgbClr val="33CC33"/>
                </a:solidFill>
              </a:rPr>
              <a:t>l </a:t>
            </a:r>
            <a:r>
              <a:rPr lang="en-US" dirty="0">
                <a:solidFill>
                  <a:srgbClr val="33CC33"/>
                </a:solidFill>
              </a:rPr>
              <a:t>:</a:t>
            </a:r>
            <a:r>
              <a:rPr lang="tr-TR" dirty="0">
                <a:solidFill>
                  <a:srgbClr val="33CC33"/>
                </a:solidFill>
              </a:rPr>
              <a:t>I</a:t>
            </a:r>
            <a:r>
              <a:rPr lang="en-US" dirty="0">
                <a:solidFill>
                  <a:srgbClr val="33CC33"/>
                </a:solidFill>
              </a:rPr>
              <a:t>&gt;</a:t>
            </a:r>
            <a:r>
              <a:rPr lang="en-US" dirty="0"/>
              <a:t> TL </a:t>
            </a:r>
            <a:r>
              <a:rPr lang="en-US" dirty="0" err="1"/>
              <a:t>olan</a:t>
            </a:r>
            <a:r>
              <a:rPr lang="en-US" dirty="0"/>
              <a:t> </a:t>
            </a:r>
            <a:r>
              <a:rPr lang="en-US" dirty="0" smtClean="0">
                <a:solidFill>
                  <a:srgbClr val="FF3300"/>
                </a:solidFill>
              </a:rPr>
              <a:t>&lt;</a:t>
            </a:r>
            <a:r>
              <a:rPr lang="tr-TR" dirty="0" smtClean="0">
                <a:solidFill>
                  <a:srgbClr val="FF3300"/>
                </a:solidFill>
              </a:rPr>
              <a:t>Marketten almayı en çok sevdiğiniz yiyecek </a:t>
            </a:r>
            <a:r>
              <a:rPr lang="en-US" dirty="0" smtClean="0">
                <a:solidFill>
                  <a:srgbClr val="FF3300"/>
                </a:solidFill>
              </a:rPr>
              <a:t>&gt;</a:t>
            </a:r>
            <a:r>
              <a:rPr lang="en-US" dirty="0" smtClean="0">
                <a:solidFill>
                  <a:srgbClr val="33CC33"/>
                </a:solidFill>
              </a:rPr>
              <a:t>&lt; </a:t>
            </a:r>
            <a:r>
              <a:rPr lang="tr-TR" dirty="0" smtClean="0">
                <a:solidFill>
                  <a:srgbClr val="33CC33"/>
                </a:solidFill>
              </a:rPr>
              <a:t>İsmin -den hali</a:t>
            </a:r>
            <a:r>
              <a:rPr lang="en-US" dirty="0" smtClean="0">
                <a:solidFill>
                  <a:srgbClr val="33CC33"/>
                </a:solidFill>
              </a:rPr>
              <a:t>&gt;</a:t>
            </a:r>
            <a:r>
              <a:rPr lang="en-US" dirty="0" smtClean="0"/>
              <a:t> </a:t>
            </a:r>
            <a:r>
              <a:rPr lang="en-US" dirty="0"/>
              <a:t>72</a:t>
            </a:r>
            <a:r>
              <a:rPr lang="tr-TR" dirty="0"/>
              <a:t> </a:t>
            </a:r>
            <a:r>
              <a:rPr lang="en-US" dirty="0">
                <a:solidFill>
                  <a:srgbClr val="33CC33"/>
                </a:solidFill>
              </a:rPr>
              <a:t>&lt;</a:t>
            </a:r>
            <a:r>
              <a:rPr lang="en-US" dirty="0" smtClean="0">
                <a:solidFill>
                  <a:srgbClr val="33CC33"/>
                </a:solidFill>
              </a:rPr>
              <a:t>Form</a:t>
            </a:r>
            <a:r>
              <a:rPr lang="tr-TR" dirty="0" err="1" smtClean="0">
                <a:solidFill>
                  <a:srgbClr val="33CC33"/>
                </a:solidFill>
              </a:rPr>
              <a:t>ül</a:t>
            </a:r>
            <a:r>
              <a:rPr lang="en-US" dirty="0" smtClean="0">
                <a:solidFill>
                  <a:srgbClr val="33CC33"/>
                </a:solidFill>
              </a:rPr>
              <a:t>:</a:t>
            </a:r>
            <a:r>
              <a:rPr lang="tr-TR" dirty="0">
                <a:solidFill>
                  <a:srgbClr val="33CC33"/>
                </a:solidFill>
              </a:rPr>
              <a:t>P</a:t>
            </a:r>
            <a:r>
              <a:rPr lang="en-US" dirty="0">
                <a:solidFill>
                  <a:srgbClr val="33CC33"/>
                </a:solidFill>
              </a:rPr>
              <a:t>&gt;</a:t>
            </a:r>
            <a:r>
              <a:rPr lang="en-US" dirty="0"/>
              <a:t>  </a:t>
            </a:r>
            <a:r>
              <a:rPr lang="en-US" dirty="0" err="1"/>
              <a:t>tane</a:t>
            </a:r>
            <a:r>
              <a:rPr lang="en-US" dirty="0"/>
              <a:t> </a:t>
            </a:r>
            <a:r>
              <a:rPr lang="en-US" dirty="0" err="1"/>
              <a:t>alırsa</a:t>
            </a:r>
            <a:r>
              <a:rPr lang="en-US" dirty="0"/>
              <a:t> </a:t>
            </a:r>
            <a:r>
              <a:rPr lang="en-US" dirty="0" err="1"/>
              <a:t>kaç</a:t>
            </a:r>
            <a:r>
              <a:rPr lang="en-US" dirty="0"/>
              <a:t> TL </a:t>
            </a:r>
            <a:r>
              <a:rPr lang="en-US" dirty="0" err="1"/>
              <a:t>öder</a:t>
            </a:r>
            <a:r>
              <a:rPr lang="en-US" dirty="0"/>
              <a:t>?</a:t>
            </a:r>
            <a:endParaRPr lang="tr-TR" dirty="0"/>
          </a:p>
        </p:txBody>
      </p:sp>
      <p:sp>
        <p:nvSpPr>
          <p:cNvPr id="4" name="4 Slayt Numarası Yer Tutucusu"/>
          <p:cNvSpPr>
            <a:spLocks noGrp="1"/>
          </p:cNvSpPr>
          <p:nvPr>
            <p:ph type="sldNum" sz="quarter" idx="12"/>
          </p:nvPr>
        </p:nvSpPr>
        <p:spPr/>
        <p:txBody>
          <a:bodyPr/>
          <a:lstStyle/>
          <a:p>
            <a:fld id="{61EAC6DB-A908-4D24-BBA2-F0DE17F46301}" type="slidenum">
              <a:rPr lang="tr-TR"/>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857</Words>
  <Application>Microsoft Office PowerPoint</Application>
  <PresentationFormat>Ekran Gösterisi (4:3)</PresentationFormat>
  <Paragraphs>301</Paragraphs>
  <Slides>22</Slides>
  <Notes>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Kaynak</vt:lpstr>
      <vt:lpstr>Öğretmen Adayları ve Öğretmenlerin Kişiselleştirilmiş Öğretime İlişkin Görüşleri</vt:lpstr>
      <vt:lpstr>Slayt 2</vt:lpstr>
      <vt:lpstr>Slayt 3</vt:lpstr>
      <vt:lpstr>Kişiselleştirme Türleri</vt:lpstr>
      <vt:lpstr>Kişiselleştirilmiş Öğretimin Etkileri</vt:lpstr>
      <vt:lpstr>Oluşturulan Yapı</vt:lpstr>
      <vt:lpstr>Kullanılan Kişisel Veriler</vt:lpstr>
      <vt:lpstr>Aslı’nın Sorusu</vt:lpstr>
      <vt:lpstr>Bilgisayardaki Soru Girişi</vt:lpstr>
      <vt:lpstr>Aslı’nın Çözümü</vt:lpstr>
      <vt:lpstr>Bilgisayardaki Çözüm</vt:lpstr>
      <vt:lpstr>Araştırmanın Amacı</vt:lpstr>
      <vt:lpstr>Slayt 13</vt:lpstr>
      <vt:lpstr>Bu amaç için aşağıdaki sorulara cevap aranmıştır:</vt:lpstr>
      <vt:lpstr>Kişiselleştirilmede Kullanılan Öğrenci Bilgileri</vt:lpstr>
      <vt:lpstr>Kişiselleştirilmede Kullanılan Öğrenci Bilgileri</vt:lpstr>
      <vt:lpstr>Kişiselleştirilmiş Öğretimin Olumlu Yönleri</vt:lpstr>
      <vt:lpstr>Kişiselleştirilmiş Öğretimin Olumsuz Yönleri</vt:lpstr>
      <vt:lpstr>Dikkat Edilmesi Gereken Hususlar</vt:lpstr>
      <vt:lpstr>Sonuç</vt:lpstr>
      <vt:lpstr>Sonuç</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Kişiselleştirilmiş Öğretim</dc:title>
  <dc:creator>OZLEM</dc:creator>
  <cp:lastModifiedBy>OzlemCakir</cp:lastModifiedBy>
  <cp:revision>35</cp:revision>
  <dcterms:created xsi:type="dcterms:W3CDTF">2012-09-29T11:55:51Z</dcterms:created>
  <dcterms:modified xsi:type="dcterms:W3CDTF">2012-10-03T17:32:01Z</dcterms:modified>
</cp:coreProperties>
</file>