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19"/>
  </p:notesMasterIdLst>
  <p:handoutMasterIdLst>
    <p:handoutMasterId r:id="rId20"/>
  </p:handoutMasterIdLst>
  <p:sldIdLst>
    <p:sldId id="256" r:id="rId2"/>
    <p:sldId id="297" r:id="rId3"/>
    <p:sldId id="374" r:id="rId4"/>
    <p:sldId id="299" r:id="rId5"/>
    <p:sldId id="308" r:id="rId6"/>
    <p:sldId id="263" r:id="rId7"/>
    <p:sldId id="373" r:id="rId8"/>
    <p:sldId id="264" r:id="rId9"/>
    <p:sldId id="314" r:id="rId10"/>
    <p:sldId id="347" r:id="rId11"/>
    <p:sldId id="358" r:id="rId12"/>
    <p:sldId id="371" r:id="rId13"/>
    <p:sldId id="377" r:id="rId14"/>
    <p:sldId id="369" r:id="rId15"/>
    <p:sldId id="367" r:id="rId16"/>
    <p:sldId id="370" r:id="rId17"/>
    <p:sldId id="38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0" autoAdjust="0"/>
    <p:restoredTop sz="94660"/>
  </p:normalViewPr>
  <p:slideViewPr>
    <p:cSldViewPr>
      <p:cViewPr varScale="1">
        <p:scale>
          <a:sx n="91" d="100"/>
          <a:sy n="91" d="100"/>
        </p:scale>
        <p:origin x="60" y="6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Sağlık  Sosyolojisi</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Cinsiyet ve Sağlık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3E8208-C5E5-4660-B5F0-184020D0817B}"/>
              </a:ext>
            </a:extLst>
          </p:cNvPr>
          <p:cNvSpPr>
            <a:spLocks noGrp="1"/>
          </p:cNvSpPr>
          <p:nvPr>
            <p:ph type="title"/>
          </p:nvPr>
        </p:nvSpPr>
        <p:spPr>
          <a:xfrm>
            <a:off x="1919537" y="624110"/>
            <a:ext cx="9585076" cy="644650"/>
          </a:xfrm>
        </p:spPr>
        <p:txBody>
          <a:bodyPr>
            <a:normAutofit/>
          </a:bodyPr>
          <a:lstStyle/>
          <a:p>
            <a:r>
              <a:rPr lang="tr-TR" sz="2800" b="1" dirty="0"/>
              <a:t>2.2.	Sosyal ve Çevresel Faktörler Bağlamında Yaşlılık</a:t>
            </a:r>
          </a:p>
        </p:txBody>
      </p:sp>
      <p:sp>
        <p:nvSpPr>
          <p:cNvPr id="3" name="İçerik Yer Tutucusu 2">
            <a:extLst>
              <a:ext uri="{FF2B5EF4-FFF2-40B4-BE49-F238E27FC236}">
                <a16:creationId xmlns:a16="http://schemas.microsoft.com/office/drawing/2014/main" id="{08D5033A-9DB7-4650-93A0-0C64B88E11F1}"/>
              </a:ext>
            </a:extLst>
          </p:cNvPr>
          <p:cNvSpPr>
            <a:spLocks noGrp="1"/>
          </p:cNvSpPr>
          <p:nvPr>
            <p:ph idx="1"/>
          </p:nvPr>
        </p:nvSpPr>
        <p:spPr>
          <a:xfrm>
            <a:off x="1919536" y="1412776"/>
            <a:ext cx="9585076" cy="4968552"/>
          </a:xfrm>
        </p:spPr>
        <p:txBody>
          <a:bodyPr>
            <a:normAutofit/>
          </a:bodyPr>
          <a:lstStyle/>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Sosyal ve çevresel risk faktörleri fiziksel yaşlanma süreci ile birleştiğinde bireylerin sağlık durumlarını ve yaşam kalitelerini yüksek oranda etkileyebilmektedir.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Yaşlılık, sosyal savunmasızlığın ve kırılganlığın arttığı bir dönemdir. </a:t>
            </a:r>
          </a:p>
          <a:p>
            <a:pPr algn="just">
              <a:buFont typeface="Wingdings" panose="05000000000000000000" pitchFamily="2" charset="2"/>
              <a:buChar char="ü"/>
            </a:pPr>
            <a:r>
              <a:rPr lang="tr-TR" sz="2800" dirty="0">
                <a:latin typeface="Times New Roman" panose="02020603050405020304" pitchFamily="18" charset="0"/>
                <a:cs typeface="Times New Roman" panose="02020603050405020304" pitchFamily="18" charset="0"/>
              </a:rPr>
              <a:t>Sosyal ve çevresel risk faktörleri, yaşlı ve engelli nüfus grupları başta olmak üzere tüm nüfus grupları için kontrol altında tutulmalıdır.</a:t>
            </a:r>
          </a:p>
        </p:txBody>
      </p:sp>
      <p:sp>
        <p:nvSpPr>
          <p:cNvPr id="4" name="Slayt Numarası Yer Tutucusu 3">
            <a:extLst>
              <a:ext uri="{FF2B5EF4-FFF2-40B4-BE49-F238E27FC236}">
                <a16:creationId xmlns:a16="http://schemas.microsoft.com/office/drawing/2014/main" id="{94554ACE-F585-4843-B89C-C2E81C3F25C6}"/>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2012875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7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Yaşlılık döneminde sosyal boyut incelendiğinde;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Rol ve işlev kayıpları nedeniyle </a:t>
            </a: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psikososyal</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problemlerin gelişebildiği,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Ölüm korkusu nedeniyle sosyal izolasyon ve bazı psikiyatrik rahatsızlıkların oluşabildiği bilinmektedir.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Sosyal rol kayıpları veya rollerdeki değişiklikler yaşlılık döneminde belirgin şekilde hissedilmektedir. Özellikle de emeklilikle birlikte bu süreç hızlanmaktadır. Gelişmiş pek çok ülkede emeklilik yaşı, genç yaşlılık dönemine rastlamaktadır. Yaşlılık ve emeklilik dönemine bağlı rol ve statü odaklı sorunlar oldukça benzerdir.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611023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548680"/>
            <a:ext cx="9577064" cy="6107970"/>
          </a:xfrm>
        </p:spPr>
        <p:txBody>
          <a:bodyPr anchor="ctr">
            <a:normAutofit lnSpcReduction="10000"/>
          </a:bodyPr>
          <a:lstStyle/>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Yaşlı bireyler, ayrıca eş, kardeş veya yakın akraba ve arkadaşlarını kaybetmeleri durumunda dayanılmaz bir yükle karşı karşıya kalabilmektedirler. Özellikle çocukları uzakta yaşayanlar için bu süreç daha da zordur.</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Yaşlılarda diğer ruhsal problemlere ek olarak sosyal izolasyon ve yalnızlık baş gösterebilmektedir. Sosyal izolasyon, yaşlı bireylerin sosyal hayattan geri çekilmeleri ve insan doğasına aykırı bir şekilde diğer insanlarla iletişim ve etkileşimi minimuma indirmeleri anlamına gelmektedir.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Düşük gelir, kötü barınma, ayrımcılığa maruz kalma ve eğitimsizlik yaşlılar için de sağlığı olumsuz etkileyen sosyal belirleyiciler arasındadır. </a:t>
            </a:r>
          </a:p>
          <a:p>
            <a:pPr marL="457740" indent="-457200" algn="just">
              <a:buClr>
                <a:srgbClr val="B31166"/>
              </a:buClr>
              <a:buFont typeface="Wingdings" panose="05000000000000000000" pitchFamily="2" charset="2"/>
              <a:buChar char="ü"/>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Yaşlılarda yalnızlık ve sosyal izolasyonu aynı zamanda bir </a:t>
            </a:r>
            <a:r>
              <a:rPr lang="tr-TR" sz="27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halk sağlığı </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sorunu olarak değerlendirilmekte, sorunun yaygınlığı ve ciddiyetine dikkat çekilmektedir.</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20803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548680"/>
            <a:ext cx="9577064" cy="6107970"/>
          </a:xfrm>
        </p:spPr>
        <p:txBody>
          <a:bodyPr anchor="ctr">
            <a:normAutofit fontScale="62500" lnSpcReduction="20000"/>
          </a:bodyPr>
          <a:lstStyle/>
          <a:p>
            <a:pPr marL="457740" indent="-457200" algn="just">
              <a:buClr>
                <a:srgbClr val="B31166"/>
              </a:buClr>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Yaşlılık dönemi ile ilgili planlamalar yapılırken yaşlının evinin (yaşam alanı) fiziksel koşulları gözden geçirilmeli ve bu yönde düzenlenmeler tasarlanmalıdır. </a:t>
            </a:r>
          </a:p>
          <a:p>
            <a:pPr marL="457740" indent="-457200" algn="just">
              <a:buClr>
                <a:srgbClr val="B31166"/>
              </a:buClr>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Yaşlıyla ilgili "aktivite düzeyi, kısıtlılıklar, ekonomik durum, toplumsal aktivite, çevresel tehlikeler, toplum araçlarına ulaşma durumu, destek sistemleri" gibi faktörler göz önünde bulundurularak yaşlının eviyle ilgili ihtiyaçlarına karar verilmeli ve güvenliği sağlanmalıdır.</a:t>
            </a:r>
          </a:p>
          <a:p>
            <a:pPr marL="457740" indent="-457200" algn="just">
              <a:buClr>
                <a:srgbClr val="B31166"/>
              </a:buClr>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Özellikle yalnız yaşayan yaşlıların sağlıklı olabilmesinde ev ve çevrenin etkisinin oldukça önemli olduğu bir gerçektir. </a:t>
            </a:r>
          </a:p>
          <a:p>
            <a:pPr marL="457740" indent="-457200" algn="just">
              <a:buClr>
                <a:srgbClr val="B31166"/>
              </a:buClr>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Ev, açık ve görmeyi kolaylaştıracak renklerde boyalı olmalı ayırt etmesi zor olan koyu renklerden kaçınılmalıdır. </a:t>
            </a:r>
          </a:p>
          <a:p>
            <a:pPr marL="457740" indent="-457200" algn="just">
              <a:buClr>
                <a:srgbClr val="B31166"/>
              </a:buClr>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Kapı ve çerçeveleri parlak renge boyamak ve rengin duvar rengiyle kontrast olması faydalı olacaktır. </a:t>
            </a:r>
          </a:p>
          <a:p>
            <a:pPr marL="457740" indent="-457200" algn="just">
              <a:buClr>
                <a:srgbClr val="B31166"/>
              </a:buClr>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Ayrıca zemin cilalı olmamalı ve mobilya dahil eşyalar; ergonomik, kullanımı kolay ve ihtiyaç halinde destekli olmalıdır. Böylece yaşlı bireyin odalarda güvenli ve rahat hareket etmesi sağlanabilmektedir.</a:t>
            </a:r>
          </a:p>
          <a:p>
            <a:pPr marL="540" indent="0" algn="just">
              <a:buClr>
                <a:srgbClr val="B31166"/>
              </a:buClr>
              <a:buNone/>
            </a:pPr>
            <a:r>
              <a:rPr lang="tr-TR" sz="27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Kalınkara</a:t>
            </a: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(2010)' ya göre bu düzenlemeler;</a:t>
            </a:r>
          </a:p>
          <a:p>
            <a:pPr marL="457740" indent="-457200" algn="just">
              <a:buClr>
                <a:srgbClr val="B31166"/>
              </a:buClr>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 Yaşam ortamlarının fizyolojik sınırlamalar doğrultusunda düzenlenmesi,</a:t>
            </a:r>
          </a:p>
          <a:p>
            <a:pPr marL="457740" indent="-457200" algn="just">
              <a:buClr>
                <a:srgbClr val="B31166"/>
              </a:buClr>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 Yaşamı bağımsız sürdürmeye destek olacak yardımcı araç-gereçlerin tasarlanması,</a:t>
            </a:r>
          </a:p>
          <a:p>
            <a:pPr marL="457740" indent="-457200" algn="just">
              <a:buClr>
                <a:srgbClr val="B31166"/>
              </a:buClr>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 Kentin ve yakın çevrenin bağımsız yaşamı destekleyecek özellikler göstermesidir.</a:t>
            </a:r>
          </a:p>
          <a:p>
            <a:pPr marL="457740" indent="-457200" algn="just">
              <a:buClr>
                <a:srgbClr val="B31166"/>
              </a:buClr>
            </a:pPr>
            <a:endPar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a:p>
            <a:pPr marL="457740" indent="-457200" algn="just">
              <a:buClr>
                <a:srgbClr val="B31166"/>
              </a:buClr>
            </a:pPr>
            <a:r>
              <a:rPr lang="tr-TR" sz="2700" spc="-1" dirty="0">
                <a:solidFill>
                  <a:srgbClr val="000000"/>
                </a:solidFill>
                <a:uFill>
                  <a:solidFill>
                    <a:srgbClr val="FFFFFF"/>
                  </a:solidFill>
                </a:uFill>
                <a:latin typeface="Times New Roman" panose="02020603050405020304" pitchFamily="18" charset="0"/>
                <a:cs typeface="Times New Roman" panose="02020603050405020304" pitchFamily="18" charset="0"/>
              </a:rPr>
              <a:t> Yakın çevre (mahalle, köy vb.) ve kent (parklar, caddeler, kuruluşlar vb.) yaşam alanından sonra yaşlının çevresel koşullarını oluşturur.</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18597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631504" y="226355"/>
            <a:ext cx="1002868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2.2. Sağlıklı ve Aktif Yaşlanma</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871005"/>
            <a:ext cx="9721080" cy="5654339"/>
          </a:xfrm>
        </p:spPr>
        <p:txBody>
          <a:bodyPr>
            <a:noAutofit/>
          </a:bodyPr>
          <a:lstStyle/>
          <a:p>
            <a:pPr marL="92075" indent="12700" algn="just">
              <a:buNone/>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Sağlıklı yaşlanma, sağlığın ve fiziksel, ruhsal, sosyal iyilik durumunun; bağımsız yaşayabilme yetisinin; yaşam kalitesinin muhafaza edilmesi ve daha da iyileştirilmesi; ayrıca yaşam dönemleri arasında sağlıklı geçişlerin sağlanması için olanakların yaşam boyu optimize edilmesi olarak tanımlanmaktadır. Sağlıklı yaşlanma hem mevcut işlevselliğin korunması hem de bu işlevselliğin geliştirilmesini ve daha iyiye taşınmasını amaç edinmektedir.</a:t>
            </a:r>
          </a:p>
          <a:p>
            <a:pPr marL="92075" indent="12700" algn="just">
              <a:buNone/>
              <a:tabLst>
                <a:tab pos="0" algn="l"/>
              </a:tabLst>
            </a:pPr>
            <a:r>
              <a:rPr lang="tr-TR" sz="2300" dirty="0">
                <a:latin typeface="Times New Roman" panose="02020603050405020304" pitchFamily="18" charset="0"/>
                <a:ea typeface="Times New Roman" panose="02020603050405020304" pitchFamily="18" charset="0"/>
                <a:cs typeface="Times New Roman" panose="02020603050405020304" pitchFamily="18" charset="0"/>
              </a:rPr>
              <a:t>	Yaşam biçimi, beslenme, fiziksel aktivite, sigara ve alkol kullanımı, güneşlenme alışkanlığı, sosyal aktivitelere katılım ve düzenli uyku alışkanlığı gibi öğelerden oluşur ve sağlıklı yaşlanma hedeflerine ulaşmada büyük bir rol oynar.</a:t>
            </a:r>
          </a:p>
          <a:p>
            <a:pPr marL="92075" indent="12700" algn="just">
              <a:buNone/>
              <a:tabLst>
                <a:tab pos="0" algn="l"/>
              </a:tabLst>
            </a:pPr>
            <a:endParaRPr lang="tr-TR" sz="23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2857421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896010"/>
            <a:ext cx="9577064" cy="5760640"/>
          </a:xfrm>
        </p:spPr>
        <p:txBody>
          <a:bodyPr anchor="ctr">
            <a:normAutofit/>
          </a:bodyPr>
          <a:lstStyle/>
          <a:p>
            <a:pPr marL="540" indent="0" algn="just">
              <a:buClr>
                <a:srgbClr val="B31166"/>
              </a:buClr>
              <a:buNone/>
            </a:pP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Sağlıklı yaşlanma için </a:t>
            </a:r>
            <a:r>
              <a:rPr lang="tr-TR" sz="32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Rowe</a:t>
            </a: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 ve Kalın (1997)'</a:t>
            </a:r>
            <a:r>
              <a:rPr lang="tr-TR" sz="3200" spc="-1" dirty="0" err="1">
                <a:solidFill>
                  <a:srgbClr val="000000"/>
                </a:solidFill>
                <a:uFill>
                  <a:solidFill>
                    <a:srgbClr val="FFFFFF"/>
                  </a:solidFill>
                </a:uFill>
                <a:latin typeface="Times New Roman" panose="02020603050405020304" pitchFamily="18" charset="0"/>
                <a:cs typeface="Times New Roman" panose="02020603050405020304" pitchFamily="18" charset="0"/>
              </a:rPr>
              <a:t>ın</a:t>
            </a: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 modeli üç temel noktaya vurgu yapmaktadır:</a:t>
            </a:r>
          </a:p>
          <a:p>
            <a:pPr marL="457740" indent="-457200" algn="just">
              <a:buClr>
                <a:srgbClr val="B31166"/>
              </a:buClr>
              <a:buFont typeface="Wingdings" panose="05000000000000000000" pitchFamily="2" charset="2"/>
              <a:buChar char="ü"/>
            </a:pP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	• Hastalık ve sakatlıklardan korunma,</a:t>
            </a:r>
          </a:p>
          <a:p>
            <a:pPr marL="457740" indent="-457200" algn="just">
              <a:buClr>
                <a:srgbClr val="B31166"/>
              </a:buClr>
              <a:buFont typeface="Wingdings" panose="05000000000000000000" pitchFamily="2" charset="2"/>
              <a:buChar char="ü"/>
            </a:pP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	• Yüksek fiziksel ve zihinsel etkinlik,</a:t>
            </a:r>
          </a:p>
          <a:p>
            <a:pPr marL="457740" indent="-457200" algn="just">
              <a:buClr>
                <a:srgbClr val="B31166"/>
              </a:buClr>
              <a:buFont typeface="Wingdings" panose="05000000000000000000" pitchFamily="2" charset="2"/>
              <a:buChar char="ü"/>
            </a:pPr>
            <a:r>
              <a:rPr lang="tr-TR" sz="3200" spc="-1" dirty="0">
                <a:solidFill>
                  <a:srgbClr val="000000"/>
                </a:solidFill>
                <a:uFill>
                  <a:solidFill>
                    <a:srgbClr val="FFFFFF"/>
                  </a:solidFill>
                </a:uFill>
                <a:latin typeface="Times New Roman" panose="02020603050405020304" pitchFamily="18" charset="0"/>
                <a:cs typeface="Times New Roman" panose="02020603050405020304" pitchFamily="18" charset="0"/>
              </a:rPr>
              <a:t>	• Yaşama/topluma katılma. . </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59248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332656"/>
            <a:ext cx="9577064" cy="6323994"/>
          </a:xfrm>
        </p:spPr>
        <p:txBody>
          <a:bodyPr anchor="ctr">
            <a:noAutofit/>
          </a:bodyPr>
          <a:lstStyle/>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Sağlıklı yaşlanabilmek için sağlığı olumsuz etkileyecek faktörlerden uzak durulması esastır.  </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Aktif yaşlanmada vurgu, yaşama faal bir şekilde katılımın sürekliliğidir. </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DSÖ aktif yaşlanmayı, yaşlılarda yaşam kalitesinin artırılabilmesi için sağlık, katılım ve güvenlikle ilgili fırsatların optimize edilmesi süreci olarak tanımlamaktadır (WHO, 2002). </a:t>
            </a:r>
          </a:p>
          <a:p>
            <a:pPr marL="457740" indent="-457200" algn="just">
              <a:buClr>
                <a:srgbClr val="B31166"/>
              </a:buClr>
              <a:buFont typeface="Wingdings" panose="05000000000000000000" pitchFamily="2" charset="2"/>
              <a:buChar char="ü"/>
            </a:pP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Aktif yaşlanma modeli </a:t>
            </a:r>
            <a:r>
              <a:rPr lang="tr-TR" sz="2600" b="1" spc="-1" dirty="0">
                <a:solidFill>
                  <a:srgbClr val="000000"/>
                </a:solidFill>
                <a:uFill>
                  <a:solidFill>
                    <a:srgbClr val="FFFFFF"/>
                  </a:solidFill>
                </a:uFill>
                <a:latin typeface="Times New Roman" panose="02020603050405020304" pitchFamily="18" charset="0"/>
                <a:cs typeface="Times New Roman" panose="02020603050405020304" pitchFamily="18" charset="0"/>
              </a:rPr>
              <a:t>sağlık, katılım ve güvenlik </a:t>
            </a:r>
            <a:r>
              <a:rPr lang="tr-TR" sz="2600" spc="-1" dirty="0">
                <a:solidFill>
                  <a:srgbClr val="000000"/>
                </a:solidFill>
                <a:uFill>
                  <a:solidFill>
                    <a:srgbClr val="FFFFFF"/>
                  </a:solidFill>
                </a:uFill>
                <a:latin typeface="Times New Roman" panose="02020603050405020304" pitchFamily="18" charset="0"/>
                <a:cs typeface="Times New Roman" panose="02020603050405020304" pitchFamily="18" charset="0"/>
              </a:rPr>
              <a:t>olmak üzere üç ana ögeden oluşmaktadır. Yaşlının hem sağlık problemlerinin minimum düzeyde olması hem sosyal yaşama katılımı hem de güvende olması ve güvenliğini sağlayabilmesi bu modelde esastır.</a:t>
            </a:r>
          </a:p>
        </p:txBody>
      </p:sp>
      <p:sp>
        <p:nvSpPr>
          <p:cNvPr id="4" name="3 Slayt Numarası Yer Tutucusu"/>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1DEFA8C-F947-479F-BE07-76B6B3F80BF1}"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5" name="3 Slayt Numarası Yer Tutucusu"/>
          <p:cNvSpPr txBox="1">
            <a:spLocks/>
          </p:cNvSpPr>
          <p:nvPr/>
        </p:nvSpPr>
        <p:spPr>
          <a:xfrm>
            <a:off x="8742294" y="5586412"/>
            <a:ext cx="727842" cy="357188"/>
          </a:xfrm>
          <a:prstGeom prst="rect">
            <a:avLst/>
          </a:prstGeom>
        </p:spPr>
        <p:txBody>
          <a:bodyPr anchor="b"/>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77856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E88CCC7-1227-4C61-A876-BD5C9756ED8A}"/>
              </a:ext>
            </a:extLst>
          </p:cNvPr>
          <p:cNvSpPr>
            <a:spLocks noGrp="1"/>
          </p:cNvSpPr>
          <p:nvPr>
            <p:ph idx="1"/>
          </p:nvPr>
        </p:nvSpPr>
        <p:spPr>
          <a:xfrm>
            <a:off x="1847528" y="692696"/>
            <a:ext cx="9657084" cy="5616624"/>
          </a:xfrm>
        </p:spPr>
        <p:txBody>
          <a:bodyPr>
            <a:normAutofit/>
          </a:bodyPr>
          <a:lstStyle/>
          <a:p>
            <a:pPr marL="0" indent="0" algn="just">
              <a:buNone/>
            </a:pPr>
            <a:r>
              <a:rPr lang="tr-TR" sz="2800" b="1" dirty="0">
                <a:latin typeface="Times New Roman" panose="02020603050405020304" pitchFamily="18" charset="0"/>
                <a:cs typeface="Times New Roman" panose="02020603050405020304" pitchFamily="18" charset="0"/>
              </a:rPr>
              <a:t>KAYNAKLAR</a:t>
            </a:r>
          </a:p>
          <a:p>
            <a:pPr marL="0" indent="0" algn="just">
              <a:buNone/>
            </a:pPr>
            <a:r>
              <a:rPr lang="tr-TR" sz="2800" dirty="0">
                <a:latin typeface="Times New Roman" panose="02020603050405020304" pitchFamily="18" charset="0"/>
                <a:cs typeface="Times New Roman" panose="02020603050405020304" pitchFamily="18" charset="0"/>
              </a:rPr>
              <a:t>1.Cirhinlioğlu, Z. (2015). Sağlık Sosyolojisi.5. Baskı, Ankara: Nobel Yayın Dağıtım.</a:t>
            </a:r>
          </a:p>
          <a:p>
            <a:pPr marL="0" indent="0" algn="just">
              <a:buNone/>
            </a:pPr>
            <a:r>
              <a:rPr lang="tr-TR" sz="2800" dirty="0">
                <a:latin typeface="Times New Roman" panose="02020603050405020304" pitchFamily="18" charset="0"/>
                <a:cs typeface="Times New Roman" panose="02020603050405020304" pitchFamily="18" charset="0"/>
              </a:rPr>
              <a:t>2.Sosyolojik Boyutlarıyla Sağlık. (Ed. Özlem Özer, Fatih </a:t>
            </a:r>
            <a:r>
              <a:rPr lang="tr-TR" sz="2800" dirty="0" err="1">
                <a:latin typeface="Times New Roman" panose="02020603050405020304" pitchFamily="18" charset="0"/>
                <a:cs typeface="Times New Roman" panose="02020603050405020304" pitchFamily="18" charset="0"/>
              </a:rPr>
              <a:t>Şantaş</a:t>
            </a:r>
            <a:r>
              <a:rPr lang="tr-TR" sz="2800" dirty="0">
                <a:latin typeface="Times New Roman" panose="02020603050405020304" pitchFamily="18" charset="0"/>
                <a:cs typeface="Times New Roman" panose="02020603050405020304" pitchFamily="18" charset="0"/>
              </a:rPr>
              <a:t>). Nobel Akademik Yayıncılık, 2019</a:t>
            </a:r>
          </a:p>
          <a:p>
            <a:pPr marL="0" indent="0" algn="just">
              <a:buNone/>
            </a:pPr>
            <a:r>
              <a:rPr lang="tr-TR" sz="2800" dirty="0">
                <a:latin typeface="Times New Roman" panose="02020603050405020304" pitchFamily="18" charset="0"/>
                <a:cs typeface="Times New Roman" panose="02020603050405020304" pitchFamily="18" charset="0"/>
              </a:rPr>
              <a:t>3.Sağlık Sosyolojisine Güncel Yaklaşımlar. (Ed. Nurşen Adak). Nobel Akademik Yayıncılık, 2016</a:t>
            </a:r>
          </a:p>
          <a:p>
            <a:pPr marL="0" indent="0" algn="just">
              <a:buNone/>
            </a:pPr>
            <a:r>
              <a:rPr lang="tr-TR" sz="2800">
                <a:latin typeface="Times New Roman" panose="02020603050405020304" pitchFamily="18" charset="0"/>
                <a:cs typeface="Times New Roman" panose="02020603050405020304" pitchFamily="18" charset="0"/>
              </a:rPr>
              <a:t>4</a:t>
            </a:r>
            <a:r>
              <a:rPr lang="tr-TR" sz="2800" dirty="0">
                <a:latin typeface="Times New Roman" panose="02020603050405020304" pitchFamily="18" charset="0"/>
                <a:cs typeface="Times New Roman" panose="02020603050405020304" pitchFamily="18" charset="0"/>
              </a:rPr>
              <a:t>.</a:t>
            </a:r>
            <a:r>
              <a:rPr lang="tr-TR" sz="2800">
                <a:latin typeface="Times New Roman" panose="02020603050405020304" pitchFamily="18" charset="0"/>
                <a:cs typeface="Times New Roman" panose="02020603050405020304" pitchFamily="18" charset="0"/>
              </a:rPr>
              <a:t>Gerontolojik </a:t>
            </a:r>
            <a:r>
              <a:rPr lang="tr-TR" sz="2800" dirty="0">
                <a:latin typeface="Times New Roman" panose="02020603050405020304" pitchFamily="18" charset="0"/>
                <a:cs typeface="Times New Roman" panose="02020603050405020304" pitchFamily="18" charset="0"/>
              </a:rPr>
              <a:t>Sosyal Hizmet. Ed. Emre Birinci. Nobel Akademik Yayıncılık. Ankara,2021.</a:t>
            </a:r>
          </a:p>
          <a:p>
            <a:pPr algn="just">
              <a:buFont typeface="Wingdings" panose="05000000000000000000" pitchFamily="2" charset="2"/>
              <a:buChar char="v"/>
            </a:pP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9549E7EC-562C-4D6E-ADDB-C203CA819C85}"/>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3795016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fontScale="90000"/>
          </a:bodyPr>
          <a:lstStyle/>
          <a:p>
            <a:r>
              <a:rPr lang="tr-TR" sz="2800" b="1" dirty="0">
                <a:latin typeface="Times New Roman" panose="02020603050405020304" pitchFamily="18" charset="0"/>
                <a:cs typeface="Times New Roman" panose="02020603050405020304" pitchFamily="18" charset="0"/>
              </a:rPr>
              <a:t>YAŞLANMA VE SAĞLIK</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1. YAŞLANMA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Tüm dünyada nüfus giderek yaşlanmakta ve ortalama yaşam süreleri uzamaktadır. Dünya ülkelerine görece genç nüfusu olan ülkemizde dahi bu eğilim görülmektedir. </a:t>
            </a:r>
          </a:p>
          <a:p>
            <a:pPr marL="549275" indent="-457200" algn="just">
              <a:buFont typeface="Wingdings" panose="05000000000000000000" pitchFamily="2" charset="2"/>
              <a:buChar char="ü"/>
              <a:tabLst>
                <a:tab pos="0" algn="l"/>
              </a:tabLst>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Türkiye'nin 2007 ve 2020 nüfus piramitleri karşılaştırıldığında doğurganlık ve ölüm hızlarındaki azalmaya bağlı olarak yaşlı nüfus oranın ve ortanca yaşın yükseldiği görülmektedir. </a:t>
            </a:r>
            <a:endParaRPr lang="tr-TR" sz="30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00578" lvl="1" indent="0" algn="just">
              <a:buClr>
                <a:srgbClr val="B31166"/>
              </a:buClr>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Nüfusun yaşlı olarak tanımlanması da önemli bir konudur. Yaşlanan Dünya Raporu'nda belirtildiği üzere Birleşmiş Milletler, bir toplumdaki nüfusun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yaşlı</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olarak nitelenebilmesi için o ülke nüfusunun yaşlı nüfusa oranının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%8-10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arasında olmasını yeterli bulmaktadır. Türkiye de önlemler alınmadığı takdirde bundan sonraki dönemler için artık nüfusu yaşlı bir ülke olarak nitelenebilecektir.</a:t>
            </a:r>
          </a:p>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2616669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a:bodyPr>
          <a:lstStyle/>
          <a:p>
            <a:pPr marL="342900" lvl="1" indent="0" algn="just">
              <a:lnSpc>
                <a:spcPct val="150000"/>
              </a:lnSpc>
              <a:buNone/>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Dünya Sağlık Örgütü (DSÖ) son yıllarda 65 yaş üzerindeki bireyleri yaşlı olarak tanımlamaya başlamıştır. Buna göre; 		</a:t>
            </a:r>
          </a:p>
          <a:p>
            <a:pPr marL="800100" lvl="1" indent="-457200" algn="just">
              <a:lnSpc>
                <a:spcPct val="150000"/>
              </a:lnSpc>
              <a:buFont typeface="Wingdings" panose="05000000000000000000" pitchFamily="2" charset="2"/>
              <a:buChar char="ü"/>
            </a:pP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65-74 yaş arasındaki bu kişiler genç yaşlı, </a:t>
            </a:r>
          </a:p>
          <a:p>
            <a:pPr marL="800100" lvl="1" indent="-457200" algn="just">
              <a:lnSpc>
                <a:spcPct val="150000"/>
              </a:lnSpc>
              <a:buFont typeface="Wingdings" panose="05000000000000000000" pitchFamily="2" charset="2"/>
              <a:buChar char="ü"/>
            </a:pP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75-84 yaş arasındaki bireyler yaşlı ve </a:t>
            </a:r>
          </a:p>
          <a:p>
            <a:pPr marL="800100" lvl="1" indent="-457200" algn="just">
              <a:lnSpc>
                <a:spcPct val="150000"/>
              </a:lnSpc>
              <a:buFont typeface="Wingdings" panose="05000000000000000000" pitchFamily="2" charset="2"/>
              <a:buChar char="ü"/>
            </a:pPr>
            <a:r>
              <a:rPr lang="tr-TR" sz="3000" b="1" dirty="0">
                <a:latin typeface="Times New Roman" panose="02020603050405020304" pitchFamily="18" charset="0"/>
                <a:ea typeface="Times New Roman" panose="02020603050405020304" pitchFamily="18" charset="0"/>
                <a:cs typeface="Times New Roman" panose="02020603050405020304" pitchFamily="18" charset="0"/>
              </a:rPr>
              <a:t>85 yaş ve üzerindeki bireyler çok yaşlı (ihtiyar) </a:t>
            </a:r>
            <a:r>
              <a:rPr lang="tr-TR" sz="3000" dirty="0">
                <a:latin typeface="Times New Roman" panose="02020603050405020304" pitchFamily="18" charset="0"/>
                <a:ea typeface="Times New Roman" panose="02020603050405020304" pitchFamily="18" charset="0"/>
                <a:cs typeface="Times New Roman" panose="02020603050405020304" pitchFamily="18" charset="0"/>
              </a:rPr>
              <a:t>olarak belirtilmektedir.</a:t>
            </a:r>
          </a:p>
          <a:p>
            <a:pPr marL="342900" lvl="1" indent="0" algn="just">
              <a:lnSpc>
                <a:spcPct val="150000"/>
              </a:lnSpc>
              <a:buNone/>
            </a:pPr>
            <a:endParaRPr lang="tr-TR" sz="3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10000"/>
          </a:bodyPr>
          <a:lstStyle/>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Geçmiş dönemlerle karşılaştırıldığında doğumda beklenen yaşam süresi de gerek dünya genelinde gerekse Türkiye’de artış göstermiştir. </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Türkiye için ise doğumda beklenen yaşam süresi en güncel verilerde </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78 yıl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olarak belirtilmektedir. </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Dünya Bankası'nın yayınladığı verilerde ise 1960 yılında Türkiye' de doğumda beklenen yaşam süresi 45,37 yıl olarak ifade edilmektedir. </a:t>
            </a:r>
          </a:p>
          <a:p>
            <a:pPr marL="757778" lvl="1" indent="-457200" algn="just">
              <a:buClr>
                <a:srgbClr val="B31166"/>
              </a:buClr>
              <a:buFont typeface="Wingdings" panose="05000000000000000000" pitchFamily="2" charset="2"/>
              <a:buChar char="ü"/>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Özellikle gelişen sağlık teknolojisi ve ilerleyen sağlık hizmetiyle birlikte 65 yaş ve üzerindeki nüfusun giderek arttığı anlaşılmaktadır.</a:t>
            </a:r>
          </a:p>
          <a:p>
            <a:pPr marL="757778" lvl="1" indent="-457200" algn="just">
              <a:buClr>
                <a:srgbClr val="B31166"/>
              </a:buClr>
              <a:buFont typeface="Wingdings" panose="05000000000000000000" pitchFamily="2" charset="2"/>
              <a:buChar char="ü"/>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300578" lvl="1" indent="0" algn="just">
              <a:buClr>
                <a:srgbClr val="B31166"/>
              </a:buClr>
              <a:buNone/>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3700891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976664"/>
          </a:xfrm>
        </p:spPr>
        <p:txBody>
          <a:bodyPr anchor="ctr">
            <a:noAutofit/>
          </a:bodyPr>
          <a:lstStyle/>
          <a:p>
            <a:pPr marL="540" indent="0" algn="just">
              <a:buClr>
                <a:srgbClr val="B31166"/>
              </a:buClr>
              <a:buNone/>
            </a:pPr>
            <a:r>
              <a:rPr lang="tr-TR" sz="2400" kern="150" dirty="0">
                <a:effectLst/>
                <a:latin typeface="Times New Roman" panose="02020603050405020304" pitchFamily="18" charset="0"/>
                <a:ea typeface="Andale Sans UI"/>
                <a:cs typeface="Tahoma" panose="020B0604030504040204" pitchFamily="34" charset="0"/>
              </a:rPr>
              <a:t>Yaşlanma birincil, ikincil ve üçüncül yaşlanma başlıkları altında da ele alınmaktadır. </a:t>
            </a:r>
          </a:p>
          <a:p>
            <a:pPr marL="343440" algn="just">
              <a:buClr>
                <a:srgbClr val="B31166"/>
              </a:buClr>
              <a:buFont typeface="Wingdings" panose="05000000000000000000" pitchFamily="2" charset="2"/>
              <a:buChar char="ü"/>
            </a:pPr>
            <a:r>
              <a:rPr lang="tr-TR" sz="2400" b="1" kern="150" dirty="0">
                <a:effectLst/>
                <a:latin typeface="Times New Roman" panose="02020603050405020304" pitchFamily="18" charset="0"/>
                <a:ea typeface="Andale Sans UI"/>
                <a:cs typeface="Tahoma" panose="020B0604030504040204" pitchFamily="34" charset="0"/>
              </a:rPr>
              <a:t>Birincil yaşlanma </a:t>
            </a:r>
            <a:r>
              <a:rPr lang="tr-TR" sz="2400" kern="150" dirty="0">
                <a:effectLst/>
                <a:latin typeface="Times New Roman" panose="02020603050405020304" pitchFamily="18" charset="0"/>
                <a:ea typeface="Andale Sans UI"/>
                <a:cs typeface="Tahoma" panose="020B0604030504040204" pitchFamily="34" charset="0"/>
              </a:rPr>
              <a:t>genel olarak; erken yaş dönemlerinden itibaren bedenin yaşlanması olarak açıklanmaktadır. </a:t>
            </a:r>
          </a:p>
          <a:p>
            <a:pPr marL="343440" algn="just">
              <a:buClr>
                <a:srgbClr val="B31166"/>
              </a:buClr>
              <a:buFont typeface="Wingdings" panose="05000000000000000000" pitchFamily="2" charset="2"/>
              <a:buChar char="ü"/>
            </a:pPr>
            <a:r>
              <a:rPr lang="tr-TR" sz="2400" b="1" kern="150" dirty="0">
                <a:effectLst/>
                <a:latin typeface="Times New Roman" panose="02020603050405020304" pitchFamily="18" charset="0"/>
                <a:ea typeface="Andale Sans UI"/>
                <a:cs typeface="Tahoma" panose="020B0604030504040204" pitchFamily="34" charset="0"/>
              </a:rPr>
              <a:t>İkincil yaşlanma </a:t>
            </a:r>
            <a:r>
              <a:rPr lang="tr-TR" sz="2400" kern="150" dirty="0">
                <a:effectLst/>
                <a:latin typeface="Times New Roman" panose="02020603050405020304" pitchFamily="18" charset="0"/>
                <a:ea typeface="Andale Sans UI"/>
                <a:cs typeface="Tahoma" panose="020B0604030504040204" pitchFamily="34" charset="0"/>
              </a:rPr>
              <a:t>ise; ortaya çıkan çokça hastalık ve çevresel faktörlerin etkisiyle oluşur ve evrensel veya kaçınılmaz değildir. Sigara ve alkol kullanımı gibi kötü sağlık alışkanlıkların sonucudur. </a:t>
            </a:r>
          </a:p>
          <a:p>
            <a:pPr marL="343440" algn="just">
              <a:buClr>
                <a:srgbClr val="B31166"/>
              </a:buClr>
              <a:buFont typeface="Wingdings" panose="05000000000000000000" pitchFamily="2" charset="2"/>
              <a:buChar char="ü"/>
            </a:pPr>
            <a:r>
              <a:rPr lang="tr-TR" sz="2400" b="1" kern="150" dirty="0">
                <a:effectLst/>
                <a:latin typeface="Times New Roman" panose="02020603050405020304" pitchFamily="18" charset="0"/>
                <a:ea typeface="Andale Sans UI"/>
                <a:cs typeface="Tahoma" panose="020B0604030504040204" pitchFamily="34" charset="0"/>
              </a:rPr>
              <a:t>Üçüncül yaşlanma </a:t>
            </a:r>
            <a:r>
              <a:rPr lang="tr-TR" sz="2400" kern="150" dirty="0">
                <a:effectLst/>
                <a:latin typeface="Times New Roman" panose="02020603050405020304" pitchFamily="18" charset="0"/>
                <a:ea typeface="Andale Sans UI"/>
                <a:cs typeface="Tahoma" panose="020B0604030504040204" pitchFamily="34" charset="0"/>
              </a:rPr>
              <a:t>ise artık canlı yaşamının sonunun geldiğini gösteren ciddi gerilemeler ve bozulmalardır. Bu aşamada artık ölüm beklenmektedir. </a:t>
            </a:r>
            <a:endParaRPr lang="tr-TR" sz="2300" b="1" spc="-1" dirty="0">
              <a:solidFill>
                <a:srgbClr val="000000"/>
              </a:solidFill>
              <a:uFill>
                <a:solidFill>
                  <a:srgbClr val="FFFFFF"/>
                </a:solidFill>
              </a:uFill>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2. YAŞLANMA VE SAĞLIK İLİŞKİSİ</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Wingdings" panose="05000000000000000000" pitchFamily="2" charset="2"/>
              <a:buChar char="ü"/>
              <a:tabLst>
                <a:tab pos="0" algn="l"/>
              </a:tabLst>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 Fiziksel yaşlanma yaş aldıkça belirtileri daha belirgin bir şekilde hissedilen bir süreç olarak ortaya çıkmaktadır. </a:t>
            </a:r>
          </a:p>
          <a:p>
            <a:pPr marL="549275" indent="-457200" algn="just">
              <a:buFont typeface="Wingdings" panose="05000000000000000000" pitchFamily="2" charset="2"/>
              <a:buChar char="ü"/>
              <a:tabLst>
                <a:tab pos="0" algn="l"/>
              </a:tabLst>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Yaşlılık döneminde gözlenen bilişsel ve psikolojik değişimler, fiziksel değişimlere göre daha sonra gerçekleşmektedir. </a:t>
            </a:r>
          </a:p>
          <a:p>
            <a:pPr marL="549275" indent="-457200" algn="just">
              <a:buFont typeface="Wingdings" panose="05000000000000000000" pitchFamily="2" charset="2"/>
              <a:buChar char="ü"/>
              <a:tabLst>
                <a:tab pos="0" algn="l"/>
              </a:tabLst>
            </a:pPr>
            <a:r>
              <a:rPr lang="tr-TR" sz="3000" dirty="0">
                <a:latin typeface="Times New Roman" panose="02020603050405020304" pitchFamily="18" charset="0"/>
                <a:ea typeface="Times New Roman" panose="02020603050405020304" pitchFamily="18" charset="0"/>
                <a:cs typeface="Times New Roman" panose="02020603050405020304" pitchFamily="18" charset="0"/>
              </a:rPr>
              <a:t>Bu süreçte meydana gelen fiziksel, psikolojik ve sosyal değişimler birbiriyle ilişkilidir. Ancak yaşam biçimi ve çevresel koşullar nedeniyle yaşlılık belirtileri her bireyde farklı seyredebilmektedir.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4184114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47528" y="548680"/>
            <a:ext cx="9649072" cy="5760640"/>
          </a:xfrm>
        </p:spPr>
        <p:txBody>
          <a:bodyPr anchor="ctr">
            <a:normAutofit fontScale="55000" lnSpcReduction="20000"/>
          </a:bodyPr>
          <a:lstStyle/>
          <a:p>
            <a:pPr algn="just">
              <a:lnSpc>
                <a:spcPct val="150000"/>
              </a:lnSpc>
              <a:spcAft>
                <a:spcPts val="750"/>
              </a:spcAf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Aft>
                <a:spcPts val="750"/>
              </a:spcAf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Yaşlı popülasyonda yaygın olarak görülen hastalıkları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Karadakovan</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(2005) şu şekilde sıralamaktadır:</a:t>
            </a:r>
          </a:p>
          <a:p>
            <a:pPr marL="0" indent="0" algn="just">
              <a:lnSpc>
                <a:spcPct val="150000"/>
              </a:lnSpc>
              <a:spcAft>
                <a:spcPts val="750"/>
              </a:spcAf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Kas iskelet sistemi ile ilgili sorunlar: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Artirit</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ve osteoporoz.</a:t>
            </a:r>
          </a:p>
          <a:p>
            <a:pPr marL="0" indent="0" algn="just">
              <a:lnSpc>
                <a:spcPct val="150000"/>
              </a:lnSpc>
              <a:spcAft>
                <a:spcPts val="750"/>
              </a:spcAf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Endokin</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sistemle ilgili sorunlar: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Diabetes</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mellitus</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(DM) ve buna bağlı hipoglisemi,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hiperglisemi</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a:t>
            </a:r>
          </a:p>
          <a:p>
            <a:pPr marL="0" indent="0" algn="just">
              <a:lnSpc>
                <a:spcPct val="150000"/>
              </a:lnSpc>
              <a:spcAft>
                <a:spcPts val="750"/>
              </a:spcAf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Kardiyovasküler</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sistemle ilgili sorunlar: Hipertansiyon.</a:t>
            </a:r>
          </a:p>
          <a:p>
            <a:pPr marL="0" indent="0" algn="just">
              <a:lnSpc>
                <a:spcPct val="150000"/>
              </a:lnSpc>
              <a:spcAft>
                <a:spcPts val="750"/>
              </a:spcAf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Üriner</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sistemle ilgili sorunlar: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Üriner</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inkontinans</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prostat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hipertrofisi</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a:t>
            </a:r>
          </a:p>
          <a:p>
            <a:pPr marL="0" indent="0" algn="just">
              <a:lnSpc>
                <a:spcPct val="150000"/>
              </a:lnSpc>
              <a:spcAft>
                <a:spcPts val="750"/>
              </a:spcAf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Immun</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sistemle ilgili sorunlar: Enfeksiyon hastalıkları,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pnömoni</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tüberküloz,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üriner</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sistem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infeksiyonu</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menenjit.</a:t>
            </a:r>
          </a:p>
          <a:p>
            <a:pPr marL="0" indent="0" algn="just">
              <a:lnSpc>
                <a:spcPct val="150000"/>
              </a:lnSpc>
              <a:spcAft>
                <a:spcPts val="750"/>
              </a:spcAf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Sinir sistemi ile ilgili sorunlar: </a:t>
            </a:r>
            <a:r>
              <a:rPr lang="tr-TR" sz="3200" dirty="0" err="1">
                <a:latin typeface="Times New Roman" panose="02020603050405020304" pitchFamily="18" charset="0"/>
                <a:ea typeface="Times New Roman" panose="02020603050405020304" pitchFamily="18" charset="0"/>
                <a:cs typeface="Times New Roman" panose="02020603050405020304" pitchFamily="18" charset="0"/>
              </a:rPr>
              <a:t>Demans</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ve inme.</a:t>
            </a:r>
          </a:p>
          <a:p>
            <a:pPr marL="0" indent="0" algn="just">
              <a:lnSpc>
                <a:spcPct val="150000"/>
              </a:lnSpc>
              <a:spcAft>
                <a:spcPts val="750"/>
              </a:spcAft>
              <a:buNone/>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 Kanser.</a:t>
            </a:r>
          </a:p>
          <a:p>
            <a:pPr algn="just">
              <a:lnSpc>
                <a:spcPct val="150000"/>
              </a:lnSpc>
              <a:spcAft>
                <a:spcPts val="750"/>
              </a:spcAf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750"/>
              </a:spcAft>
              <a:buFont typeface="Wingdings" panose="05000000000000000000" pitchFamily="2" charset="2"/>
              <a:buChar char="v"/>
            </a:pPr>
            <a:endParaRPr lang="tr-TR"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742294" y="5589240"/>
            <a:ext cx="782706" cy="357188"/>
          </a:xfrm>
          <a:prstGeom prst="rect">
            <a:avLst/>
          </a:prstGeom>
        </p:spPr>
        <p:txBody>
          <a:bodyPr anchor="b"/>
          <a:lstStyle/>
          <a:p>
            <a:pPr algn="ctr" defTabSz="685800">
              <a:defRPr/>
            </a:pPr>
            <a:endParaRPr lang="tr-TR"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31504" y="548680"/>
            <a:ext cx="9721080" cy="5760640"/>
          </a:xfrm>
        </p:spPr>
        <p:txBody>
          <a:bodyPr anchor="ctr">
            <a:normAutofit/>
          </a:bodyPr>
          <a:lstStyle/>
          <a:p>
            <a:pPr marL="0" indent="0" algn="just">
              <a:buNone/>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Ruhsal açıdan bakıldığında;</a:t>
            </a:r>
          </a:p>
          <a:p>
            <a:pPr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Yaşlılar özellikle azalan umut ve ölüm korkusu nedeniyle pek çok psikiyatrik hastalığa da açık olmaktadırlar.</a:t>
            </a:r>
          </a:p>
          <a:p>
            <a:pPr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Diğer bireylere bağımlılıklarının artması, </a:t>
            </a:r>
          </a:p>
          <a:p>
            <a:pPr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Pek çok rollerinde değişimlerin olması veya </a:t>
            </a:r>
          </a:p>
          <a:p>
            <a:pPr algn="just">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Mevcut rollerinin kaybı gibi nedenlerle de zor bir süreçle karşı karşıya kalabilmektedirler.</a:t>
            </a:r>
          </a:p>
          <a:p>
            <a:pPr algn="just"/>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61990882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2965</TotalTime>
  <Words>1329</Words>
  <Application>Microsoft Office PowerPoint</Application>
  <PresentationFormat>Geniş ekran</PresentationFormat>
  <Paragraphs>101</Paragraphs>
  <Slides>17</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17</vt:i4>
      </vt:variant>
    </vt:vector>
  </HeadingPairs>
  <TitlesOfParts>
    <vt:vector size="24"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YAŞLANMA VE SAĞLIK 1. YAŞLANMA</vt:lpstr>
      <vt:lpstr>PowerPoint Sunusu</vt:lpstr>
      <vt:lpstr> </vt:lpstr>
      <vt:lpstr>PowerPoint Sunusu</vt:lpstr>
      <vt:lpstr>PowerPoint Sunusu</vt:lpstr>
      <vt:lpstr> 2. YAŞLANMA VE SAĞLIK İLİŞKİSİ </vt:lpstr>
      <vt:lpstr>PowerPoint Sunusu</vt:lpstr>
      <vt:lpstr>PowerPoint Sunusu</vt:lpstr>
      <vt:lpstr>2.2. Sosyal ve Çevresel Faktörler Bağlamında Yaşlılık</vt:lpstr>
      <vt:lpstr>PowerPoint Sunusu</vt:lpstr>
      <vt:lpstr>PowerPoint Sunusu</vt:lpstr>
      <vt:lpstr>PowerPoint Sunusu</vt:lpstr>
      <vt:lpstr> 2.2. Sağlıklı ve Aktif Yaşlanma  </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208</cp:revision>
  <dcterms:created xsi:type="dcterms:W3CDTF">2019-12-10T17:31:29Z</dcterms:created>
  <dcterms:modified xsi:type="dcterms:W3CDTF">2021-11-05T06:39:17Z</dcterms:modified>
</cp:coreProperties>
</file>