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61" r:id="rId34"/>
    <p:sldId id="291" r:id="rId35"/>
    <p:sldId id="292" r:id="rId36"/>
    <p:sldId id="293" r:id="rId37"/>
    <p:sldId id="294" r:id="rId38"/>
    <p:sldId id="295" r:id="rId39"/>
    <p:sldId id="296" r:id="rId40"/>
    <p:sldId id="297" r:id="rId41"/>
    <p:sldId id="257" r:id="rId42"/>
    <p:sldId id="25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94709-1BE6-430F-B4C4-A9005F2C23C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B3DC547D-9CCF-4E60-A5BD-992F63E14B07}">
      <dgm:prSet/>
      <dgm:spPr/>
      <dgm:t>
        <a:bodyPr/>
        <a:lstStyle/>
        <a:p>
          <a:pPr rtl="0"/>
          <a:r>
            <a:rPr lang="tr-TR" dirty="0" smtClean="0"/>
            <a:t>Bebeklerin/çocukların sağlığını, gelişimi ve güvenliğini riske sokan, onların risk altında olmasına neden olan durumlar </a:t>
          </a:r>
          <a:endParaRPr lang="tr-TR" dirty="0"/>
        </a:p>
      </dgm:t>
    </dgm:pt>
    <dgm:pt modelId="{C375F807-E9DC-473D-927A-B597727CAE61}" type="parTrans" cxnId="{DD21698F-B062-42C5-B24A-6DE7282CBBC3}">
      <dgm:prSet/>
      <dgm:spPr/>
      <dgm:t>
        <a:bodyPr/>
        <a:lstStyle/>
        <a:p>
          <a:endParaRPr lang="tr-TR"/>
        </a:p>
      </dgm:t>
    </dgm:pt>
    <dgm:pt modelId="{693A1463-ABB0-4320-8385-95FE8EAB791A}" type="sibTrans" cxnId="{DD21698F-B062-42C5-B24A-6DE7282CBBC3}">
      <dgm:prSet/>
      <dgm:spPr/>
      <dgm:t>
        <a:bodyPr/>
        <a:lstStyle/>
        <a:p>
          <a:endParaRPr lang="tr-TR"/>
        </a:p>
      </dgm:t>
    </dgm:pt>
    <dgm:pt modelId="{BE30D4C2-0430-426E-B7A2-35DD4FFA9263}">
      <dgm:prSet/>
      <dgm:spPr/>
      <dgm:t>
        <a:bodyPr/>
        <a:lstStyle/>
        <a:p>
          <a:pPr rtl="0"/>
          <a:r>
            <a:rPr lang="tr-TR" dirty="0" smtClean="0"/>
            <a:t>“Bireysel ve Çevresel faktörler” olarak ele alınabilir.</a:t>
          </a:r>
          <a:endParaRPr lang="tr-TR" dirty="0"/>
        </a:p>
      </dgm:t>
    </dgm:pt>
    <dgm:pt modelId="{E71B917B-8521-4D91-B937-4D1C2B571BE4}" type="parTrans" cxnId="{A9BB2ADD-33E9-40EA-8FBC-11B75D21C564}">
      <dgm:prSet/>
      <dgm:spPr/>
      <dgm:t>
        <a:bodyPr/>
        <a:lstStyle/>
        <a:p>
          <a:endParaRPr lang="tr-TR"/>
        </a:p>
      </dgm:t>
    </dgm:pt>
    <dgm:pt modelId="{2D5BDB00-A791-41FF-839B-E5E788702840}" type="sibTrans" cxnId="{A9BB2ADD-33E9-40EA-8FBC-11B75D21C564}">
      <dgm:prSet/>
      <dgm:spPr/>
      <dgm:t>
        <a:bodyPr/>
        <a:lstStyle/>
        <a:p>
          <a:endParaRPr lang="tr-TR"/>
        </a:p>
      </dgm:t>
    </dgm:pt>
    <dgm:pt modelId="{0B533DA3-A86B-47EA-B44A-2C36A1CE676A}" type="pres">
      <dgm:prSet presAssocID="{58F94709-1BE6-430F-B4C4-A9005F2C23CD}" presName="linear" presStyleCnt="0">
        <dgm:presLayoutVars>
          <dgm:animLvl val="lvl"/>
          <dgm:resizeHandles val="exact"/>
        </dgm:presLayoutVars>
      </dgm:prSet>
      <dgm:spPr/>
    </dgm:pt>
    <dgm:pt modelId="{71190DAF-A7CE-4E0B-A2C7-BC43DB12944D}" type="pres">
      <dgm:prSet presAssocID="{B3DC547D-9CCF-4E60-A5BD-992F63E14B07}" presName="parentText" presStyleLbl="node1" presStyleIdx="0" presStyleCnt="2">
        <dgm:presLayoutVars>
          <dgm:chMax val="0"/>
          <dgm:bulletEnabled val="1"/>
        </dgm:presLayoutVars>
      </dgm:prSet>
      <dgm:spPr/>
    </dgm:pt>
    <dgm:pt modelId="{133B2B85-D740-4F34-9101-4ED2F7156296}" type="pres">
      <dgm:prSet presAssocID="{693A1463-ABB0-4320-8385-95FE8EAB791A}" presName="spacer" presStyleCnt="0"/>
      <dgm:spPr/>
    </dgm:pt>
    <dgm:pt modelId="{3A960E21-0DF7-4EB0-A0D9-B04B5030FB00}" type="pres">
      <dgm:prSet presAssocID="{BE30D4C2-0430-426E-B7A2-35DD4FFA9263}" presName="parentText" presStyleLbl="node1" presStyleIdx="1" presStyleCnt="2">
        <dgm:presLayoutVars>
          <dgm:chMax val="0"/>
          <dgm:bulletEnabled val="1"/>
        </dgm:presLayoutVars>
      </dgm:prSet>
      <dgm:spPr/>
      <dgm:t>
        <a:bodyPr/>
        <a:lstStyle/>
        <a:p>
          <a:endParaRPr lang="tr-TR"/>
        </a:p>
      </dgm:t>
    </dgm:pt>
  </dgm:ptLst>
  <dgm:cxnLst>
    <dgm:cxn modelId="{A9BB2ADD-33E9-40EA-8FBC-11B75D21C564}" srcId="{58F94709-1BE6-430F-B4C4-A9005F2C23CD}" destId="{BE30D4C2-0430-426E-B7A2-35DD4FFA9263}" srcOrd="1" destOrd="0" parTransId="{E71B917B-8521-4D91-B937-4D1C2B571BE4}" sibTransId="{2D5BDB00-A791-41FF-839B-E5E788702840}"/>
    <dgm:cxn modelId="{69948370-DEE9-4022-B89D-629AF2E4F26B}" type="presOf" srcId="{58F94709-1BE6-430F-B4C4-A9005F2C23CD}" destId="{0B533DA3-A86B-47EA-B44A-2C36A1CE676A}" srcOrd="0" destOrd="0" presId="urn:microsoft.com/office/officeart/2005/8/layout/vList2"/>
    <dgm:cxn modelId="{DD21698F-B062-42C5-B24A-6DE7282CBBC3}" srcId="{58F94709-1BE6-430F-B4C4-A9005F2C23CD}" destId="{B3DC547D-9CCF-4E60-A5BD-992F63E14B07}" srcOrd="0" destOrd="0" parTransId="{C375F807-E9DC-473D-927A-B597727CAE61}" sibTransId="{693A1463-ABB0-4320-8385-95FE8EAB791A}"/>
    <dgm:cxn modelId="{1BDF6A27-D1C9-49FC-8D99-1DC760F7EA66}" type="presOf" srcId="{B3DC547D-9CCF-4E60-A5BD-992F63E14B07}" destId="{71190DAF-A7CE-4E0B-A2C7-BC43DB12944D}" srcOrd="0" destOrd="0" presId="urn:microsoft.com/office/officeart/2005/8/layout/vList2"/>
    <dgm:cxn modelId="{8CE04C8E-C74F-403F-B13D-605F208CBF78}" type="presOf" srcId="{BE30D4C2-0430-426E-B7A2-35DD4FFA9263}" destId="{3A960E21-0DF7-4EB0-A0D9-B04B5030FB00}" srcOrd="0" destOrd="0" presId="urn:microsoft.com/office/officeart/2005/8/layout/vList2"/>
    <dgm:cxn modelId="{A66036F6-64CE-4F95-9E51-17FB173EA1A1}" type="presParOf" srcId="{0B533DA3-A86B-47EA-B44A-2C36A1CE676A}" destId="{71190DAF-A7CE-4E0B-A2C7-BC43DB12944D}" srcOrd="0" destOrd="0" presId="urn:microsoft.com/office/officeart/2005/8/layout/vList2"/>
    <dgm:cxn modelId="{75F5C6D7-1445-418A-A07F-DBAAF01BF6A7}" type="presParOf" srcId="{0B533DA3-A86B-47EA-B44A-2C36A1CE676A}" destId="{133B2B85-D740-4F34-9101-4ED2F7156296}" srcOrd="1" destOrd="0" presId="urn:microsoft.com/office/officeart/2005/8/layout/vList2"/>
    <dgm:cxn modelId="{5527C1CC-931E-48B8-83C3-809B4C0543B2}" type="presParOf" srcId="{0B533DA3-A86B-47EA-B44A-2C36A1CE676A}" destId="{3A960E21-0DF7-4EB0-A0D9-B04B5030FB0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6B4C52-B9C4-49F8-896F-223677AA1DA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81919A50-6FFD-4FAF-B82B-50FBC8B98BC5}">
      <dgm:prSet phldrT="[Metin]" custT="1"/>
      <dgm:spPr/>
      <dgm:t>
        <a:bodyPr/>
        <a:lstStyle/>
        <a:p>
          <a:r>
            <a:rPr lang="tr-TR" sz="2000" dirty="0" smtClean="0"/>
            <a:t>Sağlıklı gebelik ve doğum</a:t>
          </a:r>
          <a:endParaRPr lang="tr-TR" sz="2000" dirty="0"/>
        </a:p>
      </dgm:t>
    </dgm:pt>
    <dgm:pt modelId="{5D7C77D7-D915-4C61-83CE-D01984BFBFA9}" type="parTrans" cxnId="{B6C857D3-BE7C-4665-92F6-97208AADA539}">
      <dgm:prSet/>
      <dgm:spPr/>
      <dgm:t>
        <a:bodyPr/>
        <a:lstStyle/>
        <a:p>
          <a:endParaRPr lang="tr-TR"/>
        </a:p>
      </dgm:t>
    </dgm:pt>
    <dgm:pt modelId="{B01C9CAF-D8E6-48B3-AB38-2B17FF5EF675}" type="sibTrans" cxnId="{B6C857D3-BE7C-4665-92F6-97208AADA539}">
      <dgm:prSet/>
      <dgm:spPr/>
      <dgm:t>
        <a:bodyPr/>
        <a:lstStyle/>
        <a:p>
          <a:endParaRPr lang="tr-TR"/>
        </a:p>
      </dgm:t>
    </dgm:pt>
    <dgm:pt modelId="{63C8A726-7EDB-4214-9AA0-B45417046FF0}">
      <dgm:prSet phldrT="[Metin]" custT="1"/>
      <dgm:spPr/>
      <dgm:t>
        <a:bodyPr/>
        <a:lstStyle/>
        <a:p>
          <a:r>
            <a:rPr lang="tr-TR" sz="2000" dirty="0" smtClean="0"/>
            <a:t>İyot </a:t>
          </a:r>
          <a:endParaRPr lang="tr-TR" sz="2000" dirty="0"/>
        </a:p>
      </dgm:t>
    </dgm:pt>
    <dgm:pt modelId="{26E8936A-5423-413D-B96E-8003FCC6A75D}" type="parTrans" cxnId="{0DF90975-5247-4F04-BEF8-A7A8E54F4D43}">
      <dgm:prSet/>
      <dgm:spPr/>
      <dgm:t>
        <a:bodyPr/>
        <a:lstStyle/>
        <a:p>
          <a:endParaRPr lang="tr-TR"/>
        </a:p>
      </dgm:t>
    </dgm:pt>
    <dgm:pt modelId="{61ECE5D9-DF6A-4EDA-8B4F-E216996D8403}" type="sibTrans" cxnId="{0DF90975-5247-4F04-BEF8-A7A8E54F4D43}">
      <dgm:prSet/>
      <dgm:spPr/>
      <dgm:t>
        <a:bodyPr/>
        <a:lstStyle/>
        <a:p>
          <a:endParaRPr lang="tr-TR"/>
        </a:p>
      </dgm:t>
    </dgm:pt>
    <dgm:pt modelId="{BDDA3CCE-1DE2-4187-9449-0EA8093D6446}">
      <dgm:prSet phldrT="[Metin]" custT="1"/>
      <dgm:spPr/>
      <dgm:t>
        <a:bodyPr/>
        <a:lstStyle/>
        <a:p>
          <a:r>
            <a:rPr lang="tr-TR" sz="2000" dirty="0" smtClean="0"/>
            <a:t>Oksijen</a:t>
          </a:r>
          <a:endParaRPr lang="tr-TR" sz="2000" dirty="0"/>
        </a:p>
      </dgm:t>
    </dgm:pt>
    <dgm:pt modelId="{1F65F016-D0AC-40B2-B05F-4121956B6728}" type="parTrans" cxnId="{853681D2-B7C4-49F0-B915-4A284C27385A}">
      <dgm:prSet/>
      <dgm:spPr/>
      <dgm:t>
        <a:bodyPr/>
        <a:lstStyle/>
        <a:p>
          <a:endParaRPr lang="tr-TR"/>
        </a:p>
      </dgm:t>
    </dgm:pt>
    <dgm:pt modelId="{4225CC93-39C1-4FC1-A135-406E5696489C}" type="sibTrans" cxnId="{853681D2-B7C4-49F0-B915-4A284C27385A}">
      <dgm:prSet/>
      <dgm:spPr/>
      <dgm:t>
        <a:bodyPr/>
        <a:lstStyle/>
        <a:p>
          <a:endParaRPr lang="tr-TR"/>
        </a:p>
      </dgm:t>
    </dgm:pt>
    <dgm:pt modelId="{7DE85E7B-B21D-4CB3-B26E-382C0CB8836E}">
      <dgm:prSet phldrT="[Metin]" custT="1"/>
      <dgm:spPr/>
      <dgm:t>
        <a:bodyPr/>
        <a:lstStyle/>
        <a:p>
          <a:r>
            <a:rPr lang="tr-TR" sz="2000" dirty="0" smtClean="0"/>
            <a:t>Yeterli protein ve enerji</a:t>
          </a:r>
          <a:endParaRPr lang="tr-TR" sz="2000" dirty="0"/>
        </a:p>
      </dgm:t>
    </dgm:pt>
    <dgm:pt modelId="{9D8E4361-B1A3-47F9-9ED3-47953E6A3DCE}" type="parTrans" cxnId="{1DBE3FCD-2CF5-4646-BDD4-59FAD7A3152C}">
      <dgm:prSet/>
      <dgm:spPr/>
      <dgm:t>
        <a:bodyPr/>
        <a:lstStyle/>
        <a:p>
          <a:endParaRPr lang="tr-TR"/>
        </a:p>
      </dgm:t>
    </dgm:pt>
    <dgm:pt modelId="{097DA9A6-E9A2-4B42-ACD0-EA286279C4C9}" type="sibTrans" cxnId="{1DBE3FCD-2CF5-4646-BDD4-59FAD7A3152C}">
      <dgm:prSet/>
      <dgm:spPr/>
      <dgm:t>
        <a:bodyPr/>
        <a:lstStyle/>
        <a:p>
          <a:endParaRPr lang="tr-TR"/>
        </a:p>
      </dgm:t>
    </dgm:pt>
    <dgm:pt modelId="{D711723D-B022-4C4E-9171-AA6ABAD86143}">
      <dgm:prSet phldrT="[Metin]" custT="1"/>
      <dgm:spPr/>
      <dgm:t>
        <a:bodyPr/>
        <a:lstStyle/>
        <a:p>
          <a:r>
            <a:rPr lang="tr-TR" sz="2000" dirty="0" smtClean="0"/>
            <a:t>Mineraller(demir, çinko </a:t>
          </a:r>
          <a:r>
            <a:rPr lang="tr-TR" sz="2000" dirty="0" err="1" smtClean="0"/>
            <a:t>vb</a:t>
          </a:r>
          <a:r>
            <a:rPr lang="tr-TR" sz="2000" dirty="0" smtClean="0"/>
            <a:t>)</a:t>
          </a:r>
          <a:endParaRPr lang="tr-TR" sz="2000" dirty="0"/>
        </a:p>
      </dgm:t>
    </dgm:pt>
    <dgm:pt modelId="{6F84C366-EA74-4630-9932-27AD912DD979}" type="parTrans" cxnId="{5852E721-5C35-4EE2-AF18-D4305B640975}">
      <dgm:prSet/>
      <dgm:spPr/>
      <dgm:t>
        <a:bodyPr/>
        <a:lstStyle/>
        <a:p>
          <a:endParaRPr lang="tr-TR"/>
        </a:p>
      </dgm:t>
    </dgm:pt>
    <dgm:pt modelId="{0F3405C9-D07B-41DB-9BB5-B1541241783D}" type="sibTrans" cxnId="{5852E721-5C35-4EE2-AF18-D4305B640975}">
      <dgm:prSet/>
      <dgm:spPr/>
      <dgm:t>
        <a:bodyPr/>
        <a:lstStyle/>
        <a:p>
          <a:endParaRPr lang="tr-TR"/>
        </a:p>
      </dgm:t>
    </dgm:pt>
    <dgm:pt modelId="{034AA2A1-A6BC-4333-AB77-22310C3089C7}">
      <dgm:prSet phldrT="[Metin]" custT="1"/>
      <dgm:spPr/>
      <dgm:t>
        <a:bodyPr/>
        <a:lstStyle/>
        <a:p>
          <a:r>
            <a:rPr lang="tr-TR" sz="2000" dirty="0" err="1" smtClean="0"/>
            <a:t>Tiroid</a:t>
          </a:r>
          <a:r>
            <a:rPr lang="tr-TR" sz="2000" dirty="0" smtClean="0"/>
            <a:t> hormonu</a:t>
          </a:r>
          <a:endParaRPr lang="tr-TR" sz="2000" dirty="0"/>
        </a:p>
      </dgm:t>
    </dgm:pt>
    <dgm:pt modelId="{D8A66C86-6341-465D-A817-953719F39B85}" type="parTrans" cxnId="{5575C4E2-116A-45AC-AE50-40C41B51CC36}">
      <dgm:prSet/>
      <dgm:spPr/>
      <dgm:t>
        <a:bodyPr/>
        <a:lstStyle/>
        <a:p>
          <a:endParaRPr lang="tr-TR"/>
        </a:p>
      </dgm:t>
    </dgm:pt>
    <dgm:pt modelId="{E0218CD1-9356-459B-825A-E43479D17837}" type="sibTrans" cxnId="{5575C4E2-116A-45AC-AE50-40C41B51CC36}">
      <dgm:prSet/>
      <dgm:spPr/>
      <dgm:t>
        <a:bodyPr/>
        <a:lstStyle/>
        <a:p>
          <a:endParaRPr lang="tr-TR"/>
        </a:p>
      </dgm:t>
    </dgm:pt>
    <dgm:pt modelId="{48389552-EBC9-4EC3-AD17-83BB2C435FAA}">
      <dgm:prSet phldrT="[Metin]" custT="1"/>
      <dgm:spPr/>
      <dgm:t>
        <a:bodyPr/>
        <a:lstStyle/>
        <a:p>
          <a:r>
            <a:rPr lang="tr-TR" sz="2000" dirty="0" err="1" smtClean="0"/>
            <a:t>Folik</a:t>
          </a:r>
          <a:r>
            <a:rPr lang="tr-TR" sz="2000" dirty="0" smtClean="0"/>
            <a:t> asit</a:t>
          </a:r>
          <a:endParaRPr lang="tr-TR" sz="2000" dirty="0"/>
        </a:p>
      </dgm:t>
    </dgm:pt>
    <dgm:pt modelId="{CBDB7DD3-341E-4A5D-904E-F77A396F37C4}" type="parTrans" cxnId="{75A1ED02-03F0-4E59-870E-A83CE3255DF6}">
      <dgm:prSet/>
      <dgm:spPr/>
      <dgm:t>
        <a:bodyPr/>
        <a:lstStyle/>
        <a:p>
          <a:endParaRPr lang="tr-TR"/>
        </a:p>
      </dgm:t>
    </dgm:pt>
    <dgm:pt modelId="{96FCDDF0-471D-4B5E-B569-05164B180840}" type="sibTrans" cxnId="{75A1ED02-03F0-4E59-870E-A83CE3255DF6}">
      <dgm:prSet/>
      <dgm:spPr/>
      <dgm:t>
        <a:bodyPr/>
        <a:lstStyle/>
        <a:p>
          <a:endParaRPr lang="tr-TR"/>
        </a:p>
      </dgm:t>
    </dgm:pt>
    <dgm:pt modelId="{08AF1A7B-883D-4D43-8A58-73036A6AA971}">
      <dgm:prSet phldrT="[Metin]" custT="1"/>
      <dgm:spPr/>
      <dgm:t>
        <a:bodyPr/>
        <a:lstStyle/>
        <a:p>
          <a:r>
            <a:rPr lang="tr-TR" sz="2000" dirty="0" err="1" smtClean="0"/>
            <a:t>Esansiyel</a:t>
          </a:r>
          <a:r>
            <a:rPr lang="tr-TR" sz="2000" dirty="0" smtClean="0"/>
            <a:t> yağ asitleri</a:t>
          </a:r>
          <a:endParaRPr lang="tr-TR" sz="2000" dirty="0"/>
        </a:p>
      </dgm:t>
    </dgm:pt>
    <dgm:pt modelId="{682622EC-BCED-4B72-A099-64F2C3BD2497}" type="parTrans" cxnId="{24A07313-09CF-40BE-887E-41ECAA430ED3}">
      <dgm:prSet/>
      <dgm:spPr/>
      <dgm:t>
        <a:bodyPr/>
        <a:lstStyle/>
        <a:p>
          <a:endParaRPr lang="tr-TR"/>
        </a:p>
      </dgm:t>
    </dgm:pt>
    <dgm:pt modelId="{4FF7C617-5D05-419B-A245-80FB35B4DA90}" type="sibTrans" cxnId="{24A07313-09CF-40BE-887E-41ECAA430ED3}">
      <dgm:prSet/>
      <dgm:spPr/>
      <dgm:t>
        <a:bodyPr/>
        <a:lstStyle/>
        <a:p>
          <a:endParaRPr lang="tr-TR"/>
        </a:p>
      </dgm:t>
    </dgm:pt>
    <dgm:pt modelId="{4225C27E-A2D3-4D21-834A-388B8753E503}">
      <dgm:prSet phldrT="[Metin]" custT="1"/>
      <dgm:spPr/>
      <dgm:t>
        <a:bodyPr/>
        <a:lstStyle/>
        <a:p>
          <a:r>
            <a:rPr lang="tr-TR" sz="2000" dirty="0" smtClean="0"/>
            <a:t>Duyusal uyarı</a:t>
          </a:r>
          <a:endParaRPr lang="tr-TR" sz="2000" dirty="0"/>
        </a:p>
      </dgm:t>
    </dgm:pt>
    <dgm:pt modelId="{88F4F3C5-904B-479B-9DCF-43FB31995ACD}" type="parTrans" cxnId="{4C626DC3-C60A-4722-A744-4384AAE8C4C9}">
      <dgm:prSet/>
      <dgm:spPr/>
      <dgm:t>
        <a:bodyPr/>
        <a:lstStyle/>
        <a:p>
          <a:endParaRPr lang="tr-TR"/>
        </a:p>
      </dgm:t>
    </dgm:pt>
    <dgm:pt modelId="{EC8CB443-37A8-48B8-8F4A-BCD3F94EE9CE}" type="sibTrans" cxnId="{4C626DC3-C60A-4722-A744-4384AAE8C4C9}">
      <dgm:prSet/>
      <dgm:spPr/>
      <dgm:t>
        <a:bodyPr/>
        <a:lstStyle/>
        <a:p>
          <a:endParaRPr lang="tr-TR"/>
        </a:p>
      </dgm:t>
    </dgm:pt>
    <dgm:pt modelId="{3E1A5D0A-9B80-43F8-8EEC-1D3EC983B50C}">
      <dgm:prSet phldrT="[Metin]" custT="1"/>
      <dgm:spPr/>
      <dgm:t>
        <a:bodyPr/>
        <a:lstStyle/>
        <a:p>
          <a:r>
            <a:rPr lang="tr-TR" sz="2000" dirty="0" smtClean="0"/>
            <a:t>Aktivite</a:t>
          </a:r>
          <a:endParaRPr lang="tr-TR" sz="2000" dirty="0"/>
        </a:p>
      </dgm:t>
    </dgm:pt>
    <dgm:pt modelId="{635BEC72-2F5B-47B3-AC09-4C7573668028}" type="parTrans" cxnId="{937C45F3-EEFE-4EA1-9413-B25327820BCB}">
      <dgm:prSet/>
      <dgm:spPr/>
      <dgm:t>
        <a:bodyPr/>
        <a:lstStyle/>
        <a:p>
          <a:endParaRPr lang="tr-TR"/>
        </a:p>
      </dgm:t>
    </dgm:pt>
    <dgm:pt modelId="{D29F297E-4936-47FB-8F4B-D8894F8F4E0C}" type="sibTrans" cxnId="{937C45F3-EEFE-4EA1-9413-B25327820BCB}">
      <dgm:prSet/>
      <dgm:spPr/>
      <dgm:t>
        <a:bodyPr/>
        <a:lstStyle/>
        <a:p>
          <a:endParaRPr lang="tr-TR"/>
        </a:p>
      </dgm:t>
    </dgm:pt>
    <dgm:pt modelId="{ECF11F2A-3DB0-4600-9425-8B6ABFA016FD}">
      <dgm:prSet phldrT="[Metin]" custT="1"/>
      <dgm:spPr/>
      <dgm:t>
        <a:bodyPr/>
        <a:lstStyle/>
        <a:p>
          <a:r>
            <a:rPr lang="tr-TR" sz="2000" dirty="0" smtClean="0"/>
            <a:t>Sosyal ilişki</a:t>
          </a:r>
          <a:endParaRPr lang="tr-TR" sz="2000" dirty="0"/>
        </a:p>
      </dgm:t>
    </dgm:pt>
    <dgm:pt modelId="{B46BB2D7-CB45-4140-9850-1C9E64493B31}" type="parTrans" cxnId="{3C2792DF-5862-4325-93A9-A39932C74771}">
      <dgm:prSet/>
      <dgm:spPr/>
      <dgm:t>
        <a:bodyPr/>
        <a:lstStyle/>
        <a:p>
          <a:endParaRPr lang="tr-TR"/>
        </a:p>
      </dgm:t>
    </dgm:pt>
    <dgm:pt modelId="{E3F22B58-59FF-41DD-93C0-D98ED69767E5}" type="sibTrans" cxnId="{3C2792DF-5862-4325-93A9-A39932C74771}">
      <dgm:prSet/>
      <dgm:spPr/>
      <dgm:t>
        <a:bodyPr/>
        <a:lstStyle/>
        <a:p>
          <a:endParaRPr lang="tr-TR"/>
        </a:p>
      </dgm:t>
    </dgm:pt>
    <dgm:pt modelId="{14457D10-1C39-46A1-8119-0CF8131A0860}" type="pres">
      <dgm:prSet presAssocID="{4A6B4C52-B9C4-49F8-896F-223677AA1DA5}" presName="linear" presStyleCnt="0">
        <dgm:presLayoutVars>
          <dgm:dir/>
          <dgm:animLvl val="lvl"/>
          <dgm:resizeHandles val="exact"/>
        </dgm:presLayoutVars>
      </dgm:prSet>
      <dgm:spPr/>
    </dgm:pt>
    <dgm:pt modelId="{19AEB8C8-4269-4AFD-9D3D-AEBA71C61DC1}" type="pres">
      <dgm:prSet presAssocID="{81919A50-6FFD-4FAF-B82B-50FBC8B98BC5}" presName="parentLin" presStyleCnt="0"/>
      <dgm:spPr/>
    </dgm:pt>
    <dgm:pt modelId="{356DF32E-6BEA-4277-AF3C-39C27CDD60C2}" type="pres">
      <dgm:prSet presAssocID="{81919A50-6FFD-4FAF-B82B-50FBC8B98BC5}" presName="parentLeftMargin" presStyleLbl="node1" presStyleIdx="0" presStyleCnt="11"/>
      <dgm:spPr/>
    </dgm:pt>
    <dgm:pt modelId="{D60179F0-2250-4B3E-9387-1F0BBFA48DA5}" type="pres">
      <dgm:prSet presAssocID="{81919A50-6FFD-4FAF-B82B-50FBC8B98BC5}" presName="parentText" presStyleLbl="node1" presStyleIdx="0" presStyleCnt="11">
        <dgm:presLayoutVars>
          <dgm:chMax val="0"/>
          <dgm:bulletEnabled val="1"/>
        </dgm:presLayoutVars>
      </dgm:prSet>
      <dgm:spPr/>
    </dgm:pt>
    <dgm:pt modelId="{45A8E452-6A9A-4C34-A0CC-55756B5A059E}" type="pres">
      <dgm:prSet presAssocID="{81919A50-6FFD-4FAF-B82B-50FBC8B98BC5}" presName="negativeSpace" presStyleCnt="0"/>
      <dgm:spPr/>
    </dgm:pt>
    <dgm:pt modelId="{63E4FEDC-3254-41C6-9523-AB1CD467122E}" type="pres">
      <dgm:prSet presAssocID="{81919A50-6FFD-4FAF-B82B-50FBC8B98BC5}" presName="childText" presStyleLbl="conFgAcc1" presStyleIdx="0" presStyleCnt="11">
        <dgm:presLayoutVars>
          <dgm:bulletEnabled val="1"/>
        </dgm:presLayoutVars>
      </dgm:prSet>
      <dgm:spPr/>
    </dgm:pt>
    <dgm:pt modelId="{9C9FAB37-0EDA-4F8B-B273-8C74DF11473F}" type="pres">
      <dgm:prSet presAssocID="{B01C9CAF-D8E6-48B3-AB38-2B17FF5EF675}" presName="spaceBetweenRectangles" presStyleCnt="0"/>
      <dgm:spPr/>
    </dgm:pt>
    <dgm:pt modelId="{C7AA90E9-91C4-4895-BBB6-4BBB8B439D87}" type="pres">
      <dgm:prSet presAssocID="{BDDA3CCE-1DE2-4187-9449-0EA8093D6446}" presName="parentLin" presStyleCnt="0"/>
      <dgm:spPr/>
    </dgm:pt>
    <dgm:pt modelId="{6790D3F1-6756-4D07-824F-F018344C4C41}" type="pres">
      <dgm:prSet presAssocID="{BDDA3CCE-1DE2-4187-9449-0EA8093D6446}" presName="parentLeftMargin" presStyleLbl="node1" presStyleIdx="0" presStyleCnt="11"/>
      <dgm:spPr/>
    </dgm:pt>
    <dgm:pt modelId="{64507EEE-E791-46A4-B15D-A09E8F92D87A}" type="pres">
      <dgm:prSet presAssocID="{BDDA3CCE-1DE2-4187-9449-0EA8093D6446}" presName="parentText" presStyleLbl="node1" presStyleIdx="1" presStyleCnt="11">
        <dgm:presLayoutVars>
          <dgm:chMax val="0"/>
          <dgm:bulletEnabled val="1"/>
        </dgm:presLayoutVars>
      </dgm:prSet>
      <dgm:spPr/>
    </dgm:pt>
    <dgm:pt modelId="{E05F3B8F-6F15-412D-8AEF-4FF6E0D45CFF}" type="pres">
      <dgm:prSet presAssocID="{BDDA3CCE-1DE2-4187-9449-0EA8093D6446}" presName="negativeSpace" presStyleCnt="0"/>
      <dgm:spPr/>
    </dgm:pt>
    <dgm:pt modelId="{7F5DC528-4D96-4855-9D92-68C5144E3BAD}" type="pres">
      <dgm:prSet presAssocID="{BDDA3CCE-1DE2-4187-9449-0EA8093D6446}" presName="childText" presStyleLbl="conFgAcc1" presStyleIdx="1" presStyleCnt="11">
        <dgm:presLayoutVars>
          <dgm:bulletEnabled val="1"/>
        </dgm:presLayoutVars>
      </dgm:prSet>
      <dgm:spPr/>
    </dgm:pt>
    <dgm:pt modelId="{2742EC3C-D871-48C3-927F-B185BEB6E721}" type="pres">
      <dgm:prSet presAssocID="{4225CC93-39C1-4FC1-A135-406E5696489C}" presName="spaceBetweenRectangles" presStyleCnt="0"/>
      <dgm:spPr/>
    </dgm:pt>
    <dgm:pt modelId="{E0C9430E-08C0-4105-B177-227E4F2F1E41}" type="pres">
      <dgm:prSet presAssocID="{7DE85E7B-B21D-4CB3-B26E-382C0CB8836E}" presName="parentLin" presStyleCnt="0"/>
      <dgm:spPr/>
    </dgm:pt>
    <dgm:pt modelId="{60AA2421-B05E-4F5E-B7CB-5F224EEED995}" type="pres">
      <dgm:prSet presAssocID="{7DE85E7B-B21D-4CB3-B26E-382C0CB8836E}" presName="parentLeftMargin" presStyleLbl="node1" presStyleIdx="1" presStyleCnt="11"/>
      <dgm:spPr/>
    </dgm:pt>
    <dgm:pt modelId="{40A5CEC6-D051-4DF0-ACA3-2028AFA3AE1B}" type="pres">
      <dgm:prSet presAssocID="{7DE85E7B-B21D-4CB3-B26E-382C0CB8836E}" presName="parentText" presStyleLbl="node1" presStyleIdx="2" presStyleCnt="11">
        <dgm:presLayoutVars>
          <dgm:chMax val="0"/>
          <dgm:bulletEnabled val="1"/>
        </dgm:presLayoutVars>
      </dgm:prSet>
      <dgm:spPr/>
    </dgm:pt>
    <dgm:pt modelId="{8B39A0DE-8AC8-4BB5-9F31-E83274E41EE4}" type="pres">
      <dgm:prSet presAssocID="{7DE85E7B-B21D-4CB3-B26E-382C0CB8836E}" presName="negativeSpace" presStyleCnt="0"/>
      <dgm:spPr/>
    </dgm:pt>
    <dgm:pt modelId="{BC8A2965-83E7-40C0-ACF6-2786F98213B9}" type="pres">
      <dgm:prSet presAssocID="{7DE85E7B-B21D-4CB3-B26E-382C0CB8836E}" presName="childText" presStyleLbl="conFgAcc1" presStyleIdx="2" presStyleCnt="11">
        <dgm:presLayoutVars>
          <dgm:bulletEnabled val="1"/>
        </dgm:presLayoutVars>
      </dgm:prSet>
      <dgm:spPr/>
    </dgm:pt>
    <dgm:pt modelId="{F8DFFC12-C470-4254-8D58-EB5BF1BCFBCD}" type="pres">
      <dgm:prSet presAssocID="{097DA9A6-E9A2-4B42-ACD0-EA286279C4C9}" presName="spaceBetweenRectangles" presStyleCnt="0"/>
      <dgm:spPr/>
    </dgm:pt>
    <dgm:pt modelId="{99D48D98-5806-4F9D-863C-39185FB5902C}" type="pres">
      <dgm:prSet presAssocID="{D711723D-B022-4C4E-9171-AA6ABAD86143}" presName="parentLin" presStyleCnt="0"/>
      <dgm:spPr/>
    </dgm:pt>
    <dgm:pt modelId="{1EEB1263-3E8E-4378-87CD-4CFF41F6C38B}" type="pres">
      <dgm:prSet presAssocID="{D711723D-B022-4C4E-9171-AA6ABAD86143}" presName="parentLeftMargin" presStyleLbl="node1" presStyleIdx="2" presStyleCnt="11"/>
      <dgm:spPr/>
    </dgm:pt>
    <dgm:pt modelId="{87BE2F6F-AF6A-4A05-A1D0-CBFEA67EB4E7}" type="pres">
      <dgm:prSet presAssocID="{D711723D-B022-4C4E-9171-AA6ABAD86143}" presName="parentText" presStyleLbl="node1" presStyleIdx="3" presStyleCnt="11">
        <dgm:presLayoutVars>
          <dgm:chMax val="0"/>
          <dgm:bulletEnabled val="1"/>
        </dgm:presLayoutVars>
      </dgm:prSet>
      <dgm:spPr/>
      <dgm:t>
        <a:bodyPr/>
        <a:lstStyle/>
        <a:p>
          <a:endParaRPr lang="tr-TR"/>
        </a:p>
      </dgm:t>
    </dgm:pt>
    <dgm:pt modelId="{A2E88503-BCBC-48A1-B32D-0271FA645C8E}" type="pres">
      <dgm:prSet presAssocID="{D711723D-B022-4C4E-9171-AA6ABAD86143}" presName="negativeSpace" presStyleCnt="0"/>
      <dgm:spPr/>
    </dgm:pt>
    <dgm:pt modelId="{7AD0C2FD-4B1D-497C-9BCF-5A95FCAC7347}" type="pres">
      <dgm:prSet presAssocID="{D711723D-B022-4C4E-9171-AA6ABAD86143}" presName="childText" presStyleLbl="conFgAcc1" presStyleIdx="3" presStyleCnt="11">
        <dgm:presLayoutVars>
          <dgm:bulletEnabled val="1"/>
        </dgm:presLayoutVars>
      </dgm:prSet>
      <dgm:spPr/>
    </dgm:pt>
    <dgm:pt modelId="{830C032F-F9D7-4280-A2CF-11ABC43CA4B2}" type="pres">
      <dgm:prSet presAssocID="{0F3405C9-D07B-41DB-9BB5-B1541241783D}" presName="spaceBetweenRectangles" presStyleCnt="0"/>
      <dgm:spPr/>
    </dgm:pt>
    <dgm:pt modelId="{E9FF5782-BCDC-4DDA-86A2-B1E1BBAAAFEB}" type="pres">
      <dgm:prSet presAssocID="{63C8A726-7EDB-4214-9AA0-B45417046FF0}" presName="parentLin" presStyleCnt="0"/>
      <dgm:spPr/>
    </dgm:pt>
    <dgm:pt modelId="{3C23B99E-4AEA-41CF-84FE-4F6DC91464F4}" type="pres">
      <dgm:prSet presAssocID="{63C8A726-7EDB-4214-9AA0-B45417046FF0}" presName="parentLeftMargin" presStyleLbl="node1" presStyleIdx="3" presStyleCnt="11"/>
      <dgm:spPr/>
    </dgm:pt>
    <dgm:pt modelId="{E46E3351-D6B7-4745-BBCF-7551A36293C2}" type="pres">
      <dgm:prSet presAssocID="{63C8A726-7EDB-4214-9AA0-B45417046FF0}" presName="parentText" presStyleLbl="node1" presStyleIdx="4" presStyleCnt="11">
        <dgm:presLayoutVars>
          <dgm:chMax val="0"/>
          <dgm:bulletEnabled val="1"/>
        </dgm:presLayoutVars>
      </dgm:prSet>
      <dgm:spPr/>
    </dgm:pt>
    <dgm:pt modelId="{2F630351-CDC2-4E29-AD31-C7878A6F352E}" type="pres">
      <dgm:prSet presAssocID="{63C8A726-7EDB-4214-9AA0-B45417046FF0}" presName="negativeSpace" presStyleCnt="0"/>
      <dgm:spPr/>
    </dgm:pt>
    <dgm:pt modelId="{99E4FF1E-2750-41A2-AE36-88FD91662FC1}" type="pres">
      <dgm:prSet presAssocID="{63C8A726-7EDB-4214-9AA0-B45417046FF0}" presName="childText" presStyleLbl="conFgAcc1" presStyleIdx="4" presStyleCnt="11">
        <dgm:presLayoutVars>
          <dgm:bulletEnabled val="1"/>
        </dgm:presLayoutVars>
      </dgm:prSet>
      <dgm:spPr/>
    </dgm:pt>
    <dgm:pt modelId="{63518360-8081-48F9-AE59-960935332CBE}" type="pres">
      <dgm:prSet presAssocID="{61ECE5D9-DF6A-4EDA-8B4F-E216996D8403}" presName="spaceBetweenRectangles" presStyleCnt="0"/>
      <dgm:spPr/>
    </dgm:pt>
    <dgm:pt modelId="{C5569703-0927-4C9A-93EB-E1527FF5E857}" type="pres">
      <dgm:prSet presAssocID="{034AA2A1-A6BC-4333-AB77-22310C3089C7}" presName="parentLin" presStyleCnt="0"/>
      <dgm:spPr/>
    </dgm:pt>
    <dgm:pt modelId="{27D4AB52-C007-4B90-9194-EDD6C2C8D741}" type="pres">
      <dgm:prSet presAssocID="{034AA2A1-A6BC-4333-AB77-22310C3089C7}" presName="parentLeftMargin" presStyleLbl="node1" presStyleIdx="4" presStyleCnt="11"/>
      <dgm:spPr/>
    </dgm:pt>
    <dgm:pt modelId="{4EAB32B3-1DBB-40DE-A345-F66AD529CAB2}" type="pres">
      <dgm:prSet presAssocID="{034AA2A1-A6BC-4333-AB77-22310C3089C7}" presName="parentText" presStyleLbl="node1" presStyleIdx="5" presStyleCnt="11">
        <dgm:presLayoutVars>
          <dgm:chMax val="0"/>
          <dgm:bulletEnabled val="1"/>
        </dgm:presLayoutVars>
      </dgm:prSet>
      <dgm:spPr/>
    </dgm:pt>
    <dgm:pt modelId="{691EEC76-144A-4A0F-98E2-4C3B590808B4}" type="pres">
      <dgm:prSet presAssocID="{034AA2A1-A6BC-4333-AB77-22310C3089C7}" presName="negativeSpace" presStyleCnt="0"/>
      <dgm:spPr/>
    </dgm:pt>
    <dgm:pt modelId="{ECDA0269-43EE-4752-AA55-CCBF183EEE9D}" type="pres">
      <dgm:prSet presAssocID="{034AA2A1-A6BC-4333-AB77-22310C3089C7}" presName="childText" presStyleLbl="conFgAcc1" presStyleIdx="5" presStyleCnt="11">
        <dgm:presLayoutVars>
          <dgm:bulletEnabled val="1"/>
        </dgm:presLayoutVars>
      </dgm:prSet>
      <dgm:spPr/>
    </dgm:pt>
    <dgm:pt modelId="{018F4B2A-4488-4331-8B44-3F171B26051C}" type="pres">
      <dgm:prSet presAssocID="{E0218CD1-9356-459B-825A-E43479D17837}" presName="spaceBetweenRectangles" presStyleCnt="0"/>
      <dgm:spPr/>
    </dgm:pt>
    <dgm:pt modelId="{D7CC0237-22CC-4B6C-A858-7A6961A7315B}" type="pres">
      <dgm:prSet presAssocID="{48389552-EBC9-4EC3-AD17-83BB2C435FAA}" presName="parentLin" presStyleCnt="0"/>
      <dgm:spPr/>
    </dgm:pt>
    <dgm:pt modelId="{D34A4CCE-C5DD-46A5-BF7B-0E94D9640D27}" type="pres">
      <dgm:prSet presAssocID="{48389552-EBC9-4EC3-AD17-83BB2C435FAA}" presName="parentLeftMargin" presStyleLbl="node1" presStyleIdx="5" presStyleCnt="11"/>
      <dgm:spPr/>
    </dgm:pt>
    <dgm:pt modelId="{A54B09DE-E3A7-400C-B734-AD4C13BD45E9}" type="pres">
      <dgm:prSet presAssocID="{48389552-EBC9-4EC3-AD17-83BB2C435FAA}" presName="parentText" presStyleLbl="node1" presStyleIdx="6" presStyleCnt="11">
        <dgm:presLayoutVars>
          <dgm:chMax val="0"/>
          <dgm:bulletEnabled val="1"/>
        </dgm:presLayoutVars>
      </dgm:prSet>
      <dgm:spPr/>
    </dgm:pt>
    <dgm:pt modelId="{C992E0A9-D891-40F7-B54E-714C0259599D}" type="pres">
      <dgm:prSet presAssocID="{48389552-EBC9-4EC3-AD17-83BB2C435FAA}" presName="negativeSpace" presStyleCnt="0"/>
      <dgm:spPr/>
    </dgm:pt>
    <dgm:pt modelId="{C9BCC0DC-BC97-4DE3-BAF8-F67C7AD24E0D}" type="pres">
      <dgm:prSet presAssocID="{48389552-EBC9-4EC3-AD17-83BB2C435FAA}" presName="childText" presStyleLbl="conFgAcc1" presStyleIdx="6" presStyleCnt="11">
        <dgm:presLayoutVars>
          <dgm:bulletEnabled val="1"/>
        </dgm:presLayoutVars>
      </dgm:prSet>
      <dgm:spPr/>
    </dgm:pt>
    <dgm:pt modelId="{1C0811FA-D2F4-43E7-8521-57C4AC1DC80C}" type="pres">
      <dgm:prSet presAssocID="{96FCDDF0-471D-4B5E-B569-05164B180840}" presName="spaceBetweenRectangles" presStyleCnt="0"/>
      <dgm:spPr/>
    </dgm:pt>
    <dgm:pt modelId="{3C6EA489-535E-4A5F-A87C-950E7B68DCE1}" type="pres">
      <dgm:prSet presAssocID="{08AF1A7B-883D-4D43-8A58-73036A6AA971}" presName="parentLin" presStyleCnt="0"/>
      <dgm:spPr/>
    </dgm:pt>
    <dgm:pt modelId="{EF69A40C-3146-4D53-A310-EAD51597DC58}" type="pres">
      <dgm:prSet presAssocID="{08AF1A7B-883D-4D43-8A58-73036A6AA971}" presName="parentLeftMargin" presStyleLbl="node1" presStyleIdx="6" presStyleCnt="11"/>
      <dgm:spPr/>
    </dgm:pt>
    <dgm:pt modelId="{01AB19C4-1845-422A-809F-83740FAB3241}" type="pres">
      <dgm:prSet presAssocID="{08AF1A7B-883D-4D43-8A58-73036A6AA971}" presName="parentText" presStyleLbl="node1" presStyleIdx="7" presStyleCnt="11">
        <dgm:presLayoutVars>
          <dgm:chMax val="0"/>
          <dgm:bulletEnabled val="1"/>
        </dgm:presLayoutVars>
      </dgm:prSet>
      <dgm:spPr/>
    </dgm:pt>
    <dgm:pt modelId="{ACC24CE2-A700-4418-A41D-774DA128439A}" type="pres">
      <dgm:prSet presAssocID="{08AF1A7B-883D-4D43-8A58-73036A6AA971}" presName="negativeSpace" presStyleCnt="0"/>
      <dgm:spPr/>
    </dgm:pt>
    <dgm:pt modelId="{725715FC-9CC8-465F-9308-00B650AE8FAE}" type="pres">
      <dgm:prSet presAssocID="{08AF1A7B-883D-4D43-8A58-73036A6AA971}" presName="childText" presStyleLbl="conFgAcc1" presStyleIdx="7" presStyleCnt="11">
        <dgm:presLayoutVars>
          <dgm:bulletEnabled val="1"/>
        </dgm:presLayoutVars>
      </dgm:prSet>
      <dgm:spPr/>
    </dgm:pt>
    <dgm:pt modelId="{840EBC05-9227-450C-A444-A47A138A2CF6}" type="pres">
      <dgm:prSet presAssocID="{4FF7C617-5D05-419B-A245-80FB35B4DA90}" presName="spaceBetweenRectangles" presStyleCnt="0"/>
      <dgm:spPr/>
    </dgm:pt>
    <dgm:pt modelId="{96420F5B-3920-4486-94DA-198596EE2D68}" type="pres">
      <dgm:prSet presAssocID="{4225C27E-A2D3-4D21-834A-388B8753E503}" presName="parentLin" presStyleCnt="0"/>
      <dgm:spPr/>
    </dgm:pt>
    <dgm:pt modelId="{81306064-40C0-4627-B93C-1BB4862D2B75}" type="pres">
      <dgm:prSet presAssocID="{4225C27E-A2D3-4D21-834A-388B8753E503}" presName="parentLeftMargin" presStyleLbl="node1" presStyleIdx="7" presStyleCnt="11"/>
      <dgm:spPr/>
    </dgm:pt>
    <dgm:pt modelId="{0B399C4C-AAC8-411F-8190-19183B2B9237}" type="pres">
      <dgm:prSet presAssocID="{4225C27E-A2D3-4D21-834A-388B8753E503}" presName="parentText" presStyleLbl="node1" presStyleIdx="8" presStyleCnt="11">
        <dgm:presLayoutVars>
          <dgm:chMax val="0"/>
          <dgm:bulletEnabled val="1"/>
        </dgm:presLayoutVars>
      </dgm:prSet>
      <dgm:spPr/>
    </dgm:pt>
    <dgm:pt modelId="{A0007CDB-EC9A-46DE-B9D4-AEA34113F258}" type="pres">
      <dgm:prSet presAssocID="{4225C27E-A2D3-4D21-834A-388B8753E503}" presName="negativeSpace" presStyleCnt="0"/>
      <dgm:spPr/>
    </dgm:pt>
    <dgm:pt modelId="{45070202-D580-492F-9213-02385ECCF4D8}" type="pres">
      <dgm:prSet presAssocID="{4225C27E-A2D3-4D21-834A-388B8753E503}" presName="childText" presStyleLbl="conFgAcc1" presStyleIdx="8" presStyleCnt="11">
        <dgm:presLayoutVars>
          <dgm:bulletEnabled val="1"/>
        </dgm:presLayoutVars>
      </dgm:prSet>
      <dgm:spPr/>
    </dgm:pt>
    <dgm:pt modelId="{4E2447CF-87A0-40AF-A405-D2519380511D}" type="pres">
      <dgm:prSet presAssocID="{EC8CB443-37A8-48B8-8F4A-BCD3F94EE9CE}" presName="spaceBetweenRectangles" presStyleCnt="0"/>
      <dgm:spPr/>
    </dgm:pt>
    <dgm:pt modelId="{2A5C7003-B8AC-4C86-BAC0-6B951B7A8FD9}" type="pres">
      <dgm:prSet presAssocID="{3E1A5D0A-9B80-43F8-8EEC-1D3EC983B50C}" presName="parentLin" presStyleCnt="0"/>
      <dgm:spPr/>
    </dgm:pt>
    <dgm:pt modelId="{9FBBC32C-9908-4338-BAEE-A1EDA8F87A22}" type="pres">
      <dgm:prSet presAssocID="{3E1A5D0A-9B80-43F8-8EEC-1D3EC983B50C}" presName="parentLeftMargin" presStyleLbl="node1" presStyleIdx="8" presStyleCnt="11"/>
      <dgm:spPr/>
    </dgm:pt>
    <dgm:pt modelId="{C1837877-FE24-4154-AAE5-819A659F22C0}" type="pres">
      <dgm:prSet presAssocID="{3E1A5D0A-9B80-43F8-8EEC-1D3EC983B50C}" presName="parentText" presStyleLbl="node1" presStyleIdx="9" presStyleCnt="11">
        <dgm:presLayoutVars>
          <dgm:chMax val="0"/>
          <dgm:bulletEnabled val="1"/>
        </dgm:presLayoutVars>
      </dgm:prSet>
      <dgm:spPr/>
    </dgm:pt>
    <dgm:pt modelId="{BC11947D-BEF6-48A9-9F0F-AAB5B9AB577E}" type="pres">
      <dgm:prSet presAssocID="{3E1A5D0A-9B80-43F8-8EEC-1D3EC983B50C}" presName="negativeSpace" presStyleCnt="0"/>
      <dgm:spPr/>
    </dgm:pt>
    <dgm:pt modelId="{BEF5076A-F173-4F8B-B2D2-B13F21F72FA8}" type="pres">
      <dgm:prSet presAssocID="{3E1A5D0A-9B80-43F8-8EEC-1D3EC983B50C}" presName="childText" presStyleLbl="conFgAcc1" presStyleIdx="9" presStyleCnt="11">
        <dgm:presLayoutVars>
          <dgm:bulletEnabled val="1"/>
        </dgm:presLayoutVars>
      </dgm:prSet>
      <dgm:spPr/>
    </dgm:pt>
    <dgm:pt modelId="{12669EBC-148E-4E9E-890E-49CDFADA04B7}" type="pres">
      <dgm:prSet presAssocID="{D29F297E-4936-47FB-8F4B-D8894F8F4E0C}" presName="spaceBetweenRectangles" presStyleCnt="0"/>
      <dgm:spPr/>
    </dgm:pt>
    <dgm:pt modelId="{38631D83-8AFF-4064-8B7E-A0D47EDAC83A}" type="pres">
      <dgm:prSet presAssocID="{ECF11F2A-3DB0-4600-9425-8B6ABFA016FD}" presName="parentLin" presStyleCnt="0"/>
      <dgm:spPr/>
    </dgm:pt>
    <dgm:pt modelId="{F354126D-35CB-4599-BD4A-CA818C3EB9EE}" type="pres">
      <dgm:prSet presAssocID="{ECF11F2A-3DB0-4600-9425-8B6ABFA016FD}" presName="parentLeftMargin" presStyleLbl="node1" presStyleIdx="9" presStyleCnt="11"/>
      <dgm:spPr/>
    </dgm:pt>
    <dgm:pt modelId="{1CA482F1-C8A6-455F-BB07-20B2527D91B9}" type="pres">
      <dgm:prSet presAssocID="{ECF11F2A-3DB0-4600-9425-8B6ABFA016FD}" presName="parentText" presStyleLbl="node1" presStyleIdx="10" presStyleCnt="11">
        <dgm:presLayoutVars>
          <dgm:chMax val="0"/>
          <dgm:bulletEnabled val="1"/>
        </dgm:presLayoutVars>
      </dgm:prSet>
      <dgm:spPr/>
      <dgm:t>
        <a:bodyPr/>
        <a:lstStyle/>
        <a:p>
          <a:endParaRPr lang="tr-TR"/>
        </a:p>
      </dgm:t>
    </dgm:pt>
    <dgm:pt modelId="{0CB2960F-2730-43E7-86BE-AD6326EFFF56}" type="pres">
      <dgm:prSet presAssocID="{ECF11F2A-3DB0-4600-9425-8B6ABFA016FD}" presName="negativeSpace" presStyleCnt="0"/>
      <dgm:spPr/>
    </dgm:pt>
    <dgm:pt modelId="{189D7A71-2644-4200-B1C1-185CD34603CE}" type="pres">
      <dgm:prSet presAssocID="{ECF11F2A-3DB0-4600-9425-8B6ABFA016FD}" presName="childText" presStyleLbl="conFgAcc1" presStyleIdx="10" presStyleCnt="11">
        <dgm:presLayoutVars>
          <dgm:bulletEnabled val="1"/>
        </dgm:presLayoutVars>
      </dgm:prSet>
      <dgm:spPr/>
    </dgm:pt>
  </dgm:ptLst>
  <dgm:cxnLst>
    <dgm:cxn modelId="{1CDE7B26-09BF-4DC0-A38D-747CB28D685D}" type="presOf" srcId="{63C8A726-7EDB-4214-9AA0-B45417046FF0}" destId="{E46E3351-D6B7-4745-BBCF-7551A36293C2}" srcOrd="1" destOrd="0" presId="urn:microsoft.com/office/officeart/2005/8/layout/list1"/>
    <dgm:cxn modelId="{C6F57591-3DBC-4AB2-8124-75CF5EE67F41}" type="presOf" srcId="{4225C27E-A2D3-4D21-834A-388B8753E503}" destId="{81306064-40C0-4627-B93C-1BB4862D2B75}" srcOrd="0" destOrd="0" presId="urn:microsoft.com/office/officeart/2005/8/layout/list1"/>
    <dgm:cxn modelId="{457D3E0E-F908-4072-99ED-7AD072B811D6}" type="presOf" srcId="{81919A50-6FFD-4FAF-B82B-50FBC8B98BC5}" destId="{D60179F0-2250-4B3E-9387-1F0BBFA48DA5}" srcOrd="1" destOrd="0" presId="urn:microsoft.com/office/officeart/2005/8/layout/list1"/>
    <dgm:cxn modelId="{853681D2-B7C4-49F0-B915-4A284C27385A}" srcId="{4A6B4C52-B9C4-49F8-896F-223677AA1DA5}" destId="{BDDA3CCE-1DE2-4187-9449-0EA8093D6446}" srcOrd="1" destOrd="0" parTransId="{1F65F016-D0AC-40B2-B05F-4121956B6728}" sibTransId="{4225CC93-39C1-4FC1-A135-406E5696489C}"/>
    <dgm:cxn modelId="{75A1ED02-03F0-4E59-870E-A83CE3255DF6}" srcId="{4A6B4C52-B9C4-49F8-896F-223677AA1DA5}" destId="{48389552-EBC9-4EC3-AD17-83BB2C435FAA}" srcOrd="6" destOrd="0" parTransId="{CBDB7DD3-341E-4A5D-904E-F77A396F37C4}" sibTransId="{96FCDDF0-471D-4B5E-B569-05164B180840}"/>
    <dgm:cxn modelId="{3C2792DF-5862-4325-93A9-A39932C74771}" srcId="{4A6B4C52-B9C4-49F8-896F-223677AA1DA5}" destId="{ECF11F2A-3DB0-4600-9425-8B6ABFA016FD}" srcOrd="10" destOrd="0" parTransId="{B46BB2D7-CB45-4140-9850-1C9E64493B31}" sibTransId="{E3F22B58-59FF-41DD-93C0-D98ED69767E5}"/>
    <dgm:cxn modelId="{B9F1ECA2-FC30-4C20-AA60-9B4C14FD6565}" type="presOf" srcId="{48389552-EBC9-4EC3-AD17-83BB2C435FAA}" destId="{A54B09DE-E3A7-400C-B734-AD4C13BD45E9}" srcOrd="1" destOrd="0" presId="urn:microsoft.com/office/officeart/2005/8/layout/list1"/>
    <dgm:cxn modelId="{4E1D677D-8F1B-4781-83A2-C02272163F9E}" type="presOf" srcId="{BDDA3CCE-1DE2-4187-9449-0EA8093D6446}" destId="{6790D3F1-6756-4D07-824F-F018344C4C41}" srcOrd="0" destOrd="0" presId="urn:microsoft.com/office/officeart/2005/8/layout/list1"/>
    <dgm:cxn modelId="{D45A46EC-40F0-4F85-A188-0D8B2F323E66}" type="presOf" srcId="{63C8A726-7EDB-4214-9AA0-B45417046FF0}" destId="{3C23B99E-4AEA-41CF-84FE-4F6DC91464F4}" srcOrd="0" destOrd="0" presId="urn:microsoft.com/office/officeart/2005/8/layout/list1"/>
    <dgm:cxn modelId="{8ACB52A6-AAD4-4CDB-A726-AFEE81DCC3A0}" type="presOf" srcId="{D711723D-B022-4C4E-9171-AA6ABAD86143}" destId="{87BE2F6F-AF6A-4A05-A1D0-CBFEA67EB4E7}" srcOrd="1" destOrd="0" presId="urn:microsoft.com/office/officeart/2005/8/layout/list1"/>
    <dgm:cxn modelId="{1DBE3FCD-2CF5-4646-BDD4-59FAD7A3152C}" srcId="{4A6B4C52-B9C4-49F8-896F-223677AA1DA5}" destId="{7DE85E7B-B21D-4CB3-B26E-382C0CB8836E}" srcOrd="2" destOrd="0" parTransId="{9D8E4361-B1A3-47F9-9ED3-47953E6A3DCE}" sibTransId="{097DA9A6-E9A2-4B42-ACD0-EA286279C4C9}"/>
    <dgm:cxn modelId="{62039A53-CE33-43C4-BC39-B435E11A1CAB}" type="presOf" srcId="{7DE85E7B-B21D-4CB3-B26E-382C0CB8836E}" destId="{40A5CEC6-D051-4DF0-ACA3-2028AFA3AE1B}" srcOrd="1" destOrd="0" presId="urn:microsoft.com/office/officeart/2005/8/layout/list1"/>
    <dgm:cxn modelId="{B6C857D3-BE7C-4665-92F6-97208AADA539}" srcId="{4A6B4C52-B9C4-49F8-896F-223677AA1DA5}" destId="{81919A50-6FFD-4FAF-B82B-50FBC8B98BC5}" srcOrd="0" destOrd="0" parTransId="{5D7C77D7-D915-4C61-83CE-D01984BFBFA9}" sibTransId="{B01C9CAF-D8E6-48B3-AB38-2B17FF5EF675}"/>
    <dgm:cxn modelId="{4C626DC3-C60A-4722-A744-4384AAE8C4C9}" srcId="{4A6B4C52-B9C4-49F8-896F-223677AA1DA5}" destId="{4225C27E-A2D3-4D21-834A-388B8753E503}" srcOrd="8" destOrd="0" parTransId="{88F4F3C5-904B-479B-9DCF-43FB31995ACD}" sibTransId="{EC8CB443-37A8-48B8-8F4A-BCD3F94EE9CE}"/>
    <dgm:cxn modelId="{5575C4E2-116A-45AC-AE50-40C41B51CC36}" srcId="{4A6B4C52-B9C4-49F8-896F-223677AA1DA5}" destId="{034AA2A1-A6BC-4333-AB77-22310C3089C7}" srcOrd="5" destOrd="0" parTransId="{D8A66C86-6341-465D-A817-953719F39B85}" sibTransId="{E0218CD1-9356-459B-825A-E43479D17837}"/>
    <dgm:cxn modelId="{8BA9D082-E88C-4FE8-BAAD-B7FFA6FB5741}" type="presOf" srcId="{08AF1A7B-883D-4D43-8A58-73036A6AA971}" destId="{EF69A40C-3146-4D53-A310-EAD51597DC58}" srcOrd="0" destOrd="0" presId="urn:microsoft.com/office/officeart/2005/8/layout/list1"/>
    <dgm:cxn modelId="{1D7B438D-A83A-4B92-AE37-916CE867052E}" type="presOf" srcId="{ECF11F2A-3DB0-4600-9425-8B6ABFA016FD}" destId="{1CA482F1-C8A6-455F-BB07-20B2527D91B9}" srcOrd="1" destOrd="0" presId="urn:microsoft.com/office/officeart/2005/8/layout/list1"/>
    <dgm:cxn modelId="{DE91C634-4B43-4D0B-AE49-B4966CA1AC9A}" type="presOf" srcId="{034AA2A1-A6BC-4333-AB77-22310C3089C7}" destId="{4EAB32B3-1DBB-40DE-A345-F66AD529CAB2}" srcOrd="1" destOrd="0" presId="urn:microsoft.com/office/officeart/2005/8/layout/list1"/>
    <dgm:cxn modelId="{5BFE22D7-1A4F-40B0-B9D8-5AC7FEEE32AF}" type="presOf" srcId="{D711723D-B022-4C4E-9171-AA6ABAD86143}" destId="{1EEB1263-3E8E-4378-87CD-4CFF41F6C38B}" srcOrd="0" destOrd="0" presId="urn:microsoft.com/office/officeart/2005/8/layout/list1"/>
    <dgm:cxn modelId="{C2DFAD6E-5AD6-416D-B360-FE0973293AA9}" type="presOf" srcId="{4A6B4C52-B9C4-49F8-896F-223677AA1DA5}" destId="{14457D10-1C39-46A1-8119-0CF8131A0860}" srcOrd="0" destOrd="0" presId="urn:microsoft.com/office/officeart/2005/8/layout/list1"/>
    <dgm:cxn modelId="{107F76EF-64CB-4B61-B01B-14297CF38430}" type="presOf" srcId="{81919A50-6FFD-4FAF-B82B-50FBC8B98BC5}" destId="{356DF32E-6BEA-4277-AF3C-39C27CDD60C2}" srcOrd="0" destOrd="0" presId="urn:microsoft.com/office/officeart/2005/8/layout/list1"/>
    <dgm:cxn modelId="{EC0B7709-950A-4927-BF1D-509C8A6BB56E}" type="presOf" srcId="{7DE85E7B-B21D-4CB3-B26E-382C0CB8836E}" destId="{60AA2421-B05E-4F5E-B7CB-5F224EEED995}" srcOrd="0" destOrd="0" presId="urn:microsoft.com/office/officeart/2005/8/layout/list1"/>
    <dgm:cxn modelId="{C5961B6E-3999-4FD1-A1BF-BC9D32C3EE6A}" type="presOf" srcId="{ECF11F2A-3DB0-4600-9425-8B6ABFA016FD}" destId="{F354126D-35CB-4599-BD4A-CA818C3EB9EE}" srcOrd="0" destOrd="0" presId="urn:microsoft.com/office/officeart/2005/8/layout/list1"/>
    <dgm:cxn modelId="{937C45F3-EEFE-4EA1-9413-B25327820BCB}" srcId="{4A6B4C52-B9C4-49F8-896F-223677AA1DA5}" destId="{3E1A5D0A-9B80-43F8-8EEC-1D3EC983B50C}" srcOrd="9" destOrd="0" parTransId="{635BEC72-2F5B-47B3-AC09-4C7573668028}" sibTransId="{D29F297E-4936-47FB-8F4B-D8894F8F4E0C}"/>
    <dgm:cxn modelId="{FBEC4928-2622-46CD-B75D-2ACC9F668717}" type="presOf" srcId="{08AF1A7B-883D-4D43-8A58-73036A6AA971}" destId="{01AB19C4-1845-422A-809F-83740FAB3241}" srcOrd="1" destOrd="0" presId="urn:microsoft.com/office/officeart/2005/8/layout/list1"/>
    <dgm:cxn modelId="{2FA9FF0F-505B-40C7-B075-B9552B35371B}" type="presOf" srcId="{3E1A5D0A-9B80-43F8-8EEC-1D3EC983B50C}" destId="{C1837877-FE24-4154-AAE5-819A659F22C0}" srcOrd="1" destOrd="0" presId="urn:microsoft.com/office/officeart/2005/8/layout/list1"/>
    <dgm:cxn modelId="{24A07313-09CF-40BE-887E-41ECAA430ED3}" srcId="{4A6B4C52-B9C4-49F8-896F-223677AA1DA5}" destId="{08AF1A7B-883D-4D43-8A58-73036A6AA971}" srcOrd="7" destOrd="0" parTransId="{682622EC-BCED-4B72-A099-64F2C3BD2497}" sibTransId="{4FF7C617-5D05-419B-A245-80FB35B4DA90}"/>
    <dgm:cxn modelId="{5852E721-5C35-4EE2-AF18-D4305B640975}" srcId="{4A6B4C52-B9C4-49F8-896F-223677AA1DA5}" destId="{D711723D-B022-4C4E-9171-AA6ABAD86143}" srcOrd="3" destOrd="0" parTransId="{6F84C366-EA74-4630-9932-27AD912DD979}" sibTransId="{0F3405C9-D07B-41DB-9BB5-B1541241783D}"/>
    <dgm:cxn modelId="{04EDE08B-8A52-4424-B424-CD59EA02C71D}" type="presOf" srcId="{48389552-EBC9-4EC3-AD17-83BB2C435FAA}" destId="{D34A4CCE-C5DD-46A5-BF7B-0E94D9640D27}" srcOrd="0" destOrd="0" presId="urn:microsoft.com/office/officeart/2005/8/layout/list1"/>
    <dgm:cxn modelId="{0DF90975-5247-4F04-BEF8-A7A8E54F4D43}" srcId="{4A6B4C52-B9C4-49F8-896F-223677AA1DA5}" destId="{63C8A726-7EDB-4214-9AA0-B45417046FF0}" srcOrd="4" destOrd="0" parTransId="{26E8936A-5423-413D-B96E-8003FCC6A75D}" sibTransId="{61ECE5D9-DF6A-4EDA-8B4F-E216996D8403}"/>
    <dgm:cxn modelId="{3333F3C1-4FA7-4A5F-831F-AEFDBE0532EF}" type="presOf" srcId="{3E1A5D0A-9B80-43F8-8EEC-1D3EC983B50C}" destId="{9FBBC32C-9908-4338-BAEE-A1EDA8F87A22}" srcOrd="0" destOrd="0" presId="urn:microsoft.com/office/officeart/2005/8/layout/list1"/>
    <dgm:cxn modelId="{57DCEA66-5C60-4523-972D-42BF951DA854}" type="presOf" srcId="{034AA2A1-A6BC-4333-AB77-22310C3089C7}" destId="{27D4AB52-C007-4B90-9194-EDD6C2C8D741}" srcOrd="0" destOrd="0" presId="urn:microsoft.com/office/officeart/2005/8/layout/list1"/>
    <dgm:cxn modelId="{869895C7-AC81-4F56-8E21-292BF55CED9B}" type="presOf" srcId="{BDDA3CCE-1DE2-4187-9449-0EA8093D6446}" destId="{64507EEE-E791-46A4-B15D-A09E8F92D87A}" srcOrd="1" destOrd="0" presId="urn:microsoft.com/office/officeart/2005/8/layout/list1"/>
    <dgm:cxn modelId="{BB157881-1539-4D09-B85E-485FAFCFD26C}" type="presOf" srcId="{4225C27E-A2D3-4D21-834A-388B8753E503}" destId="{0B399C4C-AAC8-411F-8190-19183B2B9237}" srcOrd="1" destOrd="0" presId="urn:microsoft.com/office/officeart/2005/8/layout/list1"/>
    <dgm:cxn modelId="{B50C2F15-C734-43BD-93E3-23B6352F81E2}" type="presParOf" srcId="{14457D10-1C39-46A1-8119-0CF8131A0860}" destId="{19AEB8C8-4269-4AFD-9D3D-AEBA71C61DC1}" srcOrd="0" destOrd="0" presId="urn:microsoft.com/office/officeart/2005/8/layout/list1"/>
    <dgm:cxn modelId="{7CB33FB3-7DE7-48A3-8B25-FF860E54FD91}" type="presParOf" srcId="{19AEB8C8-4269-4AFD-9D3D-AEBA71C61DC1}" destId="{356DF32E-6BEA-4277-AF3C-39C27CDD60C2}" srcOrd="0" destOrd="0" presId="urn:microsoft.com/office/officeart/2005/8/layout/list1"/>
    <dgm:cxn modelId="{8C886C54-E84A-4AA0-838E-5BA1D3D3F809}" type="presParOf" srcId="{19AEB8C8-4269-4AFD-9D3D-AEBA71C61DC1}" destId="{D60179F0-2250-4B3E-9387-1F0BBFA48DA5}" srcOrd="1" destOrd="0" presId="urn:microsoft.com/office/officeart/2005/8/layout/list1"/>
    <dgm:cxn modelId="{32DC5385-D282-4212-A3ED-07939C97ADDE}" type="presParOf" srcId="{14457D10-1C39-46A1-8119-0CF8131A0860}" destId="{45A8E452-6A9A-4C34-A0CC-55756B5A059E}" srcOrd="1" destOrd="0" presId="urn:microsoft.com/office/officeart/2005/8/layout/list1"/>
    <dgm:cxn modelId="{FC67CD09-4C8E-4F21-A8D9-CCBC8C6C098C}" type="presParOf" srcId="{14457D10-1C39-46A1-8119-0CF8131A0860}" destId="{63E4FEDC-3254-41C6-9523-AB1CD467122E}" srcOrd="2" destOrd="0" presId="urn:microsoft.com/office/officeart/2005/8/layout/list1"/>
    <dgm:cxn modelId="{63E27195-BFAD-45D4-9358-E9C5E0F07B5F}" type="presParOf" srcId="{14457D10-1C39-46A1-8119-0CF8131A0860}" destId="{9C9FAB37-0EDA-4F8B-B273-8C74DF11473F}" srcOrd="3" destOrd="0" presId="urn:microsoft.com/office/officeart/2005/8/layout/list1"/>
    <dgm:cxn modelId="{0CE59A14-9C71-4864-B061-00128AB1DE68}" type="presParOf" srcId="{14457D10-1C39-46A1-8119-0CF8131A0860}" destId="{C7AA90E9-91C4-4895-BBB6-4BBB8B439D87}" srcOrd="4" destOrd="0" presId="urn:microsoft.com/office/officeart/2005/8/layout/list1"/>
    <dgm:cxn modelId="{5CD4E549-7C39-4A2D-B169-61D39BBDFAD9}" type="presParOf" srcId="{C7AA90E9-91C4-4895-BBB6-4BBB8B439D87}" destId="{6790D3F1-6756-4D07-824F-F018344C4C41}" srcOrd="0" destOrd="0" presId="urn:microsoft.com/office/officeart/2005/8/layout/list1"/>
    <dgm:cxn modelId="{D591EB17-624D-4C2B-9706-3B0E8E92EAB1}" type="presParOf" srcId="{C7AA90E9-91C4-4895-BBB6-4BBB8B439D87}" destId="{64507EEE-E791-46A4-B15D-A09E8F92D87A}" srcOrd="1" destOrd="0" presId="urn:microsoft.com/office/officeart/2005/8/layout/list1"/>
    <dgm:cxn modelId="{007AF572-3CFC-4769-9AF5-D68BBAF0D8C8}" type="presParOf" srcId="{14457D10-1C39-46A1-8119-0CF8131A0860}" destId="{E05F3B8F-6F15-412D-8AEF-4FF6E0D45CFF}" srcOrd="5" destOrd="0" presId="urn:microsoft.com/office/officeart/2005/8/layout/list1"/>
    <dgm:cxn modelId="{F55D2A72-09EF-488E-AAB5-2A41BCB083BB}" type="presParOf" srcId="{14457D10-1C39-46A1-8119-0CF8131A0860}" destId="{7F5DC528-4D96-4855-9D92-68C5144E3BAD}" srcOrd="6" destOrd="0" presId="urn:microsoft.com/office/officeart/2005/8/layout/list1"/>
    <dgm:cxn modelId="{04AE5103-0010-4409-85A7-6CF31A2F74C7}" type="presParOf" srcId="{14457D10-1C39-46A1-8119-0CF8131A0860}" destId="{2742EC3C-D871-48C3-927F-B185BEB6E721}" srcOrd="7" destOrd="0" presId="urn:microsoft.com/office/officeart/2005/8/layout/list1"/>
    <dgm:cxn modelId="{ADCBA73A-D050-4F2E-94EC-381F2B3B7210}" type="presParOf" srcId="{14457D10-1C39-46A1-8119-0CF8131A0860}" destId="{E0C9430E-08C0-4105-B177-227E4F2F1E41}" srcOrd="8" destOrd="0" presId="urn:microsoft.com/office/officeart/2005/8/layout/list1"/>
    <dgm:cxn modelId="{1231F9DA-2300-4C09-A36E-66F39A88BD40}" type="presParOf" srcId="{E0C9430E-08C0-4105-B177-227E4F2F1E41}" destId="{60AA2421-B05E-4F5E-B7CB-5F224EEED995}" srcOrd="0" destOrd="0" presId="urn:microsoft.com/office/officeart/2005/8/layout/list1"/>
    <dgm:cxn modelId="{B0982B05-663E-4D41-BCF3-C56D2A805F0B}" type="presParOf" srcId="{E0C9430E-08C0-4105-B177-227E4F2F1E41}" destId="{40A5CEC6-D051-4DF0-ACA3-2028AFA3AE1B}" srcOrd="1" destOrd="0" presId="urn:microsoft.com/office/officeart/2005/8/layout/list1"/>
    <dgm:cxn modelId="{55D4B76A-E5B4-428B-A6E4-C2C7015F7484}" type="presParOf" srcId="{14457D10-1C39-46A1-8119-0CF8131A0860}" destId="{8B39A0DE-8AC8-4BB5-9F31-E83274E41EE4}" srcOrd="9" destOrd="0" presId="urn:microsoft.com/office/officeart/2005/8/layout/list1"/>
    <dgm:cxn modelId="{13E15CFC-5231-412D-B069-8B94CCFB768E}" type="presParOf" srcId="{14457D10-1C39-46A1-8119-0CF8131A0860}" destId="{BC8A2965-83E7-40C0-ACF6-2786F98213B9}" srcOrd="10" destOrd="0" presId="urn:microsoft.com/office/officeart/2005/8/layout/list1"/>
    <dgm:cxn modelId="{3A0065EF-FF6D-4C4C-96EF-29DF5F4563EE}" type="presParOf" srcId="{14457D10-1C39-46A1-8119-0CF8131A0860}" destId="{F8DFFC12-C470-4254-8D58-EB5BF1BCFBCD}" srcOrd="11" destOrd="0" presId="urn:microsoft.com/office/officeart/2005/8/layout/list1"/>
    <dgm:cxn modelId="{90C86A81-D544-44B8-899F-1180BF2E0AA8}" type="presParOf" srcId="{14457D10-1C39-46A1-8119-0CF8131A0860}" destId="{99D48D98-5806-4F9D-863C-39185FB5902C}" srcOrd="12" destOrd="0" presId="urn:microsoft.com/office/officeart/2005/8/layout/list1"/>
    <dgm:cxn modelId="{9318D138-9DBD-417F-9F1B-4EA0DEB95C5A}" type="presParOf" srcId="{99D48D98-5806-4F9D-863C-39185FB5902C}" destId="{1EEB1263-3E8E-4378-87CD-4CFF41F6C38B}" srcOrd="0" destOrd="0" presId="urn:microsoft.com/office/officeart/2005/8/layout/list1"/>
    <dgm:cxn modelId="{DC118EB1-3009-4AB5-8D6C-1DE49EDFADA2}" type="presParOf" srcId="{99D48D98-5806-4F9D-863C-39185FB5902C}" destId="{87BE2F6F-AF6A-4A05-A1D0-CBFEA67EB4E7}" srcOrd="1" destOrd="0" presId="urn:microsoft.com/office/officeart/2005/8/layout/list1"/>
    <dgm:cxn modelId="{7D1E9773-D09B-4FC6-8B68-39034B824F80}" type="presParOf" srcId="{14457D10-1C39-46A1-8119-0CF8131A0860}" destId="{A2E88503-BCBC-48A1-B32D-0271FA645C8E}" srcOrd="13" destOrd="0" presId="urn:microsoft.com/office/officeart/2005/8/layout/list1"/>
    <dgm:cxn modelId="{C6363AF5-D5D5-4FA2-AA37-EEB0D87B46CE}" type="presParOf" srcId="{14457D10-1C39-46A1-8119-0CF8131A0860}" destId="{7AD0C2FD-4B1D-497C-9BCF-5A95FCAC7347}" srcOrd="14" destOrd="0" presId="urn:microsoft.com/office/officeart/2005/8/layout/list1"/>
    <dgm:cxn modelId="{64363312-7DEA-489C-9662-233D1871789D}" type="presParOf" srcId="{14457D10-1C39-46A1-8119-0CF8131A0860}" destId="{830C032F-F9D7-4280-A2CF-11ABC43CA4B2}" srcOrd="15" destOrd="0" presId="urn:microsoft.com/office/officeart/2005/8/layout/list1"/>
    <dgm:cxn modelId="{3A912C2E-40FB-4028-95DF-18CB6A5D8EA2}" type="presParOf" srcId="{14457D10-1C39-46A1-8119-0CF8131A0860}" destId="{E9FF5782-BCDC-4DDA-86A2-B1E1BBAAAFEB}" srcOrd="16" destOrd="0" presId="urn:microsoft.com/office/officeart/2005/8/layout/list1"/>
    <dgm:cxn modelId="{D5B2CBE7-C4D3-431F-B23C-241C11CE2F84}" type="presParOf" srcId="{E9FF5782-BCDC-4DDA-86A2-B1E1BBAAAFEB}" destId="{3C23B99E-4AEA-41CF-84FE-4F6DC91464F4}" srcOrd="0" destOrd="0" presId="urn:microsoft.com/office/officeart/2005/8/layout/list1"/>
    <dgm:cxn modelId="{7A41E0A6-2F78-4E16-9BCF-B1AEF2AEBDF8}" type="presParOf" srcId="{E9FF5782-BCDC-4DDA-86A2-B1E1BBAAAFEB}" destId="{E46E3351-D6B7-4745-BBCF-7551A36293C2}" srcOrd="1" destOrd="0" presId="urn:microsoft.com/office/officeart/2005/8/layout/list1"/>
    <dgm:cxn modelId="{C55FB2E0-5D4A-4924-9DA7-176D4157407F}" type="presParOf" srcId="{14457D10-1C39-46A1-8119-0CF8131A0860}" destId="{2F630351-CDC2-4E29-AD31-C7878A6F352E}" srcOrd="17" destOrd="0" presId="urn:microsoft.com/office/officeart/2005/8/layout/list1"/>
    <dgm:cxn modelId="{95F93F27-8578-440D-8CDC-297A45C3254D}" type="presParOf" srcId="{14457D10-1C39-46A1-8119-0CF8131A0860}" destId="{99E4FF1E-2750-41A2-AE36-88FD91662FC1}" srcOrd="18" destOrd="0" presId="urn:microsoft.com/office/officeart/2005/8/layout/list1"/>
    <dgm:cxn modelId="{BDDE2E27-C387-460F-BC03-B7A0F7CA5F81}" type="presParOf" srcId="{14457D10-1C39-46A1-8119-0CF8131A0860}" destId="{63518360-8081-48F9-AE59-960935332CBE}" srcOrd="19" destOrd="0" presId="urn:microsoft.com/office/officeart/2005/8/layout/list1"/>
    <dgm:cxn modelId="{894DD6EC-8796-4B10-B245-D1F0C2B378A8}" type="presParOf" srcId="{14457D10-1C39-46A1-8119-0CF8131A0860}" destId="{C5569703-0927-4C9A-93EB-E1527FF5E857}" srcOrd="20" destOrd="0" presId="urn:microsoft.com/office/officeart/2005/8/layout/list1"/>
    <dgm:cxn modelId="{D80E6975-4D1D-40C0-8C62-AFAB393A2BF7}" type="presParOf" srcId="{C5569703-0927-4C9A-93EB-E1527FF5E857}" destId="{27D4AB52-C007-4B90-9194-EDD6C2C8D741}" srcOrd="0" destOrd="0" presId="urn:microsoft.com/office/officeart/2005/8/layout/list1"/>
    <dgm:cxn modelId="{2C194B06-235F-46BB-A8D2-B6AC243B53A3}" type="presParOf" srcId="{C5569703-0927-4C9A-93EB-E1527FF5E857}" destId="{4EAB32B3-1DBB-40DE-A345-F66AD529CAB2}" srcOrd="1" destOrd="0" presId="urn:microsoft.com/office/officeart/2005/8/layout/list1"/>
    <dgm:cxn modelId="{9A533F90-69B7-4577-98D4-4AB4FBAFD0FE}" type="presParOf" srcId="{14457D10-1C39-46A1-8119-0CF8131A0860}" destId="{691EEC76-144A-4A0F-98E2-4C3B590808B4}" srcOrd="21" destOrd="0" presId="urn:microsoft.com/office/officeart/2005/8/layout/list1"/>
    <dgm:cxn modelId="{C092B4C4-DC1D-4EF6-A56B-8DFB826E48DA}" type="presParOf" srcId="{14457D10-1C39-46A1-8119-0CF8131A0860}" destId="{ECDA0269-43EE-4752-AA55-CCBF183EEE9D}" srcOrd="22" destOrd="0" presId="urn:microsoft.com/office/officeart/2005/8/layout/list1"/>
    <dgm:cxn modelId="{2ECC68A1-1CD6-40CE-B620-8724EBA3A62E}" type="presParOf" srcId="{14457D10-1C39-46A1-8119-0CF8131A0860}" destId="{018F4B2A-4488-4331-8B44-3F171B26051C}" srcOrd="23" destOrd="0" presId="urn:microsoft.com/office/officeart/2005/8/layout/list1"/>
    <dgm:cxn modelId="{D60C4D76-4F58-43BE-A3AB-6DC00D4028B0}" type="presParOf" srcId="{14457D10-1C39-46A1-8119-0CF8131A0860}" destId="{D7CC0237-22CC-4B6C-A858-7A6961A7315B}" srcOrd="24" destOrd="0" presId="urn:microsoft.com/office/officeart/2005/8/layout/list1"/>
    <dgm:cxn modelId="{68574FC4-DD06-49AB-8CEC-DC6E9325B28D}" type="presParOf" srcId="{D7CC0237-22CC-4B6C-A858-7A6961A7315B}" destId="{D34A4CCE-C5DD-46A5-BF7B-0E94D9640D27}" srcOrd="0" destOrd="0" presId="urn:microsoft.com/office/officeart/2005/8/layout/list1"/>
    <dgm:cxn modelId="{BA3B548E-4B7C-4186-9351-74EF6C75840C}" type="presParOf" srcId="{D7CC0237-22CC-4B6C-A858-7A6961A7315B}" destId="{A54B09DE-E3A7-400C-B734-AD4C13BD45E9}" srcOrd="1" destOrd="0" presId="urn:microsoft.com/office/officeart/2005/8/layout/list1"/>
    <dgm:cxn modelId="{F4935182-9ED8-4896-A7D7-7F184EC40F0E}" type="presParOf" srcId="{14457D10-1C39-46A1-8119-0CF8131A0860}" destId="{C992E0A9-D891-40F7-B54E-714C0259599D}" srcOrd="25" destOrd="0" presId="urn:microsoft.com/office/officeart/2005/8/layout/list1"/>
    <dgm:cxn modelId="{A1C2A127-5673-42E7-A96D-7AA0EB082D24}" type="presParOf" srcId="{14457D10-1C39-46A1-8119-0CF8131A0860}" destId="{C9BCC0DC-BC97-4DE3-BAF8-F67C7AD24E0D}" srcOrd="26" destOrd="0" presId="urn:microsoft.com/office/officeart/2005/8/layout/list1"/>
    <dgm:cxn modelId="{071E877D-88FA-47A8-8EE2-42270CA927EE}" type="presParOf" srcId="{14457D10-1C39-46A1-8119-0CF8131A0860}" destId="{1C0811FA-D2F4-43E7-8521-57C4AC1DC80C}" srcOrd="27" destOrd="0" presId="urn:microsoft.com/office/officeart/2005/8/layout/list1"/>
    <dgm:cxn modelId="{FAE6E3FD-1D73-404D-B364-C0057A101EDE}" type="presParOf" srcId="{14457D10-1C39-46A1-8119-0CF8131A0860}" destId="{3C6EA489-535E-4A5F-A87C-950E7B68DCE1}" srcOrd="28" destOrd="0" presId="urn:microsoft.com/office/officeart/2005/8/layout/list1"/>
    <dgm:cxn modelId="{E994C1BD-05ED-4388-B736-483B062324E2}" type="presParOf" srcId="{3C6EA489-535E-4A5F-A87C-950E7B68DCE1}" destId="{EF69A40C-3146-4D53-A310-EAD51597DC58}" srcOrd="0" destOrd="0" presId="urn:microsoft.com/office/officeart/2005/8/layout/list1"/>
    <dgm:cxn modelId="{4D5B4449-0148-4267-80DF-CA8B106CFA6F}" type="presParOf" srcId="{3C6EA489-535E-4A5F-A87C-950E7B68DCE1}" destId="{01AB19C4-1845-422A-809F-83740FAB3241}" srcOrd="1" destOrd="0" presId="urn:microsoft.com/office/officeart/2005/8/layout/list1"/>
    <dgm:cxn modelId="{BD6CE7BC-40BD-470F-8804-B3BB2D856995}" type="presParOf" srcId="{14457D10-1C39-46A1-8119-0CF8131A0860}" destId="{ACC24CE2-A700-4418-A41D-774DA128439A}" srcOrd="29" destOrd="0" presId="urn:microsoft.com/office/officeart/2005/8/layout/list1"/>
    <dgm:cxn modelId="{914CBC13-B033-477A-90BA-666BD53FFBB2}" type="presParOf" srcId="{14457D10-1C39-46A1-8119-0CF8131A0860}" destId="{725715FC-9CC8-465F-9308-00B650AE8FAE}" srcOrd="30" destOrd="0" presId="urn:microsoft.com/office/officeart/2005/8/layout/list1"/>
    <dgm:cxn modelId="{C646481B-42E3-4C33-B899-4AF8BAA63E06}" type="presParOf" srcId="{14457D10-1C39-46A1-8119-0CF8131A0860}" destId="{840EBC05-9227-450C-A444-A47A138A2CF6}" srcOrd="31" destOrd="0" presId="urn:microsoft.com/office/officeart/2005/8/layout/list1"/>
    <dgm:cxn modelId="{6EB81CAC-32A3-48F8-89DD-A3C06FF17A64}" type="presParOf" srcId="{14457D10-1C39-46A1-8119-0CF8131A0860}" destId="{96420F5B-3920-4486-94DA-198596EE2D68}" srcOrd="32" destOrd="0" presId="urn:microsoft.com/office/officeart/2005/8/layout/list1"/>
    <dgm:cxn modelId="{4F314DF0-C6AD-4771-9A14-B6C527CB0381}" type="presParOf" srcId="{96420F5B-3920-4486-94DA-198596EE2D68}" destId="{81306064-40C0-4627-B93C-1BB4862D2B75}" srcOrd="0" destOrd="0" presId="urn:microsoft.com/office/officeart/2005/8/layout/list1"/>
    <dgm:cxn modelId="{1C159274-03FB-46FF-89A4-9B53D1FF57F7}" type="presParOf" srcId="{96420F5B-3920-4486-94DA-198596EE2D68}" destId="{0B399C4C-AAC8-411F-8190-19183B2B9237}" srcOrd="1" destOrd="0" presId="urn:microsoft.com/office/officeart/2005/8/layout/list1"/>
    <dgm:cxn modelId="{C682D2BB-4723-4CFF-9EE3-717A3AA9051E}" type="presParOf" srcId="{14457D10-1C39-46A1-8119-0CF8131A0860}" destId="{A0007CDB-EC9A-46DE-B9D4-AEA34113F258}" srcOrd="33" destOrd="0" presId="urn:microsoft.com/office/officeart/2005/8/layout/list1"/>
    <dgm:cxn modelId="{33F9BC69-08BE-4C0C-9B10-4CDA6B515C14}" type="presParOf" srcId="{14457D10-1C39-46A1-8119-0CF8131A0860}" destId="{45070202-D580-492F-9213-02385ECCF4D8}" srcOrd="34" destOrd="0" presId="urn:microsoft.com/office/officeart/2005/8/layout/list1"/>
    <dgm:cxn modelId="{FE1CE682-23D7-4B90-81AE-1669170015FA}" type="presParOf" srcId="{14457D10-1C39-46A1-8119-0CF8131A0860}" destId="{4E2447CF-87A0-40AF-A405-D2519380511D}" srcOrd="35" destOrd="0" presId="urn:microsoft.com/office/officeart/2005/8/layout/list1"/>
    <dgm:cxn modelId="{0E6E16E7-359D-4CBC-9BA4-15A31E605EB3}" type="presParOf" srcId="{14457D10-1C39-46A1-8119-0CF8131A0860}" destId="{2A5C7003-B8AC-4C86-BAC0-6B951B7A8FD9}" srcOrd="36" destOrd="0" presId="urn:microsoft.com/office/officeart/2005/8/layout/list1"/>
    <dgm:cxn modelId="{6A7705D8-8A93-421E-B85B-E128BF5533B4}" type="presParOf" srcId="{2A5C7003-B8AC-4C86-BAC0-6B951B7A8FD9}" destId="{9FBBC32C-9908-4338-BAEE-A1EDA8F87A22}" srcOrd="0" destOrd="0" presId="urn:microsoft.com/office/officeart/2005/8/layout/list1"/>
    <dgm:cxn modelId="{1801085F-11C4-4FA7-8F9A-5DB3F7FA47E6}" type="presParOf" srcId="{2A5C7003-B8AC-4C86-BAC0-6B951B7A8FD9}" destId="{C1837877-FE24-4154-AAE5-819A659F22C0}" srcOrd="1" destOrd="0" presId="urn:microsoft.com/office/officeart/2005/8/layout/list1"/>
    <dgm:cxn modelId="{C0488988-A0A9-4755-88A9-275B271157F8}" type="presParOf" srcId="{14457D10-1C39-46A1-8119-0CF8131A0860}" destId="{BC11947D-BEF6-48A9-9F0F-AAB5B9AB577E}" srcOrd="37" destOrd="0" presId="urn:microsoft.com/office/officeart/2005/8/layout/list1"/>
    <dgm:cxn modelId="{3461BE73-5C54-4381-95C1-FCB8FC4F7821}" type="presParOf" srcId="{14457D10-1C39-46A1-8119-0CF8131A0860}" destId="{BEF5076A-F173-4F8B-B2D2-B13F21F72FA8}" srcOrd="38" destOrd="0" presId="urn:microsoft.com/office/officeart/2005/8/layout/list1"/>
    <dgm:cxn modelId="{2047EF8E-4EE1-439B-BEA5-521E27D712D9}" type="presParOf" srcId="{14457D10-1C39-46A1-8119-0CF8131A0860}" destId="{12669EBC-148E-4E9E-890E-49CDFADA04B7}" srcOrd="39" destOrd="0" presId="urn:microsoft.com/office/officeart/2005/8/layout/list1"/>
    <dgm:cxn modelId="{72777302-18A8-47A1-A6B4-0CC673046AE0}" type="presParOf" srcId="{14457D10-1C39-46A1-8119-0CF8131A0860}" destId="{38631D83-8AFF-4064-8B7E-A0D47EDAC83A}" srcOrd="40" destOrd="0" presId="urn:microsoft.com/office/officeart/2005/8/layout/list1"/>
    <dgm:cxn modelId="{E0F6E33A-A6E5-4B5A-A4D6-04D2E49D4690}" type="presParOf" srcId="{38631D83-8AFF-4064-8B7E-A0D47EDAC83A}" destId="{F354126D-35CB-4599-BD4A-CA818C3EB9EE}" srcOrd="0" destOrd="0" presId="urn:microsoft.com/office/officeart/2005/8/layout/list1"/>
    <dgm:cxn modelId="{38BBCD55-A8FC-4862-82A0-9CAF171E5DF4}" type="presParOf" srcId="{38631D83-8AFF-4064-8B7E-A0D47EDAC83A}" destId="{1CA482F1-C8A6-455F-BB07-20B2527D91B9}" srcOrd="1" destOrd="0" presId="urn:microsoft.com/office/officeart/2005/8/layout/list1"/>
    <dgm:cxn modelId="{2410459A-BC6C-4842-A50C-5247AB43C320}" type="presParOf" srcId="{14457D10-1C39-46A1-8119-0CF8131A0860}" destId="{0CB2960F-2730-43E7-86BE-AD6326EFFF56}" srcOrd="41" destOrd="0" presId="urn:microsoft.com/office/officeart/2005/8/layout/list1"/>
    <dgm:cxn modelId="{B2661E60-9A57-46DE-BBCF-7CB1448DAD1D}" type="presParOf" srcId="{14457D10-1C39-46A1-8119-0CF8131A0860}" destId="{189D7A71-2644-4200-B1C1-185CD34603CE}" srcOrd="4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6B4C52-B9C4-49F8-896F-223677AA1DA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81919A50-6FFD-4FAF-B82B-50FBC8B98BC5}">
      <dgm:prSet phldrT="[Metin]" custT="1"/>
      <dgm:spPr/>
      <dgm:t>
        <a:bodyPr/>
        <a:lstStyle/>
        <a:p>
          <a:r>
            <a:rPr lang="tr-TR" sz="2000" dirty="0" smtClean="0"/>
            <a:t>Doğum öncesi enfeksiyonlar</a:t>
          </a:r>
          <a:endParaRPr lang="tr-TR" sz="2000" dirty="0"/>
        </a:p>
      </dgm:t>
    </dgm:pt>
    <dgm:pt modelId="{5D7C77D7-D915-4C61-83CE-D01984BFBFA9}" type="parTrans" cxnId="{B6C857D3-BE7C-4665-92F6-97208AADA539}">
      <dgm:prSet/>
      <dgm:spPr/>
      <dgm:t>
        <a:bodyPr/>
        <a:lstStyle/>
        <a:p>
          <a:endParaRPr lang="tr-TR"/>
        </a:p>
      </dgm:t>
    </dgm:pt>
    <dgm:pt modelId="{B01C9CAF-D8E6-48B3-AB38-2B17FF5EF675}" type="sibTrans" cxnId="{B6C857D3-BE7C-4665-92F6-97208AADA539}">
      <dgm:prSet/>
      <dgm:spPr/>
      <dgm:t>
        <a:bodyPr/>
        <a:lstStyle/>
        <a:p>
          <a:endParaRPr lang="tr-TR"/>
        </a:p>
      </dgm:t>
    </dgm:pt>
    <dgm:pt modelId="{63C8A726-7EDB-4214-9AA0-B45417046FF0}">
      <dgm:prSet phldrT="[Metin]" custT="1"/>
      <dgm:spPr/>
      <dgm:t>
        <a:bodyPr/>
        <a:lstStyle/>
        <a:p>
          <a:r>
            <a:rPr lang="tr-TR" sz="2000" dirty="0" smtClean="0"/>
            <a:t>Kimyasal maddeler </a:t>
          </a:r>
          <a:endParaRPr lang="tr-TR" sz="2000" dirty="0"/>
        </a:p>
      </dgm:t>
    </dgm:pt>
    <dgm:pt modelId="{26E8936A-5423-413D-B96E-8003FCC6A75D}" type="parTrans" cxnId="{0DF90975-5247-4F04-BEF8-A7A8E54F4D43}">
      <dgm:prSet/>
      <dgm:spPr/>
      <dgm:t>
        <a:bodyPr/>
        <a:lstStyle/>
        <a:p>
          <a:endParaRPr lang="tr-TR"/>
        </a:p>
      </dgm:t>
    </dgm:pt>
    <dgm:pt modelId="{61ECE5D9-DF6A-4EDA-8B4F-E216996D8403}" type="sibTrans" cxnId="{0DF90975-5247-4F04-BEF8-A7A8E54F4D43}">
      <dgm:prSet/>
      <dgm:spPr/>
      <dgm:t>
        <a:bodyPr/>
        <a:lstStyle/>
        <a:p>
          <a:endParaRPr lang="tr-TR"/>
        </a:p>
      </dgm:t>
    </dgm:pt>
    <dgm:pt modelId="{BDDA3CCE-1DE2-4187-9449-0EA8093D6446}">
      <dgm:prSet phldrT="[Metin]" custT="1"/>
      <dgm:spPr/>
      <dgm:t>
        <a:bodyPr/>
        <a:lstStyle/>
        <a:p>
          <a:r>
            <a:rPr lang="tr-TR" sz="2000" dirty="0" smtClean="0"/>
            <a:t>Alkol </a:t>
          </a:r>
          <a:endParaRPr lang="tr-TR" sz="2000" dirty="0"/>
        </a:p>
      </dgm:t>
    </dgm:pt>
    <dgm:pt modelId="{1F65F016-D0AC-40B2-B05F-4121956B6728}" type="parTrans" cxnId="{853681D2-B7C4-49F0-B915-4A284C27385A}">
      <dgm:prSet/>
      <dgm:spPr/>
      <dgm:t>
        <a:bodyPr/>
        <a:lstStyle/>
        <a:p>
          <a:endParaRPr lang="tr-TR"/>
        </a:p>
      </dgm:t>
    </dgm:pt>
    <dgm:pt modelId="{4225CC93-39C1-4FC1-A135-406E5696489C}" type="sibTrans" cxnId="{853681D2-B7C4-49F0-B915-4A284C27385A}">
      <dgm:prSet/>
      <dgm:spPr/>
      <dgm:t>
        <a:bodyPr/>
        <a:lstStyle/>
        <a:p>
          <a:endParaRPr lang="tr-TR"/>
        </a:p>
      </dgm:t>
    </dgm:pt>
    <dgm:pt modelId="{7DE85E7B-B21D-4CB3-B26E-382C0CB8836E}">
      <dgm:prSet phldrT="[Metin]" custT="1"/>
      <dgm:spPr/>
      <dgm:t>
        <a:bodyPr/>
        <a:lstStyle/>
        <a:p>
          <a:r>
            <a:rPr lang="tr-TR" sz="2000" dirty="0" smtClean="0"/>
            <a:t>Sigara </a:t>
          </a:r>
          <a:endParaRPr lang="tr-TR" sz="2000" dirty="0"/>
        </a:p>
      </dgm:t>
    </dgm:pt>
    <dgm:pt modelId="{9D8E4361-B1A3-47F9-9ED3-47953E6A3DCE}" type="parTrans" cxnId="{1DBE3FCD-2CF5-4646-BDD4-59FAD7A3152C}">
      <dgm:prSet/>
      <dgm:spPr/>
      <dgm:t>
        <a:bodyPr/>
        <a:lstStyle/>
        <a:p>
          <a:endParaRPr lang="tr-TR"/>
        </a:p>
      </dgm:t>
    </dgm:pt>
    <dgm:pt modelId="{097DA9A6-E9A2-4B42-ACD0-EA286279C4C9}" type="sibTrans" cxnId="{1DBE3FCD-2CF5-4646-BDD4-59FAD7A3152C}">
      <dgm:prSet/>
      <dgm:spPr/>
      <dgm:t>
        <a:bodyPr/>
        <a:lstStyle/>
        <a:p>
          <a:endParaRPr lang="tr-TR"/>
        </a:p>
      </dgm:t>
    </dgm:pt>
    <dgm:pt modelId="{D711723D-B022-4C4E-9171-AA6ABAD86143}">
      <dgm:prSet phldrT="[Metin]" custT="1"/>
      <dgm:spPr/>
      <dgm:t>
        <a:bodyPr/>
        <a:lstStyle/>
        <a:p>
          <a:r>
            <a:rPr lang="tr-TR" sz="2000" dirty="0" smtClean="0"/>
            <a:t>Kurşun </a:t>
          </a:r>
          <a:endParaRPr lang="tr-TR" sz="2000" dirty="0"/>
        </a:p>
      </dgm:t>
    </dgm:pt>
    <dgm:pt modelId="{6F84C366-EA74-4630-9932-27AD912DD979}" type="parTrans" cxnId="{5852E721-5C35-4EE2-AF18-D4305B640975}">
      <dgm:prSet/>
      <dgm:spPr/>
      <dgm:t>
        <a:bodyPr/>
        <a:lstStyle/>
        <a:p>
          <a:endParaRPr lang="tr-TR"/>
        </a:p>
      </dgm:t>
    </dgm:pt>
    <dgm:pt modelId="{0F3405C9-D07B-41DB-9BB5-B1541241783D}" type="sibTrans" cxnId="{5852E721-5C35-4EE2-AF18-D4305B640975}">
      <dgm:prSet/>
      <dgm:spPr/>
      <dgm:t>
        <a:bodyPr/>
        <a:lstStyle/>
        <a:p>
          <a:endParaRPr lang="tr-TR"/>
        </a:p>
      </dgm:t>
    </dgm:pt>
    <dgm:pt modelId="{034AA2A1-A6BC-4333-AB77-22310C3089C7}">
      <dgm:prSet phldrT="[Metin]" custT="1"/>
      <dgm:spPr/>
      <dgm:t>
        <a:bodyPr/>
        <a:lstStyle/>
        <a:p>
          <a:r>
            <a:rPr lang="tr-TR" sz="2000" dirty="0" smtClean="0"/>
            <a:t>Radyasyon </a:t>
          </a:r>
          <a:endParaRPr lang="tr-TR" sz="2000" dirty="0"/>
        </a:p>
      </dgm:t>
    </dgm:pt>
    <dgm:pt modelId="{D8A66C86-6341-465D-A817-953719F39B85}" type="parTrans" cxnId="{5575C4E2-116A-45AC-AE50-40C41B51CC36}">
      <dgm:prSet/>
      <dgm:spPr/>
      <dgm:t>
        <a:bodyPr/>
        <a:lstStyle/>
        <a:p>
          <a:endParaRPr lang="tr-TR"/>
        </a:p>
      </dgm:t>
    </dgm:pt>
    <dgm:pt modelId="{E0218CD1-9356-459B-825A-E43479D17837}" type="sibTrans" cxnId="{5575C4E2-116A-45AC-AE50-40C41B51CC36}">
      <dgm:prSet/>
      <dgm:spPr/>
      <dgm:t>
        <a:bodyPr/>
        <a:lstStyle/>
        <a:p>
          <a:endParaRPr lang="tr-TR"/>
        </a:p>
      </dgm:t>
    </dgm:pt>
    <dgm:pt modelId="{48389552-EBC9-4EC3-AD17-83BB2C435FAA}">
      <dgm:prSet phldrT="[Metin]" custT="1"/>
      <dgm:spPr/>
      <dgm:t>
        <a:bodyPr/>
        <a:lstStyle/>
        <a:p>
          <a:r>
            <a:rPr lang="tr-TR" sz="2000" dirty="0" smtClean="0"/>
            <a:t>Kokain vb.</a:t>
          </a:r>
          <a:endParaRPr lang="tr-TR" sz="2000" dirty="0"/>
        </a:p>
      </dgm:t>
    </dgm:pt>
    <dgm:pt modelId="{CBDB7DD3-341E-4A5D-904E-F77A396F37C4}" type="parTrans" cxnId="{75A1ED02-03F0-4E59-870E-A83CE3255DF6}">
      <dgm:prSet/>
      <dgm:spPr/>
      <dgm:t>
        <a:bodyPr/>
        <a:lstStyle/>
        <a:p>
          <a:endParaRPr lang="tr-TR"/>
        </a:p>
      </dgm:t>
    </dgm:pt>
    <dgm:pt modelId="{96FCDDF0-471D-4B5E-B569-05164B180840}" type="sibTrans" cxnId="{75A1ED02-03F0-4E59-870E-A83CE3255DF6}">
      <dgm:prSet/>
      <dgm:spPr/>
      <dgm:t>
        <a:bodyPr/>
        <a:lstStyle/>
        <a:p>
          <a:endParaRPr lang="tr-TR"/>
        </a:p>
      </dgm:t>
    </dgm:pt>
    <dgm:pt modelId="{08AF1A7B-883D-4D43-8A58-73036A6AA971}">
      <dgm:prSet phldrT="[Metin]" custT="1"/>
      <dgm:spPr/>
      <dgm:t>
        <a:bodyPr/>
        <a:lstStyle/>
        <a:p>
          <a:r>
            <a:rPr lang="tr-TR" sz="2000" dirty="0" err="1" smtClean="0"/>
            <a:t>Metabolik</a:t>
          </a:r>
          <a:r>
            <a:rPr lang="tr-TR" sz="2000" dirty="0" smtClean="0"/>
            <a:t> hastalıklar (PKU, KT </a:t>
          </a:r>
          <a:r>
            <a:rPr lang="tr-TR" sz="2000" dirty="0" err="1" smtClean="0"/>
            <a:t>vb</a:t>
          </a:r>
          <a:r>
            <a:rPr lang="tr-TR" sz="2000" dirty="0" smtClean="0"/>
            <a:t>)</a:t>
          </a:r>
          <a:endParaRPr lang="tr-TR" sz="2000" dirty="0"/>
        </a:p>
      </dgm:t>
    </dgm:pt>
    <dgm:pt modelId="{682622EC-BCED-4B72-A099-64F2C3BD2497}" type="parTrans" cxnId="{24A07313-09CF-40BE-887E-41ECAA430ED3}">
      <dgm:prSet/>
      <dgm:spPr/>
      <dgm:t>
        <a:bodyPr/>
        <a:lstStyle/>
        <a:p>
          <a:endParaRPr lang="tr-TR"/>
        </a:p>
      </dgm:t>
    </dgm:pt>
    <dgm:pt modelId="{4FF7C617-5D05-419B-A245-80FB35B4DA90}" type="sibTrans" cxnId="{24A07313-09CF-40BE-887E-41ECAA430ED3}">
      <dgm:prSet/>
      <dgm:spPr/>
      <dgm:t>
        <a:bodyPr/>
        <a:lstStyle/>
        <a:p>
          <a:endParaRPr lang="tr-TR"/>
        </a:p>
      </dgm:t>
    </dgm:pt>
    <dgm:pt modelId="{4225C27E-A2D3-4D21-834A-388B8753E503}">
      <dgm:prSet phldrT="[Metin]" custT="1"/>
      <dgm:spPr/>
      <dgm:t>
        <a:bodyPr/>
        <a:lstStyle/>
        <a:p>
          <a:r>
            <a:rPr lang="tr-TR" sz="2000" dirty="0" smtClean="0"/>
            <a:t>Alüminyum </a:t>
          </a:r>
          <a:endParaRPr lang="tr-TR" sz="2000" dirty="0"/>
        </a:p>
      </dgm:t>
    </dgm:pt>
    <dgm:pt modelId="{88F4F3C5-904B-479B-9DCF-43FB31995ACD}" type="parTrans" cxnId="{4C626DC3-C60A-4722-A744-4384AAE8C4C9}">
      <dgm:prSet/>
      <dgm:spPr/>
      <dgm:t>
        <a:bodyPr/>
        <a:lstStyle/>
        <a:p>
          <a:endParaRPr lang="tr-TR"/>
        </a:p>
      </dgm:t>
    </dgm:pt>
    <dgm:pt modelId="{EC8CB443-37A8-48B8-8F4A-BCD3F94EE9CE}" type="sibTrans" cxnId="{4C626DC3-C60A-4722-A744-4384AAE8C4C9}">
      <dgm:prSet/>
      <dgm:spPr/>
      <dgm:t>
        <a:bodyPr/>
        <a:lstStyle/>
        <a:p>
          <a:endParaRPr lang="tr-TR"/>
        </a:p>
      </dgm:t>
    </dgm:pt>
    <dgm:pt modelId="{3E1A5D0A-9B80-43F8-8EEC-1D3EC983B50C}">
      <dgm:prSet phldrT="[Metin]" custT="1"/>
      <dgm:spPr/>
      <dgm:t>
        <a:bodyPr/>
        <a:lstStyle/>
        <a:p>
          <a:r>
            <a:rPr lang="tr-TR" sz="2000" dirty="0" err="1" smtClean="0"/>
            <a:t>Civa</a:t>
          </a:r>
          <a:r>
            <a:rPr lang="tr-TR" sz="2000" dirty="0" smtClean="0"/>
            <a:t> </a:t>
          </a:r>
          <a:endParaRPr lang="tr-TR" sz="2000" dirty="0"/>
        </a:p>
      </dgm:t>
    </dgm:pt>
    <dgm:pt modelId="{635BEC72-2F5B-47B3-AC09-4C7573668028}" type="parTrans" cxnId="{937C45F3-EEFE-4EA1-9413-B25327820BCB}">
      <dgm:prSet/>
      <dgm:spPr/>
      <dgm:t>
        <a:bodyPr/>
        <a:lstStyle/>
        <a:p>
          <a:endParaRPr lang="tr-TR"/>
        </a:p>
      </dgm:t>
    </dgm:pt>
    <dgm:pt modelId="{D29F297E-4936-47FB-8F4B-D8894F8F4E0C}" type="sibTrans" cxnId="{937C45F3-EEFE-4EA1-9413-B25327820BCB}">
      <dgm:prSet/>
      <dgm:spPr/>
      <dgm:t>
        <a:bodyPr/>
        <a:lstStyle/>
        <a:p>
          <a:endParaRPr lang="tr-TR"/>
        </a:p>
      </dgm:t>
    </dgm:pt>
    <dgm:pt modelId="{ECF11F2A-3DB0-4600-9425-8B6ABFA016FD}">
      <dgm:prSet phldrT="[Metin]" custT="1"/>
      <dgm:spPr/>
      <dgm:t>
        <a:bodyPr/>
        <a:lstStyle/>
        <a:p>
          <a:r>
            <a:rPr lang="tr-TR" sz="2000" dirty="0" smtClean="0"/>
            <a:t>Kronik stres</a:t>
          </a:r>
          <a:endParaRPr lang="tr-TR" sz="2000" dirty="0"/>
        </a:p>
      </dgm:t>
    </dgm:pt>
    <dgm:pt modelId="{B46BB2D7-CB45-4140-9850-1C9E64493B31}" type="parTrans" cxnId="{3C2792DF-5862-4325-93A9-A39932C74771}">
      <dgm:prSet/>
      <dgm:spPr/>
      <dgm:t>
        <a:bodyPr/>
        <a:lstStyle/>
        <a:p>
          <a:endParaRPr lang="tr-TR"/>
        </a:p>
      </dgm:t>
    </dgm:pt>
    <dgm:pt modelId="{E3F22B58-59FF-41DD-93C0-D98ED69767E5}" type="sibTrans" cxnId="{3C2792DF-5862-4325-93A9-A39932C74771}">
      <dgm:prSet/>
      <dgm:spPr/>
      <dgm:t>
        <a:bodyPr/>
        <a:lstStyle/>
        <a:p>
          <a:endParaRPr lang="tr-TR"/>
        </a:p>
      </dgm:t>
    </dgm:pt>
    <dgm:pt modelId="{14457D10-1C39-46A1-8119-0CF8131A0860}" type="pres">
      <dgm:prSet presAssocID="{4A6B4C52-B9C4-49F8-896F-223677AA1DA5}" presName="linear" presStyleCnt="0">
        <dgm:presLayoutVars>
          <dgm:dir/>
          <dgm:animLvl val="lvl"/>
          <dgm:resizeHandles val="exact"/>
        </dgm:presLayoutVars>
      </dgm:prSet>
      <dgm:spPr/>
    </dgm:pt>
    <dgm:pt modelId="{19AEB8C8-4269-4AFD-9D3D-AEBA71C61DC1}" type="pres">
      <dgm:prSet presAssocID="{81919A50-6FFD-4FAF-B82B-50FBC8B98BC5}" presName="parentLin" presStyleCnt="0"/>
      <dgm:spPr/>
    </dgm:pt>
    <dgm:pt modelId="{356DF32E-6BEA-4277-AF3C-39C27CDD60C2}" type="pres">
      <dgm:prSet presAssocID="{81919A50-6FFD-4FAF-B82B-50FBC8B98BC5}" presName="parentLeftMargin" presStyleLbl="node1" presStyleIdx="0" presStyleCnt="11"/>
      <dgm:spPr/>
    </dgm:pt>
    <dgm:pt modelId="{D60179F0-2250-4B3E-9387-1F0BBFA48DA5}" type="pres">
      <dgm:prSet presAssocID="{81919A50-6FFD-4FAF-B82B-50FBC8B98BC5}" presName="parentText" presStyleLbl="node1" presStyleIdx="0" presStyleCnt="11">
        <dgm:presLayoutVars>
          <dgm:chMax val="0"/>
          <dgm:bulletEnabled val="1"/>
        </dgm:presLayoutVars>
      </dgm:prSet>
      <dgm:spPr/>
    </dgm:pt>
    <dgm:pt modelId="{45A8E452-6A9A-4C34-A0CC-55756B5A059E}" type="pres">
      <dgm:prSet presAssocID="{81919A50-6FFD-4FAF-B82B-50FBC8B98BC5}" presName="negativeSpace" presStyleCnt="0"/>
      <dgm:spPr/>
    </dgm:pt>
    <dgm:pt modelId="{63E4FEDC-3254-41C6-9523-AB1CD467122E}" type="pres">
      <dgm:prSet presAssocID="{81919A50-6FFD-4FAF-B82B-50FBC8B98BC5}" presName="childText" presStyleLbl="conFgAcc1" presStyleIdx="0" presStyleCnt="11">
        <dgm:presLayoutVars>
          <dgm:bulletEnabled val="1"/>
        </dgm:presLayoutVars>
      </dgm:prSet>
      <dgm:spPr/>
    </dgm:pt>
    <dgm:pt modelId="{9C9FAB37-0EDA-4F8B-B273-8C74DF11473F}" type="pres">
      <dgm:prSet presAssocID="{B01C9CAF-D8E6-48B3-AB38-2B17FF5EF675}" presName="spaceBetweenRectangles" presStyleCnt="0"/>
      <dgm:spPr/>
    </dgm:pt>
    <dgm:pt modelId="{C7AA90E9-91C4-4895-BBB6-4BBB8B439D87}" type="pres">
      <dgm:prSet presAssocID="{BDDA3CCE-1DE2-4187-9449-0EA8093D6446}" presName="parentLin" presStyleCnt="0"/>
      <dgm:spPr/>
    </dgm:pt>
    <dgm:pt modelId="{6790D3F1-6756-4D07-824F-F018344C4C41}" type="pres">
      <dgm:prSet presAssocID="{BDDA3CCE-1DE2-4187-9449-0EA8093D6446}" presName="parentLeftMargin" presStyleLbl="node1" presStyleIdx="0" presStyleCnt="11"/>
      <dgm:spPr/>
    </dgm:pt>
    <dgm:pt modelId="{64507EEE-E791-46A4-B15D-A09E8F92D87A}" type="pres">
      <dgm:prSet presAssocID="{BDDA3CCE-1DE2-4187-9449-0EA8093D6446}" presName="parentText" presStyleLbl="node1" presStyleIdx="1" presStyleCnt="11">
        <dgm:presLayoutVars>
          <dgm:chMax val="0"/>
          <dgm:bulletEnabled val="1"/>
        </dgm:presLayoutVars>
      </dgm:prSet>
      <dgm:spPr/>
    </dgm:pt>
    <dgm:pt modelId="{E05F3B8F-6F15-412D-8AEF-4FF6E0D45CFF}" type="pres">
      <dgm:prSet presAssocID="{BDDA3CCE-1DE2-4187-9449-0EA8093D6446}" presName="negativeSpace" presStyleCnt="0"/>
      <dgm:spPr/>
    </dgm:pt>
    <dgm:pt modelId="{7F5DC528-4D96-4855-9D92-68C5144E3BAD}" type="pres">
      <dgm:prSet presAssocID="{BDDA3CCE-1DE2-4187-9449-0EA8093D6446}" presName="childText" presStyleLbl="conFgAcc1" presStyleIdx="1" presStyleCnt="11">
        <dgm:presLayoutVars>
          <dgm:bulletEnabled val="1"/>
        </dgm:presLayoutVars>
      </dgm:prSet>
      <dgm:spPr/>
    </dgm:pt>
    <dgm:pt modelId="{2742EC3C-D871-48C3-927F-B185BEB6E721}" type="pres">
      <dgm:prSet presAssocID="{4225CC93-39C1-4FC1-A135-406E5696489C}" presName="spaceBetweenRectangles" presStyleCnt="0"/>
      <dgm:spPr/>
    </dgm:pt>
    <dgm:pt modelId="{E0C9430E-08C0-4105-B177-227E4F2F1E41}" type="pres">
      <dgm:prSet presAssocID="{7DE85E7B-B21D-4CB3-B26E-382C0CB8836E}" presName="parentLin" presStyleCnt="0"/>
      <dgm:spPr/>
    </dgm:pt>
    <dgm:pt modelId="{60AA2421-B05E-4F5E-B7CB-5F224EEED995}" type="pres">
      <dgm:prSet presAssocID="{7DE85E7B-B21D-4CB3-B26E-382C0CB8836E}" presName="parentLeftMargin" presStyleLbl="node1" presStyleIdx="1" presStyleCnt="11"/>
      <dgm:spPr/>
    </dgm:pt>
    <dgm:pt modelId="{40A5CEC6-D051-4DF0-ACA3-2028AFA3AE1B}" type="pres">
      <dgm:prSet presAssocID="{7DE85E7B-B21D-4CB3-B26E-382C0CB8836E}" presName="parentText" presStyleLbl="node1" presStyleIdx="2" presStyleCnt="11">
        <dgm:presLayoutVars>
          <dgm:chMax val="0"/>
          <dgm:bulletEnabled val="1"/>
        </dgm:presLayoutVars>
      </dgm:prSet>
      <dgm:spPr/>
    </dgm:pt>
    <dgm:pt modelId="{8B39A0DE-8AC8-4BB5-9F31-E83274E41EE4}" type="pres">
      <dgm:prSet presAssocID="{7DE85E7B-B21D-4CB3-B26E-382C0CB8836E}" presName="negativeSpace" presStyleCnt="0"/>
      <dgm:spPr/>
    </dgm:pt>
    <dgm:pt modelId="{BC8A2965-83E7-40C0-ACF6-2786F98213B9}" type="pres">
      <dgm:prSet presAssocID="{7DE85E7B-B21D-4CB3-B26E-382C0CB8836E}" presName="childText" presStyleLbl="conFgAcc1" presStyleIdx="2" presStyleCnt="11">
        <dgm:presLayoutVars>
          <dgm:bulletEnabled val="1"/>
        </dgm:presLayoutVars>
      </dgm:prSet>
      <dgm:spPr/>
    </dgm:pt>
    <dgm:pt modelId="{F8DFFC12-C470-4254-8D58-EB5BF1BCFBCD}" type="pres">
      <dgm:prSet presAssocID="{097DA9A6-E9A2-4B42-ACD0-EA286279C4C9}" presName="spaceBetweenRectangles" presStyleCnt="0"/>
      <dgm:spPr/>
    </dgm:pt>
    <dgm:pt modelId="{99D48D98-5806-4F9D-863C-39185FB5902C}" type="pres">
      <dgm:prSet presAssocID="{D711723D-B022-4C4E-9171-AA6ABAD86143}" presName="parentLin" presStyleCnt="0"/>
      <dgm:spPr/>
    </dgm:pt>
    <dgm:pt modelId="{1EEB1263-3E8E-4378-87CD-4CFF41F6C38B}" type="pres">
      <dgm:prSet presAssocID="{D711723D-B022-4C4E-9171-AA6ABAD86143}" presName="parentLeftMargin" presStyleLbl="node1" presStyleIdx="2" presStyleCnt="11"/>
      <dgm:spPr/>
    </dgm:pt>
    <dgm:pt modelId="{87BE2F6F-AF6A-4A05-A1D0-CBFEA67EB4E7}" type="pres">
      <dgm:prSet presAssocID="{D711723D-B022-4C4E-9171-AA6ABAD86143}" presName="parentText" presStyleLbl="node1" presStyleIdx="3" presStyleCnt="11">
        <dgm:presLayoutVars>
          <dgm:chMax val="0"/>
          <dgm:bulletEnabled val="1"/>
        </dgm:presLayoutVars>
      </dgm:prSet>
      <dgm:spPr/>
      <dgm:t>
        <a:bodyPr/>
        <a:lstStyle/>
        <a:p>
          <a:endParaRPr lang="tr-TR"/>
        </a:p>
      </dgm:t>
    </dgm:pt>
    <dgm:pt modelId="{A2E88503-BCBC-48A1-B32D-0271FA645C8E}" type="pres">
      <dgm:prSet presAssocID="{D711723D-B022-4C4E-9171-AA6ABAD86143}" presName="negativeSpace" presStyleCnt="0"/>
      <dgm:spPr/>
    </dgm:pt>
    <dgm:pt modelId="{7AD0C2FD-4B1D-497C-9BCF-5A95FCAC7347}" type="pres">
      <dgm:prSet presAssocID="{D711723D-B022-4C4E-9171-AA6ABAD86143}" presName="childText" presStyleLbl="conFgAcc1" presStyleIdx="3" presStyleCnt="11">
        <dgm:presLayoutVars>
          <dgm:bulletEnabled val="1"/>
        </dgm:presLayoutVars>
      </dgm:prSet>
      <dgm:spPr/>
    </dgm:pt>
    <dgm:pt modelId="{830C032F-F9D7-4280-A2CF-11ABC43CA4B2}" type="pres">
      <dgm:prSet presAssocID="{0F3405C9-D07B-41DB-9BB5-B1541241783D}" presName="spaceBetweenRectangles" presStyleCnt="0"/>
      <dgm:spPr/>
    </dgm:pt>
    <dgm:pt modelId="{E9FF5782-BCDC-4DDA-86A2-B1E1BBAAAFEB}" type="pres">
      <dgm:prSet presAssocID="{63C8A726-7EDB-4214-9AA0-B45417046FF0}" presName="parentLin" presStyleCnt="0"/>
      <dgm:spPr/>
    </dgm:pt>
    <dgm:pt modelId="{3C23B99E-4AEA-41CF-84FE-4F6DC91464F4}" type="pres">
      <dgm:prSet presAssocID="{63C8A726-7EDB-4214-9AA0-B45417046FF0}" presName="parentLeftMargin" presStyleLbl="node1" presStyleIdx="3" presStyleCnt="11"/>
      <dgm:spPr/>
    </dgm:pt>
    <dgm:pt modelId="{E46E3351-D6B7-4745-BBCF-7551A36293C2}" type="pres">
      <dgm:prSet presAssocID="{63C8A726-7EDB-4214-9AA0-B45417046FF0}" presName="parentText" presStyleLbl="node1" presStyleIdx="4" presStyleCnt="11">
        <dgm:presLayoutVars>
          <dgm:chMax val="0"/>
          <dgm:bulletEnabled val="1"/>
        </dgm:presLayoutVars>
      </dgm:prSet>
      <dgm:spPr/>
      <dgm:t>
        <a:bodyPr/>
        <a:lstStyle/>
        <a:p>
          <a:endParaRPr lang="tr-TR"/>
        </a:p>
      </dgm:t>
    </dgm:pt>
    <dgm:pt modelId="{2F630351-CDC2-4E29-AD31-C7878A6F352E}" type="pres">
      <dgm:prSet presAssocID="{63C8A726-7EDB-4214-9AA0-B45417046FF0}" presName="negativeSpace" presStyleCnt="0"/>
      <dgm:spPr/>
    </dgm:pt>
    <dgm:pt modelId="{99E4FF1E-2750-41A2-AE36-88FD91662FC1}" type="pres">
      <dgm:prSet presAssocID="{63C8A726-7EDB-4214-9AA0-B45417046FF0}" presName="childText" presStyleLbl="conFgAcc1" presStyleIdx="4" presStyleCnt="11">
        <dgm:presLayoutVars>
          <dgm:bulletEnabled val="1"/>
        </dgm:presLayoutVars>
      </dgm:prSet>
      <dgm:spPr/>
    </dgm:pt>
    <dgm:pt modelId="{63518360-8081-48F9-AE59-960935332CBE}" type="pres">
      <dgm:prSet presAssocID="{61ECE5D9-DF6A-4EDA-8B4F-E216996D8403}" presName="spaceBetweenRectangles" presStyleCnt="0"/>
      <dgm:spPr/>
    </dgm:pt>
    <dgm:pt modelId="{C5569703-0927-4C9A-93EB-E1527FF5E857}" type="pres">
      <dgm:prSet presAssocID="{034AA2A1-A6BC-4333-AB77-22310C3089C7}" presName="parentLin" presStyleCnt="0"/>
      <dgm:spPr/>
    </dgm:pt>
    <dgm:pt modelId="{27D4AB52-C007-4B90-9194-EDD6C2C8D741}" type="pres">
      <dgm:prSet presAssocID="{034AA2A1-A6BC-4333-AB77-22310C3089C7}" presName="parentLeftMargin" presStyleLbl="node1" presStyleIdx="4" presStyleCnt="11"/>
      <dgm:spPr/>
    </dgm:pt>
    <dgm:pt modelId="{4EAB32B3-1DBB-40DE-A345-F66AD529CAB2}" type="pres">
      <dgm:prSet presAssocID="{034AA2A1-A6BC-4333-AB77-22310C3089C7}" presName="parentText" presStyleLbl="node1" presStyleIdx="5" presStyleCnt="11">
        <dgm:presLayoutVars>
          <dgm:chMax val="0"/>
          <dgm:bulletEnabled val="1"/>
        </dgm:presLayoutVars>
      </dgm:prSet>
      <dgm:spPr/>
      <dgm:t>
        <a:bodyPr/>
        <a:lstStyle/>
        <a:p>
          <a:endParaRPr lang="tr-TR"/>
        </a:p>
      </dgm:t>
    </dgm:pt>
    <dgm:pt modelId="{691EEC76-144A-4A0F-98E2-4C3B590808B4}" type="pres">
      <dgm:prSet presAssocID="{034AA2A1-A6BC-4333-AB77-22310C3089C7}" presName="negativeSpace" presStyleCnt="0"/>
      <dgm:spPr/>
    </dgm:pt>
    <dgm:pt modelId="{ECDA0269-43EE-4752-AA55-CCBF183EEE9D}" type="pres">
      <dgm:prSet presAssocID="{034AA2A1-A6BC-4333-AB77-22310C3089C7}" presName="childText" presStyleLbl="conFgAcc1" presStyleIdx="5" presStyleCnt="11">
        <dgm:presLayoutVars>
          <dgm:bulletEnabled val="1"/>
        </dgm:presLayoutVars>
      </dgm:prSet>
      <dgm:spPr/>
    </dgm:pt>
    <dgm:pt modelId="{018F4B2A-4488-4331-8B44-3F171B26051C}" type="pres">
      <dgm:prSet presAssocID="{E0218CD1-9356-459B-825A-E43479D17837}" presName="spaceBetweenRectangles" presStyleCnt="0"/>
      <dgm:spPr/>
    </dgm:pt>
    <dgm:pt modelId="{D7CC0237-22CC-4B6C-A858-7A6961A7315B}" type="pres">
      <dgm:prSet presAssocID="{48389552-EBC9-4EC3-AD17-83BB2C435FAA}" presName="parentLin" presStyleCnt="0"/>
      <dgm:spPr/>
    </dgm:pt>
    <dgm:pt modelId="{D34A4CCE-C5DD-46A5-BF7B-0E94D9640D27}" type="pres">
      <dgm:prSet presAssocID="{48389552-EBC9-4EC3-AD17-83BB2C435FAA}" presName="parentLeftMargin" presStyleLbl="node1" presStyleIdx="5" presStyleCnt="11"/>
      <dgm:spPr/>
    </dgm:pt>
    <dgm:pt modelId="{A54B09DE-E3A7-400C-B734-AD4C13BD45E9}" type="pres">
      <dgm:prSet presAssocID="{48389552-EBC9-4EC3-AD17-83BB2C435FAA}" presName="parentText" presStyleLbl="node1" presStyleIdx="6" presStyleCnt="11">
        <dgm:presLayoutVars>
          <dgm:chMax val="0"/>
          <dgm:bulletEnabled val="1"/>
        </dgm:presLayoutVars>
      </dgm:prSet>
      <dgm:spPr/>
    </dgm:pt>
    <dgm:pt modelId="{C992E0A9-D891-40F7-B54E-714C0259599D}" type="pres">
      <dgm:prSet presAssocID="{48389552-EBC9-4EC3-AD17-83BB2C435FAA}" presName="negativeSpace" presStyleCnt="0"/>
      <dgm:spPr/>
    </dgm:pt>
    <dgm:pt modelId="{C9BCC0DC-BC97-4DE3-BAF8-F67C7AD24E0D}" type="pres">
      <dgm:prSet presAssocID="{48389552-EBC9-4EC3-AD17-83BB2C435FAA}" presName="childText" presStyleLbl="conFgAcc1" presStyleIdx="6" presStyleCnt="11">
        <dgm:presLayoutVars>
          <dgm:bulletEnabled val="1"/>
        </dgm:presLayoutVars>
      </dgm:prSet>
      <dgm:spPr/>
    </dgm:pt>
    <dgm:pt modelId="{1C0811FA-D2F4-43E7-8521-57C4AC1DC80C}" type="pres">
      <dgm:prSet presAssocID="{96FCDDF0-471D-4B5E-B569-05164B180840}" presName="spaceBetweenRectangles" presStyleCnt="0"/>
      <dgm:spPr/>
    </dgm:pt>
    <dgm:pt modelId="{3C6EA489-535E-4A5F-A87C-950E7B68DCE1}" type="pres">
      <dgm:prSet presAssocID="{08AF1A7B-883D-4D43-8A58-73036A6AA971}" presName="parentLin" presStyleCnt="0"/>
      <dgm:spPr/>
    </dgm:pt>
    <dgm:pt modelId="{EF69A40C-3146-4D53-A310-EAD51597DC58}" type="pres">
      <dgm:prSet presAssocID="{08AF1A7B-883D-4D43-8A58-73036A6AA971}" presName="parentLeftMargin" presStyleLbl="node1" presStyleIdx="6" presStyleCnt="11"/>
      <dgm:spPr/>
    </dgm:pt>
    <dgm:pt modelId="{01AB19C4-1845-422A-809F-83740FAB3241}" type="pres">
      <dgm:prSet presAssocID="{08AF1A7B-883D-4D43-8A58-73036A6AA971}" presName="parentText" presStyleLbl="node1" presStyleIdx="7" presStyleCnt="11">
        <dgm:presLayoutVars>
          <dgm:chMax val="0"/>
          <dgm:bulletEnabled val="1"/>
        </dgm:presLayoutVars>
      </dgm:prSet>
      <dgm:spPr/>
      <dgm:t>
        <a:bodyPr/>
        <a:lstStyle/>
        <a:p>
          <a:endParaRPr lang="tr-TR"/>
        </a:p>
      </dgm:t>
    </dgm:pt>
    <dgm:pt modelId="{ACC24CE2-A700-4418-A41D-774DA128439A}" type="pres">
      <dgm:prSet presAssocID="{08AF1A7B-883D-4D43-8A58-73036A6AA971}" presName="negativeSpace" presStyleCnt="0"/>
      <dgm:spPr/>
    </dgm:pt>
    <dgm:pt modelId="{725715FC-9CC8-465F-9308-00B650AE8FAE}" type="pres">
      <dgm:prSet presAssocID="{08AF1A7B-883D-4D43-8A58-73036A6AA971}" presName="childText" presStyleLbl="conFgAcc1" presStyleIdx="7" presStyleCnt="11">
        <dgm:presLayoutVars>
          <dgm:bulletEnabled val="1"/>
        </dgm:presLayoutVars>
      </dgm:prSet>
      <dgm:spPr/>
    </dgm:pt>
    <dgm:pt modelId="{840EBC05-9227-450C-A444-A47A138A2CF6}" type="pres">
      <dgm:prSet presAssocID="{4FF7C617-5D05-419B-A245-80FB35B4DA90}" presName="spaceBetweenRectangles" presStyleCnt="0"/>
      <dgm:spPr/>
    </dgm:pt>
    <dgm:pt modelId="{96420F5B-3920-4486-94DA-198596EE2D68}" type="pres">
      <dgm:prSet presAssocID="{4225C27E-A2D3-4D21-834A-388B8753E503}" presName="parentLin" presStyleCnt="0"/>
      <dgm:spPr/>
    </dgm:pt>
    <dgm:pt modelId="{81306064-40C0-4627-B93C-1BB4862D2B75}" type="pres">
      <dgm:prSet presAssocID="{4225C27E-A2D3-4D21-834A-388B8753E503}" presName="parentLeftMargin" presStyleLbl="node1" presStyleIdx="7" presStyleCnt="11"/>
      <dgm:spPr/>
    </dgm:pt>
    <dgm:pt modelId="{0B399C4C-AAC8-411F-8190-19183B2B9237}" type="pres">
      <dgm:prSet presAssocID="{4225C27E-A2D3-4D21-834A-388B8753E503}" presName="parentText" presStyleLbl="node1" presStyleIdx="8" presStyleCnt="11">
        <dgm:presLayoutVars>
          <dgm:chMax val="0"/>
          <dgm:bulletEnabled val="1"/>
        </dgm:presLayoutVars>
      </dgm:prSet>
      <dgm:spPr/>
      <dgm:t>
        <a:bodyPr/>
        <a:lstStyle/>
        <a:p>
          <a:endParaRPr lang="tr-TR"/>
        </a:p>
      </dgm:t>
    </dgm:pt>
    <dgm:pt modelId="{A0007CDB-EC9A-46DE-B9D4-AEA34113F258}" type="pres">
      <dgm:prSet presAssocID="{4225C27E-A2D3-4D21-834A-388B8753E503}" presName="negativeSpace" presStyleCnt="0"/>
      <dgm:spPr/>
    </dgm:pt>
    <dgm:pt modelId="{45070202-D580-492F-9213-02385ECCF4D8}" type="pres">
      <dgm:prSet presAssocID="{4225C27E-A2D3-4D21-834A-388B8753E503}" presName="childText" presStyleLbl="conFgAcc1" presStyleIdx="8" presStyleCnt="11">
        <dgm:presLayoutVars>
          <dgm:bulletEnabled val="1"/>
        </dgm:presLayoutVars>
      </dgm:prSet>
      <dgm:spPr/>
    </dgm:pt>
    <dgm:pt modelId="{4E2447CF-87A0-40AF-A405-D2519380511D}" type="pres">
      <dgm:prSet presAssocID="{EC8CB443-37A8-48B8-8F4A-BCD3F94EE9CE}" presName="spaceBetweenRectangles" presStyleCnt="0"/>
      <dgm:spPr/>
    </dgm:pt>
    <dgm:pt modelId="{2A5C7003-B8AC-4C86-BAC0-6B951B7A8FD9}" type="pres">
      <dgm:prSet presAssocID="{3E1A5D0A-9B80-43F8-8EEC-1D3EC983B50C}" presName="parentLin" presStyleCnt="0"/>
      <dgm:spPr/>
    </dgm:pt>
    <dgm:pt modelId="{9FBBC32C-9908-4338-BAEE-A1EDA8F87A22}" type="pres">
      <dgm:prSet presAssocID="{3E1A5D0A-9B80-43F8-8EEC-1D3EC983B50C}" presName="parentLeftMargin" presStyleLbl="node1" presStyleIdx="8" presStyleCnt="11"/>
      <dgm:spPr/>
    </dgm:pt>
    <dgm:pt modelId="{C1837877-FE24-4154-AAE5-819A659F22C0}" type="pres">
      <dgm:prSet presAssocID="{3E1A5D0A-9B80-43F8-8EEC-1D3EC983B50C}" presName="parentText" presStyleLbl="node1" presStyleIdx="9" presStyleCnt="11">
        <dgm:presLayoutVars>
          <dgm:chMax val="0"/>
          <dgm:bulletEnabled val="1"/>
        </dgm:presLayoutVars>
      </dgm:prSet>
      <dgm:spPr/>
    </dgm:pt>
    <dgm:pt modelId="{BC11947D-BEF6-48A9-9F0F-AAB5B9AB577E}" type="pres">
      <dgm:prSet presAssocID="{3E1A5D0A-9B80-43F8-8EEC-1D3EC983B50C}" presName="negativeSpace" presStyleCnt="0"/>
      <dgm:spPr/>
    </dgm:pt>
    <dgm:pt modelId="{BEF5076A-F173-4F8B-B2D2-B13F21F72FA8}" type="pres">
      <dgm:prSet presAssocID="{3E1A5D0A-9B80-43F8-8EEC-1D3EC983B50C}" presName="childText" presStyleLbl="conFgAcc1" presStyleIdx="9" presStyleCnt="11">
        <dgm:presLayoutVars>
          <dgm:bulletEnabled val="1"/>
        </dgm:presLayoutVars>
      </dgm:prSet>
      <dgm:spPr/>
    </dgm:pt>
    <dgm:pt modelId="{12669EBC-148E-4E9E-890E-49CDFADA04B7}" type="pres">
      <dgm:prSet presAssocID="{D29F297E-4936-47FB-8F4B-D8894F8F4E0C}" presName="spaceBetweenRectangles" presStyleCnt="0"/>
      <dgm:spPr/>
    </dgm:pt>
    <dgm:pt modelId="{38631D83-8AFF-4064-8B7E-A0D47EDAC83A}" type="pres">
      <dgm:prSet presAssocID="{ECF11F2A-3DB0-4600-9425-8B6ABFA016FD}" presName="parentLin" presStyleCnt="0"/>
      <dgm:spPr/>
    </dgm:pt>
    <dgm:pt modelId="{F354126D-35CB-4599-BD4A-CA818C3EB9EE}" type="pres">
      <dgm:prSet presAssocID="{ECF11F2A-3DB0-4600-9425-8B6ABFA016FD}" presName="parentLeftMargin" presStyleLbl="node1" presStyleIdx="9" presStyleCnt="11"/>
      <dgm:spPr/>
    </dgm:pt>
    <dgm:pt modelId="{1CA482F1-C8A6-455F-BB07-20B2527D91B9}" type="pres">
      <dgm:prSet presAssocID="{ECF11F2A-3DB0-4600-9425-8B6ABFA016FD}" presName="parentText" presStyleLbl="node1" presStyleIdx="10" presStyleCnt="11">
        <dgm:presLayoutVars>
          <dgm:chMax val="0"/>
          <dgm:bulletEnabled val="1"/>
        </dgm:presLayoutVars>
      </dgm:prSet>
      <dgm:spPr/>
      <dgm:t>
        <a:bodyPr/>
        <a:lstStyle/>
        <a:p>
          <a:endParaRPr lang="tr-TR"/>
        </a:p>
      </dgm:t>
    </dgm:pt>
    <dgm:pt modelId="{0CB2960F-2730-43E7-86BE-AD6326EFFF56}" type="pres">
      <dgm:prSet presAssocID="{ECF11F2A-3DB0-4600-9425-8B6ABFA016FD}" presName="negativeSpace" presStyleCnt="0"/>
      <dgm:spPr/>
    </dgm:pt>
    <dgm:pt modelId="{189D7A71-2644-4200-B1C1-185CD34603CE}" type="pres">
      <dgm:prSet presAssocID="{ECF11F2A-3DB0-4600-9425-8B6ABFA016FD}" presName="childText" presStyleLbl="conFgAcc1" presStyleIdx="10" presStyleCnt="11">
        <dgm:presLayoutVars>
          <dgm:bulletEnabled val="1"/>
        </dgm:presLayoutVars>
      </dgm:prSet>
      <dgm:spPr/>
    </dgm:pt>
  </dgm:ptLst>
  <dgm:cxnLst>
    <dgm:cxn modelId="{3C2792DF-5862-4325-93A9-A39932C74771}" srcId="{4A6B4C52-B9C4-49F8-896F-223677AA1DA5}" destId="{ECF11F2A-3DB0-4600-9425-8B6ABFA016FD}" srcOrd="10" destOrd="0" parTransId="{B46BB2D7-CB45-4140-9850-1C9E64493B31}" sibTransId="{E3F22B58-59FF-41DD-93C0-D98ED69767E5}"/>
    <dgm:cxn modelId="{5852E721-5C35-4EE2-AF18-D4305B640975}" srcId="{4A6B4C52-B9C4-49F8-896F-223677AA1DA5}" destId="{D711723D-B022-4C4E-9171-AA6ABAD86143}" srcOrd="3" destOrd="0" parTransId="{6F84C366-EA74-4630-9932-27AD912DD979}" sibTransId="{0F3405C9-D07B-41DB-9BB5-B1541241783D}"/>
    <dgm:cxn modelId="{1CDE7B26-09BF-4DC0-A38D-747CB28D685D}" type="presOf" srcId="{63C8A726-7EDB-4214-9AA0-B45417046FF0}" destId="{E46E3351-D6B7-4745-BBCF-7551A36293C2}" srcOrd="1" destOrd="0" presId="urn:microsoft.com/office/officeart/2005/8/layout/list1"/>
    <dgm:cxn modelId="{04EDE08B-8A52-4424-B424-CD59EA02C71D}" type="presOf" srcId="{48389552-EBC9-4EC3-AD17-83BB2C435FAA}" destId="{D34A4CCE-C5DD-46A5-BF7B-0E94D9640D27}" srcOrd="0" destOrd="0" presId="urn:microsoft.com/office/officeart/2005/8/layout/list1"/>
    <dgm:cxn modelId="{937C45F3-EEFE-4EA1-9413-B25327820BCB}" srcId="{4A6B4C52-B9C4-49F8-896F-223677AA1DA5}" destId="{3E1A5D0A-9B80-43F8-8EEC-1D3EC983B50C}" srcOrd="9" destOrd="0" parTransId="{635BEC72-2F5B-47B3-AC09-4C7573668028}" sibTransId="{D29F297E-4936-47FB-8F4B-D8894F8F4E0C}"/>
    <dgm:cxn modelId="{C2DFAD6E-5AD6-416D-B360-FE0973293AA9}" type="presOf" srcId="{4A6B4C52-B9C4-49F8-896F-223677AA1DA5}" destId="{14457D10-1C39-46A1-8119-0CF8131A0860}" srcOrd="0" destOrd="0" presId="urn:microsoft.com/office/officeart/2005/8/layout/list1"/>
    <dgm:cxn modelId="{8ACB52A6-AAD4-4CDB-A726-AFEE81DCC3A0}" type="presOf" srcId="{D711723D-B022-4C4E-9171-AA6ABAD86143}" destId="{87BE2F6F-AF6A-4A05-A1D0-CBFEA67EB4E7}" srcOrd="1" destOrd="0" presId="urn:microsoft.com/office/officeart/2005/8/layout/list1"/>
    <dgm:cxn modelId="{8BA9D082-E88C-4FE8-BAAD-B7FFA6FB5741}" type="presOf" srcId="{08AF1A7B-883D-4D43-8A58-73036A6AA971}" destId="{EF69A40C-3146-4D53-A310-EAD51597DC58}" srcOrd="0" destOrd="0" presId="urn:microsoft.com/office/officeart/2005/8/layout/list1"/>
    <dgm:cxn modelId="{B6C857D3-BE7C-4665-92F6-97208AADA539}" srcId="{4A6B4C52-B9C4-49F8-896F-223677AA1DA5}" destId="{81919A50-6FFD-4FAF-B82B-50FBC8B98BC5}" srcOrd="0" destOrd="0" parTransId="{5D7C77D7-D915-4C61-83CE-D01984BFBFA9}" sibTransId="{B01C9CAF-D8E6-48B3-AB38-2B17FF5EF675}"/>
    <dgm:cxn modelId="{EC0B7709-950A-4927-BF1D-509C8A6BB56E}" type="presOf" srcId="{7DE85E7B-B21D-4CB3-B26E-382C0CB8836E}" destId="{60AA2421-B05E-4F5E-B7CB-5F224EEED995}" srcOrd="0" destOrd="0" presId="urn:microsoft.com/office/officeart/2005/8/layout/list1"/>
    <dgm:cxn modelId="{5BFE22D7-1A4F-40B0-B9D8-5AC7FEEE32AF}" type="presOf" srcId="{D711723D-B022-4C4E-9171-AA6ABAD86143}" destId="{1EEB1263-3E8E-4378-87CD-4CFF41F6C38B}" srcOrd="0" destOrd="0" presId="urn:microsoft.com/office/officeart/2005/8/layout/list1"/>
    <dgm:cxn modelId="{1D7B438D-A83A-4B92-AE37-916CE867052E}" type="presOf" srcId="{ECF11F2A-3DB0-4600-9425-8B6ABFA016FD}" destId="{1CA482F1-C8A6-455F-BB07-20B2527D91B9}" srcOrd="1" destOrd="0" presId="urn:microsoft.com/office/officeart/2005/8/layout/list1"/>
    <dgm:cxn modelId="{869895C7-AC81-4F56-8E21-292BF55CED9B}" type="presOf" srcId="{BDDA3CCE-1DE2-4187-9449-0EA8093D6446}" destId="{64507EEE-E791-46A4-B15D-A09E8F92D87A}" srcOrd="1" destOrd="0" presId="urn:microsoft.com/office/officeart/2005/8/layout/list1"/>
    <dgm:cxn modelId="{B9F1ECA2-FC30-4C20-AA60-9B4C14FD6565}" type="presOf" srcId="{48389552-EBC9-4EC3-AD17-83BB2C435FAA}" destId="{A54B09DE-E3A7-400C-B734-AD4C13BD45E9}" srcOrd="1" destOrd="0" presId="urn:microsoft.com/office/officeart/2005/8/layout/list1"/>
    <dgm:cxn modelId="{75A1ED02-03F0-4E59-870E-A83CE3255DF6}" srcId="{4A6B4C52-B9C4-49F8-896F-223677AA1DA5}" destId="{48389552-EBC9-4EC3-AD17-83BB2C435FAA}" srcOrd="6" destOrd="0" parTransId="{CBDB7DD3-341E-4A5D-904E-F77A396F37C4}" sibTransId="{96FCDDF0-471D-4B5E-B569-05164B180840}"/>
    <dgm:cxn modelId="{BB157881-1539-4D09-B85E-485FAFCFD26C}" type="presOf" srcId="{4225C27E-A2D3-4D21-834A-388B8753E503}" destId="{0B399C4C-AAC8-411F-8190-19183B2B9237}" srcOrd="1" destOrd="0" presId="urn:microsoft.com/office/officeart/2005/8/layout/list1"/>
    <dgm:cxn modelId="{4C626DC3-C60A-4722-A744-4384AAE8C4C9}" srcId="{4A6B4C52-B9C4-49F8-896F-223677AA1DA5}" destId="{4225C27E-A2D3-4D21-834A-388B8753E503}" srcOrd="8" destOrd="0" parTransId="{88F4F3C5-904B-479B-9DCF-43FB31995ACD}" sibTransId="{EC8CB443-37A8-48B8-8F4A-BCD3F94EE9CE}"/>
    <dgm:cxn modelId="{57DCEA66-5C60-4523-972D-42BF951DA854}" type="presOf" srcId="{034AA2A1-A6BC-4333-AB77-22310C3089C7}" destId="{27D4AB52-C007-4B90-9194-EDD6C2C8D741}" srcOrd="0" destOrd="0" presId="urn:microsoft.com/office/officeart/2005/8/layout/list1"/>
    <dgm:cxn modelId="{853681D2-B7C4-49F0-B915-4A284C27385A}" srcId="{4A6B4C52-B9C4-49F8-896F-223677AA1DA5}" destId="{BDDA3CCE-1DE2-4187-9449-0EA8093D6446}" srcOrd="1" destOrd="0" parTransId="{1F65F016-D0AC-40B2-B05F-4121956B6728}" sibTransId="{4225CC93-39C1-4FC1-A135-406E5696489C}"/>
    <dgm:cxn modelId="{C5961B6E-3999-4FD1-A1BF-BC9D32C3EE6A}" type="presOf" srcId="{ECF11F2A-3DB0-4600-9425-8B6ABFA016FD}" destId="{F354126D-35CB-4599-BD4A-CA818C3EB9EE}" srcOrd="0" destOrd="0" presId="urn:microsoft.com/office/officeart/2005/8/layout/list1"/>
    <dgm:cxn modelId="{457D3E0E-F908-4072-99ED-7AD072B811D6}" type="presOf" srcId="{81919A50-6FFD-4FAF-B82B-50FBC8B98BC5}" destId="{D60179F0-2250-4B3E-9387-1F0BBFA48DA5}" srcOrd="1" destOrd="0" presId="urn:microsoft.com/office/officeart/2005/8/layout/list1"/>
    <dgm:cxn modelId="{D45A46EC-40F0-4F85-A188-0D8B2F323E66}" type="presOf" srcId="{63C8A726-7EDB-4214-9AA0-B45417046FF0}" destId="{3C23B99E-4AEA-41CF-84FE-4F6DC91464F4}" srcOrd="0" destOrd="0" presId="urn:microsoft.com/office/officeart/2005/8/layout/list1"/>
    <dgm:cxn modelId="{2FA9FF0F-505B-40C7-B075-B9552B35371B}" type="presOf" srcId="{3E1A5D0A-9B80-43F8-8EEC-1D3EC983B50C}" destId="{C1837877-FE24-4154-AAE5-819A659F22C0}" srcOrd="1" destOrd="0" presId="urn:microsoft.com/office/officeart/2005/8/layout/list1"/>
    <dgm:cxn modelId="{C6F57591-3DBC-4AB2-8124-75CF5EE67F41}" type="presOf" srcId="{4225C27E-A2D3-4D21-834A-388B8753E503}" destId="{81306064-40C0-4627-B93C-1BB4862D2B75}" srcOrd="0" destOrd="0" presId="urn:microsoft.com/office/officeart/2005/8/layout/list1"/>
    <dgm:cxn modelId="{4E1D677D-8F1B-4781-83A2-C02272163F9E}" type="presOf" srcId="{BDDA3CCE-1DE2-4187-9449-0EA8093D6446}" destId="{6790D3F1-6756-4D07-824F-F018344C4C41}" srcOrd="0" destOrd="0" presId="urn:microsoft.com/office/officeart/2005/8/layout/list1"/>
    <dgm:cxn modelId="{107F76EF-64CB-4B61-B01B-14297CF38430}" type="presOf" srcId="{81919A50-6FFD-4FAF-B82B-50FBC8B98BC5}" destId="{356DF32E-6BEA-4277-AF3C-39C27CDD60C2}" srcOrd="0" destOrd="0" presId="urn:microsoft.com/office/officeart/2005/8/layout/list1"/>
    <dgm:cxn modelId="{5575C4E2-116A-45AC-AE50-40C41B51CC36}" srcId="{4A6B4C52-B9C4-49F8-896F-223677AA1DA5}" destId="{034AA2A1-A6BC-4333-AB77-22310C3089C7}" srcOrd="5" destOrd="0" parTransId="{D8A66C86-6341-465D-A817-953719F39B85}" sibTransId="{E0218CD1-9356-459B-825A-E43479D17837}"/>
    <dgm:cxn modelId="{24A07313-09CF-40BE-887E-41ECAA430ED3}" srcId="{4A6B4C52-B9C4-49F8-896F-223677AA1DA5}" destId="{08AF1A7B-883D-4D43-8A58-73036A6AA971}" srcOrd="7" destOrd="0" parTransId="{682622EC-BCED-4B72-A099-64F2C3BD2497}" sibTransId="{4FF7C617-5D05-419B-A245-80FB35B4DA90}"/>
    <dgm:cxn modelId="{1DBE3FCD-2CF5-4646-BDD4-59FAD7A3152C}" srcId="{4A6B4C52-B9C4-49F8-896F-223677AA1DA5}" destId="{7DE85E7B-B21D-4CB3-B26E-382C0CB8836E}" srcOrd="2" destOrd="0" parTransId="{9D8E4361-B1A3-47F9-9ED3-47953E6A3DCE}" sibTransId="{097DA9A6-E9A2-4B42-ACD0-EA286279C4C9}"/>
    <dgm:cxn modelId="{FBEC4928-2622-46CD-B75D-2ACC9F668717}" type="presOf" srcId="{08AF1A7B-883D-4D43-8A58-73036A6AA971}" destId="{01AB19C4-1845-422A-809F-83740FAB3241}" srcOrd="1" destOrd="0" presId="urn:microsoft.com/office/officeart/2005/8/layout/list1"/>
    <dgm:cxn modelId="{3333F3C1-4FA7-4A5F-831F-AEFDBE0532EF}" type="presOf" srcId="{3E1A5D0A-9B80-43F8-8EEC-1D3EC983B50C}" destId="{9FBBC32C-9908-4338-BAEE-A1EDA8F87A22}" srcOrd="0" destOrd="0" presId="urn:microsoft.com/office/officeart/2005/8/layout/list1"/>
    <dgm:cxn modelId="{DE91C634-4B43-4D0B-AE49-B4966CA1AC9A}" type="presOf" srcId="{034AA2A1-A6BC-4333-AB77-22310C3089C7}" destId="{4EAB32B3-1DBB-40DE-A345-F66AD529CAB2}" srcOrd="1" destOrd="0" presId="urn:microsoft.com/office/officeart/2005/8/layout/list1"/>
    <dgm:cxn modelId="{62039A53-CE33-43C4-BC39-B435E11A1CAB}" type="presOf" srcId="{7DE85E7B-B21D-4CB3-B26E-382C0CB8836E}" destId="{40A5CEC6-D051-4DF0-ACA3-2028AFA3AE1B}" srcOrd="1" destOrd="0" presId="urn:microsoft.com/office/officeart/2005/8/layout/list1"/>
    <dgm:cxn modelId="{0DF90975-5247-4F04-BEF8-A7A8E54F4D43}" srcId="{4A6B4C52-B9C4-49F8-896F-223677AA1DA5}" destId="{63C8A726-7EDB-4214-9AA0-B45417046FF0}" srcOrd="4" destOrd="0" parTransId="{26E8936A-5423-413D-B96E-8003FCC6A75D}" sibTransId="{61ECE5D9-DF6A-4EDA-8B4F-E216996D8403}"/>
    <dgm:cxn modelId="{B50C2F15-C734-43BD-93E3-23B6352F81E2}" type="presParOf" srcId="{14457D10-1C39-46A1-8119-0CF8131A0860}" destId="{19AEB8C8-4269-4AFD-9D3D-AEBA71C61DC1}" srcOrd="0" destOrd="0" presId="urn:microsoft.com/office/officeart/2005/8/layout/list1"/>
    <dgm:cxn modelId="{7CB33FB3-7DE7-48A3-8B25-FF860E54FD91}" type="presParOf" srcId="{19AEB8C8-4269-4AFD-9D3D-AEBA71C61DC1}" destId="{356DF32E-6BEA-4277-AF3C-39C27CDD60C2}" srcOrd="0" destOrd="0" presId="urn:microsoft.com/office/officeart/2005/8/layout/list1"/>
    <dgm:cxn modelId="{8C886C54-E84A-4AA0-838E-5BA1D3D3F809}" type="presParOf" srcId="{19AEB8C8-4269-4AFD-9D3D-AEBA71C61DC1}" destId="{D60179F0-2250-4B3E-9387-1F0BBFA48DA5}" srcOrd="1" destOrd="0" presId="urn:microsoft.com/office/officeart/2005/8/layout/list1"/>
    <dgm:cxn modelId="{32DC5385-D282-4212-A3ED-07939C97ADDE}" type="presParOf" srcId="{14457D10-1C39-46A1-8119-0CF8131A0860}" destId="{45A8E452-6A9A-4C34-A0CC-55756B5A059E}" srcOrd="1" destOrd="0" presId="urn:microsoft.com/office/officeart/2005/8/layout/list1"/>
    <dgm:cxn modelId="{FC67CD09-4C8E-4F21-A8D9-CCBC8C6C098C}" type="presParOf" srcId="{14457D10-1C39-46A1-8119-0CF8131A0860}" destId="{63E4FEDC-3254-41C6-9523-AB1CD467122E}" srcOrd="2" destOrd="0" presId="urn:microsoft.com/office/officeart/2005/8/layout/list1"/>
    <dgm:cxn modelId="{63E27195-BFAD-45D4-9358-E9C5E0F07B5F}" type="presParOf" srcId="{14457D10-1C39-46A1-8119-0CF8131A0860}" destId="{9C9FAB37-0EDA-4F8B-B273-8C74DF11473F}" srcOrd="3" destOrd="0" presId="urn:microsoft.com/office/officeart/2005/8/layout/list1"/>
    <dgm:cxn modelId="{0CE59A14-9C71-4864-B061-00128AB1DE68}" type="presParOf" srcId="{14457D10-1C39-46A1-8119-0CF8131A0860}" destId="{C7AA90E9-91C4-4895-BBB6-4BBB8B439D87}" srcOrd="4" destOrd="0" presId="urn:microsoft.com/office/officeart/2005/8/layout/list1"/>
    <dgm:cxn modelId="{5CD4E549-7C39-4A2D-B169-61D39BBDFAD9}" type="presParOf" srcId="{C7AA90E9-91C4-4895-BBB6-4BBB8B439D87}" destId="{6790D3F1-6756-4D07-824F-F018344C4C41}" srcOrd="0" destOrd="0" presId="urn:microsoft.com/office/officeart/2005/8/layout/list1"/>
    <dgm:cxn modelId="{D591EB17-624D-4C2B-9706-3B0E8E92EAB1}" type="presParOf" srcId="{C7AA90E9-91C4-4895-BBB6-4BBB8B439D87}" destId="{64507EEE-E791-46A4-B15D-A09E8F92D87A}" srcOrd="1" destOrd="0" presId="urn:microsoft.com/office/officeart/2005/8/layout/list1"/>
    <dgm:cxn modelId="{007AF572-3CFC-4769-9AF5-D68BBAF0D8C8}" type="presParOf" srcId="{14457D10-1C39-46A1-8119-0CF8131A0860}" destId="{E05F3B8F-6F15-412D-8AEF-4FF6E0D45CFF}" srcOrd="5" destOrd="0" presId="urn:microsoft.com/office/officeart/2005/8/layout/list1"/>
    <dgm:cxn modelId="{F55D2A72-09EF-488E-AAB5-2A41BCB083BB}" type="presParOf" srcId="{14457D10-1C39-46A1-8119-0CF8131A0860}" destId="{7F5DC528-4D96-4855-9D92-68C5144E3BAD}" srcOrd="6" destOrd="0" presId="urn:microsoft.com/office/officeart/2005/8/layout/list1"/>
    <dgm:cxn modelId="{04AE5103-0010-4409-85A7-6CF31A2F74C7}" type="presParOf" srcId="{14457D10-1C39-46A1-8119-0CF8131A0860}" destId="{2742EC3C-D871-48C3-927F-B185BEB6E721}" srcOrd="7" destOrd="0" presId="urn:microsoft.com/office/officeart/2005/8/layout/list1"/>
    <dgm:cxn modelId="{ADCBA73A-D050-4F2E-94EC-381F2B3B7210}" type="presParOf" srcId="{14457D10-1C39-46A1-8119-0CF8131A0860}" destId="{E0C9430E-08C0-4105-B177-227E4F2F1E41}" srcOrd="8" destOrd="0" presId="urn:microsoft.com/office/officeart/2005/8/layout/list1"/>
    <dgm:cxn modelId="{1231F9DA-2300-4C09-A36E-66F39A88BD40}" type="presParOf" srcId="{E0C9430E-08C0-4105-B177-227E4F2F1E41}" destId="{60AA2421-B05E-4F5E-B7CB-5F224EEED995}" srcOrd="0" destOrd="0" presId="urn:microsoft.com/office/officeart/2005/8/layout/list1"/>
    <dgm:cxn modelId="{B0982B05-663E-4D41-BCF3-C56D2A805F0B}" type="presParOf" srcId="{E0C9430E-08C0-4105-B177-227E4F2F1E41}" destId="{40A5CEC6-D051-4DF0-ACA3-2028AFA3AE1B}" srcOrd="1" destOrd="0" presId="urn:microsoft.com/office/officeart/2005/8/layout/list1"/>
    <dgm:cxn modelId="{55D4B76A-E5B4-428B-A6E4-C2C7015F7484}" type="presParOf" srcId="{14457D10-1C39-46A1-8119-0CF8131A0860}" destId="{8B39A0DE-8AC8-4BB5-9F31-E83274E41EE4}" srcOrd="9" destOrd="0" presId="urn:microsoft.com/office/officeart/2005/8/layout/list1"/>
    <dgm:cxn modelId="{13E15CFC-5231-412D-B069-8B94CCFB768E}" type="presParOf" srcId="{14457D10-1C39-46A1-8119-0CF8131A0860}" destId="{BC8A2965-83E7-40C0-ACF6-2786F98213B9}" srcOrd="10" destOrd="0" presId="urn:microsoft.com/office/officeart/2005/8/layout/list1"/>
    <dgm:cxn modelId="{3A0065EF-FF6D-4C4C-96EF-29DF5F4563EE}" type="presParOf" srcId="{14457D10-1C39-46A1-8119-0CF8131A0860}" destId="{F8DFFC12-C470-4254-8D58-EB5BF1BCFBCD}" srcOrd="11" destOrd="0" presId="urn:microsoft.com/office/officeart/2005/8/layout/list1"/>
    <dgm:cxn modelId="{90C86A81-D544-44B8-899F-1180BF2E0AA8}" type="presParOf" srcId="{14457D10-1C39-46A1-8119-0CF8131A0860}" destId="{99D48D98-5806-4F9D-863C-39185FB5902C}" srcOrd="12" destOrd="0" presId="urn:microsoft.com/office/officeart/2005/8/layout/list1"/>
    <dgm:cxn modelId="{9318D138-9DBD-417F-9F1B-4EA0DEB95C5A}" type="presParOf" srcId="{99D48D98-5806-4F9D-863C-39185FB5902C}" destId="{1EEB1263-3E8E-4378-87CD-4CFF41F6C38B}" srcOrd="0" destOrd="0" presId="urn:microsoft.com/office/officeart/2005/8/layout/list1"/>
    <dgm:cxn modelId="{DC118EB1-3009-4AB5-8D6C-1DE49EDFADA2}" type="presParOf" srcId="{99D48D98-5806-4F9D-863C-39185FB5902C}" destId="{87BE2F6F-AF6A-4A05-A1D0-CBFEA67EB4E7}" srcOrd="1" destOrd="0" presId="urn:microsoft.com/office/officeart/2005/8/layout/list1"/>
    <dgm:cxn modelId="{7D1E9773-D09B-4FC6-8B68-39034B824F80}" type="presParOf" srcId="{14457D10-1C39-46A1-8119-0CF8131A0860}" destId="{A2E88503-BCBC-48A1-B32D-0271FA645C8E}" srcOrd="13" destOrd="0" presId="urn:microsoft.com/office/officeart/2005/8/layout/list1"/>
    <dgm:cxn modelId="{C6363AF5-D5D5-4FA2-AA37-EEB0D87B46CE}" type="presParOf" srcId="{14457D10-1C39-46A1-8119-0CF8131A0860}" destId="{7AD0C2FD-4B1D-497C-9BCF-5A95FCAC7347}" srcOrd="14" destOrd="0" presId="urn:microsoft.com/office/officeart/2005/8/layout/list1"/>
    <dgm:cxn modelId="{64363312-7DEA-489C-9662-233D1871789D}" type="presParOf" srcId="{14457D10-1C39-46A1-8119-0CF8131A0860}" destId="{830C032F-F9D7-4280-A2CF-11ABC43CA4B2}" srcOrd="15" destOrd="0" presId="urn:microsoft.com/office/officeart/2005/8/layout/list1"/>
    <dgm:cxn modelId="{3A912C2E-40FB-4028-95DF-18CB6A5D8EA2}" type="presParOf" srcId="{14457D10-1C39-46A1-8119-0CF8131A0860}" destId="{E9FF5782-BCDC-4DDA-86A2-B1E1BBAAAFEB}" srcOrd="16" destOrd="0" presId="urn:microsoft.com/office/officeart/2005/8/layout/list1"/>
    <dgm:cxn modelId="{D5B2CBE7-C4D3-431F-B23C-241C11CE2F84}" type="presParOf" srcId="{E9FF5782-BCDC-4DDA-86A2-B1E1BBAAAFEB}" destId="{3C23B99E-4AEA-41CF-84FE-4F6DC91464F4}" srcOrd="0" destOrd="0" presId="urn:microsoft.com/office/officeart/2005/8/layout/list1"/>
    <dgm:cxn modelId="{7A41E0A6-2F78-4E16-9BCF-B1AEF2AEBDF8}" type="presParOf" srcId="{E9FF5782-BCDC-4DDA-86A2-B1E1BBAAAFEB}" destId="{E46E3351-D6B7-4745-BBCF-7551A36293C2}" srcOrd="1" destOrd="0" presId="urn:microsoft.com/office/officeart/2005/8/layout/list1"/>
    <dgm:cxn modelId="{C55FB2E0-5D4A-4924-9DA7-176D4157407F}" type="presParOf" srcId="{14457D10-1C39-46A1-8119-0CF8131A0860}" destId="{2F630351-CDC2-4E29-AD31-C7878A6F352E}" srcOrd="17" destOrd="0" presId="urn:microsoft.com/office/officeart/2005/8/layout/list1"/>
    <dgm:cxn modelId="{95F93F27-8578-440D-8CDC-297A45C3254D}" type="presParOf" srcId="{14457D10-1C39-46A1-8119-0CF8131A0860}" destId="{99E4FF1E-2750-41A2-AE36-88FD91662FC1}" srcOrd="18" destOrd="0" presId="urn:microsoft.com/office/officeart/2005/8/layout/list1"/>
    <dgm:cxn modelId="{BDDE2E27-C387-460F-BC03-B7A0F7CA5F81}" type="presParOf" srcId="{14457D10-1C39-46A1-8119-0CF8131A0860}" destId="{63518360-8081-48F9-AE59-960935332CBE}" srcOrd="19" destOrd="0" presId="urn:microsoft.com/office/officeart/2005/8/layout/list1"/>
    <dgm:cxn modelId="{894DD6EC-8796-4B10-B245-D1F0C2B378A8}" type="presParOf" srcId="{14457D10-1C39-46A1-8119-0CF8131A0860}" destId="{C5569703-0927-4C9A-93EB-E1527FF5E857}" srcOrd="20" destOrd="0" presId="urn:microsoft.com/office/officeart/2005/8/layout/list1"/>
    <dgm:cxn modelId="{D80E6975-4D1D-40C0-8C62-AFAB393A2BF7}" type="presParOf" srcId="{C5569703-0927-4C9A-93EB-E1527FF5E857}" destId="{27D4AB52-C007-4B90-9194-EDD6C2C8D741}" srcOrd="0" destOrd="0" presId="urn:microsoft.com/office/officeart/2005/8/layout/list1"/>
    <dgm:cxn modelId="{2C194B06-235F-46BB-A8D2-B6AC243B53A3}" type="presParOf" srcId="{C5569703-0927-4C9A-93EB-E1527FF5E857}" destId="{4EAB32B3-1DBB-40DE-A345-F66AD529CAB2}" srcOrd="1" destOrd="0" presId="urn:microsoft.com/office/officeart/2005/8/layout/list1"/>
    <dgm:cxn modelId="{9A533F90-69B7-4577-98D4-4AB4FBAFD0FE}" type="presParOf" srcId="{14457D10-1C39-46A1-8119-0CF8131A0860}" destId="{691EEC76-144A-4A0F-98E2-4C3B590808B4}" srcOrd="21" destOrd="0" presId="urn:microsoft.com/office/officeart/2005/8/layout/list1"/>
    <dgm:cxn modelId="{C092B4C4-DC1D-4EF6-A56B-8DFB826E48DA}" type="presParOf" srcId="{14457D10-1C39-46A1-8119-0CF8131A0860}" destId="{ECDA0269-43EE-4752-AA55-CCBF183EEE9D}" srcOrd="22" destOrd="0" presId="urn:microsoft.com/office/officeart/2005/8/layout/list1"/>
    <dgm:cxn modelId="{2ECC68A1-1CD6-40CE-B620-8724EBA3A62E}" type="presParOf" srcId="{14457D10-1C39-46A1-8119-0CF8131A0860}" destId="{018F4B2A-4488-4331-8B44-3F171B26051C}" srcOrd="23" destOrd="0" presId="urn:microsoft.com/office/officeart/2005/8/layout/list1"/>
    <dgm:cxn modelId="{D60C4D76-4F58-43BE-A3AB-6DC00D4028B0}" type="presParOf" srcId="{14457D10-1C39-46A1-8119-0CF8131A0860}" destId="{D7CC0237-22CC-4B6C-A858-7A6961A7315B}" srcOrd="24" destOrd="0" presId="urn:microsoft.com/office/officeart/2005/8/layout/list1"/>
    <dgm:cxn modelId="{68574FC4-DD06-49AB-8CEC-DC6E9325B28D}" type="presParOf" srcId="{D7CC0237-22CC-4B6C-A858-7A6961A7315B}" destId="{D34A4CCE-C5DD-46A5-BF7B-0E94D9640D27}" srcOrd="0" destOrd="0" presId="urn:microsoft.com/office/officeart/2005/8/layout/list1"/>
    <dgm:cxn modelId="{BA3B548E-4B7C-4186-9351-74EF6C75840C}" type="presParOf" srcId="{D7CC0237-22CC-4B6C-A858-7A6961A7315B}" destId="{A54B09DE-E3A7-400C-B734-AD4C13BD45E9}" srcOrd="1" destOrd="0" presId="urn:microsoft.com/office/officeart/2005/8/layout/list1"/>
    <dgm:cxn modelId="{F4935182-9ED8-4896-A7D7-7F184EC40F0E}" type="presParOf" srcId="{14457D10-1C39-46A1-8119-0CF8131A0860}" destId="{C992E0A9-D891-40F7-B54E-714C0259599D}" srcOrd="25" destOrd="0" presId="urn:microsoft.com/office/officeart/2005/8/layout/list1"/>
    <dgm:cxn modelId="{A1C2A127-5673-42E7-A96D-7AA0EB082D24}" type="presParOf" srcId="{14457D10-1C39-46A1-8119-0CF8131A0860}" destId="{C9BCC0DC-BC97-4DE3-BAF8-F67C7AD24E0D}" srcOrd="26" destOrd="0" presId="urn:microsoft.com/office/officeart/2005/8/layout/list1"/>
    <dgm:cxn modelId="{071E877D-88FA-47A8-8EE2-42270CA927EE}" type="presParOf" srcId="{14457D10-1C39-46A1-8119-0CF8131A0860}" destId="{1C0811FA-D2F4-43E7-8521-57C4AC1DC80C}" srcOrd="27" destOrd="0" presId="urn:microsoft.com/office/officeart/2005/8/layout/list1"/>
    <dgm:cxn modelId="{FAE6E3FD-1D73-404D-B364-C0057A101EDE}" type="presParOf" srcId="{14457D10-1C39-46A1-8119-0CF8131A0860}" destId="{3C6EA489-535E-4A5F-A87C-950E7B68DCE1}" srcOrd="28" destOrd="0" presId="urn:microsoft.com/office/officeart/2005/8/layout/list1"/>
    <dgm:cxn modelId="{E994C1BD-05ED-4388-B736-483B062324E2}" type="presParOf" srcId="{3C6EA489-535E-4A5F-A87C-950E7B68DCE1}" destId="{EF69A40C-3146-4D53-A310-EAD51597DC58}" srcOrd="0" destOrd="0" presId="urn:microsoft.com/office/officeart/2005/8/layout/list1"/>
    <dgm:cxn modelId="{4D5B4449-0148-4267-80DF-CA8B106CFA6F}" type="presParOf" srcId="{3C6EA489-535E-4A5F-A87C-950E7B68DCE1}" destId="{01AB19C4-1845-422A-809F-83740FAB3241}" srcOrd="1" destOrd="0" presId="urn:microsoft.com/office/officeart/2005/8/layout/list1"/>
    <dgm:cxn modelId="{BD6CE7BC-40BD-470F-8804-B3BB2D856995}" type="presParOf" srcId="{14457D10-1C39-46A1-8119-0CF8131A0860}" destId="{ACC24CE2-A700-4418-A41D-774DA128439A}" srcOrd="29" destOrd="0" presId="urn:microsoft.com/office/officeart/2005/8/layout/list1"/>
    <dgm:cxn modelId="{914CBC13-B033-477A-90BA-666BD53FFBB2}" type="presParOf" srcId="{14457D10-1C39-46A1-8119-0CF8131A0860}" destId="{725715FC-9CC8-465F-9308-00B650AE8FAE}" srcOrd="30" destOrd="0" presId="urn:microsoft.com/office/officeart/2005/8/layout/list1"/>
    <dgm:cxn modelId="{C646481B-42E3-4C33-B899-4AF8BAA63E06}" type="presParOf" srcId="{14457D10-1C39-46A1-8119-0CF8131A0860}" destId="{840EBC05-9227-450C-A444-A47A138A2CF6}" srcOrd="31" destOrd="0" presId="urn:microsoft.com/office/officeart/2005/8/layout/list1"/>
    <dgm:cxn modelId="{6EB81CAC-32A3-48F8-89DD-A3C06FF17A64}" type="presParOf" srcId="{14457D10-1C39-46A1-8119-0CF8131A0860}" destId="{96420F5B-3920-4486-94DA-198596EE2D68}" srcOrd="32" destOrd="0" presId="urn:microsoft.com/office/officeart/2005/8/layout/list1"/>
    <dgm:cxn modelId="{4F314DF0-C6AD-4771-9A14-B6C527CB0381}" type="presParOf" srcId="{96420F5B-3920-4486-94DA-198596EE2D68}" destId="{81306064-40C0-4627-B93C-1BB4862D2B75}" srcOrd="0" destOrd="0" presId="urn:microsoft.com/office/officeart/2005/8/layout/list1"/>
    <dgm:cxn modelId="{1C159274-03FB-46FF-89A4-9B53D1FF57F7}" type="presParOf" srcId="{96420F5B-3920-4486-94DA-198596EE2D68}" destId="{0B399C4C-AAC8-411F-8190-19183B2B9237}" srcOrd="1" destOrd="0" presId="urn:microsoft.com/office/officeart/2005/8/layout/list1"/>
    <dgm:cxn modelId="{C682D2BB-4723-4CFF-9EE3-717A3AA9051E}" type="presParOf" srcId="{14457D10-1C39-46A1-8119-0CF8131A0860}" destId="{A0007CDB-EC9A-46DE-B9D4-AEA34113F258}" srcOrd="33" destOrd="0" presId="urn:microsoft.com/office/officeart/2005/8/layout/list1"/>
    <dgm:cxn modelId="{33F9BC69-08BE-4C0C-9B10-4CDA6B515C14}" type="presParOf" srcId="{14457D10-1C39-46A1-8119-0CF8131A0860}" destId="{45070202-D580-492F-9213-02385ECCF4D8}" srcOrd="34" destOrd="0" presId="urn:microsoft.com/office/officeart/2005/8/layout/list1"/>
    <dgm:cxn modelId="{FE1CE682-23D7-4B90-81AE-1669170015FA}" type="presParOf" srcId="{14457D10-1C39-46A1-8119-0CF8131A0860}" destId="{4E2447CF-87A0-40AF-A405-D2519380511D}" srcOrd="35" destOrd="0" presId="urn:microsoft.com/office/officeart/2005/8/layout/list1"/>
    <dgm:cxn modelId="{0E6E16E7-359D-4CBC-9BA4-15A31E605EB3}" type="presParOf" srcId="{14457D10-1C39-46A1-8119-0CF8131A0860}" destId="{2A5C7003-B8AC-4C86-BAC0-6B951B7A8FD9}" srcOrd="36" destOrd="0" presId="urn:microsoft.com/office/officeart/2005/8/layout/list1"/>
    <dgm:cxn modelId="{6A7705D8-8A93-421E-B85B-E128BF5533B4}" type="presParOf" srcId="{2A5C7003-B8AC-4C86-BAC0-6B951B7A8FD9}" destId="{9FBBC32C-9908-4338-BAEE-A1EDA8F87A22}" srcOrd="0" destOrd="0" presId="urn:microsoft.com/office/officeart/2005/8/layout/list1"/>
    <dgm:cxn modelId="{1801085F-11C4-4FA7-8F9A-5DB3F7FA47E6}" type="presParOf" srcId="{2A5C7003-B8AC-4C86-BAC0-6B951B7A8FD9}" destId="{C1837877-FE24-4154-AAE5-819A659F22C0}" srcOrd="1" destOrd="0" presId="urn:microsoft.com/office/officeart/2005/8/layout/list1"/>
    <dgm:cxn modelId="{C0488988-A0A9-4755-88A9-275B271157F8}" type="presParOf" srcId="{14457D10-1C39-46A1-8119-0CF8131A0860}" destId="{BC11947D-BEF6-48A9-9F0F-AAB5B9AB577E}" srcOrd="37" destOrd="0" presId="urn:microsoft.com/office/officeart/2005/8/layout/list1"/>
    <dgm:cxn modelId="{3461BE73-5C54-4381-95C1-FCB8FC4F7821}" type="presParOf" srcId="{14457D10-1C39-46A1-8119-0CF8131A0860}" destId="{BEF5076A-F173-4F8B-B2D2-B13F21F72FA8}" srcOrd="38" destOrd="0" presId="urn:microsoft.com/office/officeart/2005/8/layout/list1"/>
    <dgm:cxn modelId="{2047EF8E-4EE1-439B-BEA5-521E27D712D9}" type="presParOf" srcId="{14457D10-1C39-46A1-8119-0CF8131A0860}" destId="{12669EBC-148E-4E9E-890E-49CDFADA04B7}" srcOrd="39" destOrd="0" presId="urn:microsoft.com/office/officeart/2005/8/layout/list1"/>
    <dgm:cxn modelId="{72777302-18A8-47A1-A6B4-0CC673046AE0}" type="presParOf" srcId="{14457D10-1C39-46A1-8119-0CF8131A0860}" destId="{38631D83-8AFF-4064-8B7E-A0D47EDAC83A}" srcOrd="40" destOrd="0" presId="urn:microsoft.com/office/officeart/2005/8/layout/list1"/>
    <dgm:cxn modelId="{E0F6E33A-A6E5-4B5A-A4D6-04D2E49D4690}" type="presParOf" srcId="{38631D83-8AFF-4064-8B7E-A0D47EDAC83A}" destId="{F354126D-35CB-4599-BD4A-CA818C3EB9EE}" srcOrd="0" destOrd="0" presId="urn:microsoft.com/office/officeart/2005/8/layout/list1"/>
    <dgm:cxn modelId="{38BBCD55-A8FC-4862-82A0-9CAF171E5DF4}" type="presParOf" srcId="{38631D83-8AFF-4064-8B7E-A0D47EDAC83A}" destId="{1CA482F1-C8A6-455F-BB07-20B2527D91B9}" srcOrd="1" destOrd="0" presId="urn:microsoft.com/office/officeart/2005/8/layout/list1"/>
    <dgm:cxn modelId="{2410459A-BC6C-4842-A50C-5247AB43C320}" type="presParOf" srcId="{14457D10-1C39-46A1-8119-0CF8131A0860}" destId="{0CB2960F-2730-43E7-86BE-AD6326EFFF56}" srcOrd="41" destOrd="0" presId="urn:microsoft.com/office/officeart/2005/8/layout/list1"/>
    <dgm:cxn modelId="{B2661E60-9A57-46DE-BBCF-7CB1448DAD1D}" type="presParOf" srcId="{14457D10-1C39-46A1-8119-0CF8131A0860}" destId="{189D7A71-2644-4200-B1C1-185CD34603CE}" srcOrd="4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90DAF-A7CE-4E0B-A2C7-BC43DB12944D}">
      <dsp:nvSpPr>
        <dsp:cNvPr id="0" name=""/>
        <dsp:cNvSpPr/>
      </dsp:nvSpPr>
      <dsp:spPr>
        <a:xfrm>
          <a:off x="0" y="415605"/>
          <a:ext cx="8596668" cy="18427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tr-TR" sz="3500" kern="1200" dirty="0" smtClean="0"/>
            <a:t>Bebeklerin/çocukların sağlığını, gelişimi ve güvenliğini riske sokan, onların risk altında olmasına neden olan durumlar </a:t>
          </a:r>
          <a:endParaRPr lang="tr-TR" sz="3500" kern="1200" dirty="0"/>
        </a:p>
      </dsp:txBody>
      <dsp:txXfrm>
        <a:off x="89956" y="505561"/>
        <a:ext cx="8416756" cy="1662837"/>
      </dsp:txXfrm>
    </dsp:sp>
    <dsp:sp modelId="{3A960E21-0DF7-4EB0-A0D9-B04B5030FB00}">
      <dsp:nvSpPr>
        <dsp:cNvPr id="0" name=""/>
        <dsp:cNvSpPr/>
      </dsp:nvSpPr>
      <dsp:spPr>
        <a:xfrm>
          <a:off x="0" y="2359155"/>
          <a:ext cx="8596668" cy="18427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tr-TR" sz="3500" kern="1200" dirty="0" smtClean="0"/>
            <a:t>“Bireysel ve Çevresel faktörler” olarak ele alınabilir.</a:t>
          </a:r>
          <a:endParaRPr lang="tr-TR" sz="3500" kern="1200" dirty="0"/>
        </a:p>
      </dsp:txBody>
      <dsp:txXfrm>
        <a:off x="89956" y="2449111"/>
        <a:ext cx="8416756" cy="166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4FEDC-3254-41C6-9523-AB1CD467122E}">
      <dsp:nvSpPr>
        <dsp:cNvPr id="0" name=""/>
        <dsp:cNvSpPr/>
      </dsp:nvSpPr>
      <dsp:spPr>
        <a:xfrm>
          <a:off x="0" y="1552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0179F0-2250-4B3E-9387-1F0BBFA48DA5}">
      <dsp:nvSpPr>
        <dsp:cNvPr id="0" name=""/>
        <dsp:cNvSpPr/>
      </dsp:nvSpPr>
      <dsp:spPr>
        <a:xfrm>
          <a:off x="346236" y="76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Sağlıklı gebelik ve doğum</a:t>
          </a:r>
          <a:endParaRPr lang="tr-TR" sz="2000" kern="1200" dirty="0"/>
        </a:p>
      </dsp:txBody>
      <dsp:txXfrm>
        <a:off x="360646" y="22020"/>
        <a:ext cx="4818484" cy="266380"/>
      </dsp:txXfrm>
    </dsp:sp>
    <dsp:sp modelId="{7F5DC528-4D96-4855-9D92-68C5144E3BAD}">
      <dsp:nvSpPr>
        <dsp:cNvPr id="0" name=""/>
        <dsp:cNvSpPr/>
      </dsp:nvSpPr>
      <dsp:spPr>
        <a:xfrm>
          <a:off x="0" y="6088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507EEE-E791-46A4-B15D-A09E8F92D87A}">
      <dsp:nvSpPr>
        <dsp:cNvPr id="0" name=""/>
        <dsp:cNvSpPr/>
      </dsp:nvSpPr>
      <dsp:spPr>
        <a:xfrm>
          <a:off x="346236" y="4612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Oksijen</a:t>
          </a:r>
          <a:endParaRPr lang="tr-TR" sz="2000" kern="1200" dirty="0"/>
        </a:p>
      </dsp:txBody>
      <dsp:txXfrm>
        <a:off x="360646" y="475620"/>
        <a:ext cx="4818484" cy="266380"/>
      </dsp:txXfrm>
    </dsp:sp>
    <dsp:sp modelId="{BC8A2965-83E7-40C0-ACF6-2786F98213B9}">
      <dsp:nvSpPr>
        <dsp:cNvPr id="0" name=""/>
        <dsp:cNvSpPr/>
      </dsp:nvSpPr>
      <dsp:spPr>
        <a:xfrm>
          <a:off x="0" y="10624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A5CEC6-D051-4DF0-ACA3-2028AFA3AE1B}">
      <dsp:nvSpPr>
        <dsp:cNvPr id="0" name=""/>
        <dsp:cNvSpPr/>
      </dsp:nvSpPr>
      <dsp:spPr>
        <a:xfrm>
          <a:off x="346236" y="9148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Yeterli protein ve enerji</a:t>
          </a:r>
          <a:endParaRPr lang="tr-TR" sz="2000" kern="1200" dirty="0"/>
        </a:p>
      </dsp:txBody>
      <dsp:txXfrm>
        <a:off x="360646" y="929220"/>
        <a:ext cx="4818484" cy="266380"/>
      </dsp:txXfrm>
    </dsp:sp>
    <dsp:sp modelId="{7AD0C2FD-4B1D-497C-9BCF-5A95FCAC7347}">
      <dsp:nvSpPr>
        <dsp:cNvPr id="0" name=""/>
        <dsp:cNvSpPr/>
      </dsp:nvSpPr>
      <dsp:spPr>
        <a:xfrm>
          <a:off x="0" y="15160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BE2F6F-AF6A-4A05-A1D0-CBFEA67EB4E7}">
      <dsp:nvSpPr>
        <dsp:cNvPr id="0" name=""/>
        <dsp:cNvSpPr/>
      </dsp:nvSpPr>
      <dsp:spPr>
        <a:xfrm>
          <a:off x="346236" y="13684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Mineraller(demir, çinko </a:t>
          </a:r>
          <a:r>
            <a:rPr lang="tr-TR" sz="2000" kern="1200" dirty="0" err="1" smtClean="0"/>
            <a:t>vb</a:t>
          </a:r>
          <a:r>
            <a:rPr lang="tr-TR" sz="2000" kern="1200" dirty="0" smtClean="0"/>
            <a:t>)</a:t>
          </a:r>
          <a:endParaRPr lang="tr-TR" sz="2000" kern="1200" dirty="0"/>
        </a:p>
      </dsp:txBody>
      <dsp:txXfrm>
        <a:off x="360646" y="1382820"/>
        <a:ext cx="4818484" cy="266380"/>
      </dsp:txXfrm>
    </dsp:sp>
    <dsp:sp modelId="{99E4FF1E-2750-41A2-AE36-88FD91662FC1}">
      <dsp:nvSpPr>
        <dsp:cNvPr id="0" name=""/>
        <dsp:cNvSpPr/>
      </dsp:nvSpPr>
      <dsp:spPr>
        <a:xfrm>
          <a:off x="0" y="19696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6E3351-D6B7-4745-BBCF-7551A36293C2}">
      <dsp:nvSpPr>
        <dsp:cNvPr id="0" name=""/>
        <dsp:cNvSpPr/>
      </dsp:nvSpPr>
      <dsp:spPr>
        <a:xfrm>
          <a:off x="346236" y="18220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İyot </a:t>
          </a:r>
          <a:endParaRPr lang="tr-TR" sz="2000" kern="1200" dirty="0"/>
        </a:p>
      </dsp:txBody>
      <dsp:txXfrm>
        <a:off x="360646" y="1836420"/>
        <a:ext cx="4818484" cy="266380"/>
      </dsp:txXfrm>
    </dsp:sp>
    <dsp:sp modelId="{ECDA0269-43EE-4752-AA55-CCBF183EEE9D}">
      <dsp:nvSpPr>
        <dsp:cNvPr id="0" name=""/>
        <dsp:cNvSpPr/>
      </dsp:nvSpPr>
      <dsp:spPr>
        <a:xfrm>
          <a:off x="0" y="24232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AB32B3-1DBB-40DE-A345-F66AD529CAB2}">
      <dsp:nvSpPr>
        <dsp:cNvPr id="0" name=""/>
        <dsp:cNvSpPr/>
      </dsp:nvSpPr>
      <dsp:spPr>
        <a:xfrm>
          <a:off x="346236" y="22756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err="1" smtClean="0"/>
            <a:t>Tiroid</a:t>
          </a:r>
          <a:r>
            <a:rPr lang="tr-TR" sz="2000" kern="1200" dirty="0" smtClean="0"/>
            <a:t> hormonu</a:t>
          </a:r>
          <a:endParaRPr lang="tr-TR" sz="2000" kern="1200" dirty="0"/>
        </a:p>
      </dsp:txBody>
      <dsp:txXfrm>
        <a:off x="360646" y="2290020"/>
        <a:ext cx="4818484" cy="266380"/>
      </dsp:txXfrm>
    </dsp:sp>
    <dsp:sp modelId="{C9BCC0DC-BC97-4DE3-BAF8-F67C7AD24E0D}">
      <dsp:nvSpPr>
        <dsp:cNvPr id="0" name=""/>
        <dsp:cNvSpPr/>
      </dsp:nvSpPr>
      <dsp:spPr>
        <a:xfrm>
          <a:off x="0" y="2876810"/>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B09DE-E3A7-400C-B734-AD4C13BD45E9}">
      <dsp:nvSpPr>
        <dsp:cNvPr id="0" name=""/>
        <dsp:cNvSpPr/>
      </dsp:nvSpPr>
      <dsp:spPr>
        <a:xfrm>
          <a:off x="346236" y="27292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err="1" smtClean="0"/>
            <a:t>Folik</a:t>
          </a:r>
          <a:r>
            <a:rPr lang="tr-TR" sz="2000" kern="1200" dirty="0" smtClean="0"/>
            <a:t> asit</a:t>
          </a:r>
          <a:endParaRPr lang="tr-TR" sz="2000" kern="1200" dirty="0"/>
        </a:p>
      </dsp:txBody>
      <dsp:txXfrm>
        <a:off x="360646" y="2743620"/>
        <a:ext cx="4818484" cy="266380"/>
      </dsp:txXfrm>
    </dsp:sp>
    <dsp:sp modelId="{725715FC-9CC8-465F-9308-00B650AE8FAE}">
      <dsp:nvSpPr>
        <dsp:cNvPr id="0" name=""/>
        <dsp:cNvSpPr/>
      </dsp:nvSpPr>
      <dsp:spPr>
        <a:xfrm>
          <a:off x="0" y="3330411"/>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AB19C4-1845-422A-809F-83740FAB3241}">
      <dsp:nvSpPr>
        <dsp:cNvPr id="0" name=""/>
        <dsp:cNvSpPr/>
      </dsp:nvSpPr>
      <dsp:spPr>
        <a:xfrm>
          <a:off x="346236" y="3182810"/>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err="1" smtClean="0"/>
            <a:t>Esansiyel</a:t>
          </a:r>
          <a:r>
            <a:rPr lang="tr-TR" sz="2000" kern="1200" dirty="0" smtClean="0"/>
            <a:t> yağ asitleri</a:t>
          </a:r>
          <a:endParaRPr lang="tr-TR" sz="2000" kern="1200" dirty="0"/>
        </a:p>
      </dsp:txBody>
      <dsp:txXfrm>
        <a:off x="360646" y="3197220"/>
        <a:ext cx="4818484" cy="266380"/>
      </dsp:txXfrm>
    </dsp:sp>
    <dsp:sp modelId="{45070202-D580-492F-9213-02385ECCF4D8}">
      <dsp:nvSpPr>
        <dsp:cNvPr id="0" name=""/>
        <dsp:cNvSpPr/>
      </dsp:nvSpPr>
      <dsp:spPr>
        <a:xfrm>
          <a:off x="0" y="3784011"/>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399C4C-AAC8-411F-8190-19183B2B9237}">
      <dsp:nvSpPr>
        <dsp:cNvPr id="0" name=""/>
        <dsp:cNvSpPr/>
      </dsp:nvSpPr>
      <dsp:spPr>
        <a:xfrm>
          <a:off x="346236" y="3636411"/>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Duyusal uyarı</a:t>
          </a:r>
          <a:endParaRPr lang="tr-TR" sz="2000" kern="1200" dirty="0"/>
        </a:p>
      </dsp:txBody>
      <dsp:txXfrm>
        <a:off x="360646" y="3650821"/>
        <a:ext cx="4818484" cy="266380"/>
      </dsp:txXfrm>
    </dsp:sp>
    <dsp:sp modelId="{BEF5076A-F173-4F8B-B2D2-B13F21F72FA8}">
      <dsp:nvSpPr>
        <dsp:cNvPr id="0" name=""/>
        <dsp:cNvSpPr/>
      </dsp:nvSpPr>
      <dsp:spPr>
        <a:xfrm>
          <a:off x="0" y="4237611"/>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837877-FE24-4154-AAE5-819A659F22C0}">
      <dsp:nvSpPr>
        <dsp:cNvPr id="0" name=""/>
        <dsp:cNvSpPr/>
      </dsp:nvSpPr>
      <dsp:spPr>
        <a:xfrm>
          <a:off x="346236" y="4090011"/>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Aktivite</a:t>
          </a:r>
          <a:endParaRPr lang="tr-TR" sz="2000" kern="1200" dirty="0"/>
        </a:p>
      </dsp:txBody>
      <dsp:txXfrm>
        <a:off x="360646" y="4104421"/>
        <a:ext cx="4818484" cy="266380"/>
      </dsp:txXfrm>
    </dsp:sp>
    <dsp:sp modelId="{189D7A71-2644-4200-B1C1-185CD34603CE}">
      <dsp:nvSpPr>
        <dsp:cNvPr id="0" name=""/>
        <dsp:cNvSpPr/>
      </dsp:nvSpPr>
      <dsp:spPr>
        <a:xfrm>
          <a:off x="0" y="4691211"/>
          <a:ext cx="6924721"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A482F1-C8A6-455F-BB07-20B2527D91B9}">
      <dsp:nvSpPr>
        <dsp:cNvPr id="0" name=""/>
        <dsp:cNvSpPr/>
      </dsp:nvSpPr>
      <dsp:spPr>
        <a:xfrm>
          <a:off x="346236" y="4543611"/>
          <a:ext cx="4847304"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217" tIns="0" rIns="183217" bIns="0" numCol="1" spcCol="1270" anchor="ctr" anchorCtr="0">
          <a:noAutofit/>
        </a:bodyPr>
        <a:lstStyle/>
        <a:p>
          <a:pPr lvl="0" algn="l" defTabSz="889000">
            <a:lnSpc>
              <a:spcPct val="90000"/>
            </a:lnSpc>
            <a:spcBef>
              <a:spcPct val="0"/>
            </a:spcBef>
            <a:spcAft>
              <a:spcPct val="35000"/>
            </a:spcAft>
          </a:pPr>
          <a:r>
            <a:rPr lang="tr-TR" sz="2000" kern="1200" dirty="0" smtClean="0"/>
            <a:t>Sosyal ilişki</a:t>
          </a:r>
          <a:endParaRPr lang="tr-TR" sz="2000" kern="1200" dirty="0"/>
        </a:p>
      </dsp:txBody>
      <dsp:txXfrm>
        <a:off x="360646" y="4558021"/>
        <a:ext cx="4818484" cy="2663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4FEDC-3254-41C6-9523-AB1CD467122E}">
      <dsp:nvSpPr>
        <dsp:cNvPr id="0" name=""/>
        <dsp:cNvSpPr/>
      </dsp:nvSpPr>
      <dsp:spPr>
        <a:xfrm>
          <a:off x="0" y="1813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0179F0-2250-4B3E-9387-1F0BBFA48DA5}">
      <dsp:nvSpPr>
        <dsp:cNvPr id="0" name=""/>
        <dsp:cNvSpPr/>
      </dsp:nvSpPr>
      <dsp:spPr>
        <a:xfrm>
          <a:off x="376863" y="337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Doğum öncesi enfeksiyonlar</a:t>
          </a:r>
          <a:endParaRPr lang="tr-TR" sz="2000" kern="1200" dirty="0"/>
        </a:p>
      </dsp:txBody>
      <dsp:txXfrm>
        <a:off x="391273" y="48146"/>
        <a:ext cx="5247267" cy="266380"/>
      </dsp:txXfrm>
    </dsp:sp>
    <dsp:sp modelId="{7F5DC528-4D96-4855-9D92-68C5144E3BAD}">
      <dsp:nvSpPr>
        <dsp:cNvPr id="0" name=""/>
        <dsp:cNvSpPr/>
      </dsp:nvSpPr>
      <dsp:spPr>
        <a:xfrm>
          <a:off x="0" y="6349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507EEE-E791-46A4-B15D-A09E8F92D87A}">
      <dsp:nvSpPr>
        <dsp:cNvPr id="0" name=""/>
        <dsp:cNvSpPr/>
      </dsp:nvSpPr>
      <dsp:spPr>
        <a:xfrm>
          <a:off x="376863" y="4873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Alkol </a:t>
          </a:r>
          <a:endParaRPr lang="tr-TR" sz="2000" kern="1200" dirty="0"/>
        </a:p>
      </dsp:txBody>
      <dsp:txXfrm>
        <a:off x="391273" y="501746"/>
        <a:ext cx="5247267" cy="266380"/>
      </dsp:txXfrm>
    </dsp:sp>
    <dsp:sp modelId="{BC8A2965-83E7-40C0-ACF6-2786F98213B9}">
      <dsp:nvSpPr>
        <dsp:cNvPr id="0" name=""/>
        <dsp:cNvSpPr/>
      </dsp:nvSpPr>
      <dsp:spPr>
        <a:xfrm>
          <a:off x="0" y="10885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A5CEC6-D051-4DF0-ACA3-2028AFA3AE1B}">
      <dsp:nvSpPr>
        <dsp:cNvPr id="0" name=""/>
        <dsp:cNvSpPr/>
      </dsp:nvSpPr>
      <dsp:spPr>
        <a:xfrm>
          <a:off x="376863" y="9409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Sigara </a:t>
          </a:r>
          <a:endParaRPr lang="tr-TR" sz="2000" kern="1200" dirty="0"/>
        </a:p>
      </dsp:txBody>
      <dsp:txXfrm>
        <a:off x="391273" y="955346"/>
        <a:ext cx="5247267" cy="266380"/>
      </dsp:txXfrm>
    </dsp:sp>
    <dsp:sp modelId="{7AD0C2FD-4B1D-497C-9BCF-5A95FCAC7347}">
      <dsp:nvSpPr>
        <dsp:cNvPr id="0" name=""/>
        <dsp:cNvSpPr/>
      </dsp:nvSpPr>
      <dsp:spPr>
        <a:xfrm>
          <a:off x="0" y="15421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BE2F6F-AF6A-4A05-A1D0-CBFEA67EB4E7}">
      <dsp:nvSpPr>
        <dsp:cNvPr id="0" name=""/>
        <dsp:cNvSpPr/>
      </dsp:nvSpPr>
      <dsp:spPr>
        <a:xfrm>
          <a:off x="376863" y="13945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Kurşun </a:t>
          </a:r>
          <a:endParaRPr lang="tr-TR" sz="2000" kern="1200" dirty="0"/>
        </a:p>
      </dsp:txBody>
      <dsp:txXfrm>
        <a:off x="391273" y="1408946"/>
        <a:ext cx="5247267" cy="266380"/>
      </dsp:txXfrm>
    </dsp:sp>
    <dsp:sp modelId="{99E4FF1E-2750-41A2-AE36-88FD91662FC1}">
      <dsp:nvSpPr>
        <dsp:cNvPr id="0" name=""/>
        <dsp:cNvSpPr/>
      </dsp:nvSpPr>
      <dsp:spPr>
        <a:xfrm>
          <a:off x="0" y="19957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6E3351-D6B7-4745-BBCF-7551A36293C2}">
      <dsp:nvSpPr>
        <dsp:cNvPr id="0" name=""/>
        <dsp:cNvSpPr/>
      </dsp:nvSpPr>
      <dsp:spPr>
        <a:xfrm>
          <a:off x="376863" y="18481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Kimyasal maddeler </a:t>
          </a:r>
          <a:endParaRPr lang="tr-TR" sz="2000" kern="1200" dirty="0"/>
        </a:p>
      </dsp:txBody>
      <dsp:txXfrm>
        <a:off x="391273" y="1862546"/>
        <a:ext cx="5247267" cy="266380"/>
      </dsp:txXfrm>
    </dsp:sp>
    <dsp:sp modelId="{ECDA0269-43EE-4752-AA55-CCBF183EEE9D}">
      <dsp:nvSpPr>
        <dsp:cNvPr id="0" name=""/>
        <dsp:cNvSpPr/>
      </dsp:nvSpPr>
      <dsp:spPr>
        <a:xfrm>
          <a:off x="0" y="2449336"/>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AB32B3-1DBB-40DE-A345-F66AD529CAB2}">
      <dsp:nvSpPr>
        <dsp:cNvPr id="0" name=""/>
        <dsp:cNvSpPr/>
      </dsp:nvSpPr>
      <dsp:spPr>
        <a:xfrm>
          <a:off x="376863" y="23017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Radyasyon </a:t>
          </a:r>
          <a:endParaRPr lang="tr-TR" sz="2000" kern="1200" dirty="0"/>
        </a:p>
      </dsp:txBody>
      <dsp:txXfrm>
        <a:off x="391273" y="2316146"/>
        <a:ext cx="5247267" cy="266380"/>
      </dsp:txXfrm>
    </dsp:sp>
    <dsp:sp modelId="{C9BCC0DC-BC97-4DE3-BAF8-F67C7AD24E0D}">
      <dsp:nvSpPr>
        <dsp:cNvPr id="0" name=""/>
        <dsp:cNvSpPr/>
      </dsp:nvSpPr>
      <dsp:spPr>
        <a:xfrm>
          <a:off x="0" y="2902937"/>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B09DE-E3A7-400C-B734-AD4C13BD45E9}">
      <dsp:nvSpPr>
        <dsp:cNvPr id="0" name=""/>
        <dsp:cNvSpPr/>
      </dsp:nvSpPr>
      <dsp:spPr>
        <a:xfrm>
          <a:off x="376863" y="2755336"/>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Kokain vb.</a:t>
          </a:r>
          <a:endParaRPr lang="tr-TR" sz="2000" kern="1200" dirty="0"/>
        </a:p>
      </dsp:txBody>
      <dsp:txXfrm>
        <a:off x="391273" y="2769746"/>
        <a:ext cx="5247267" cy="266380"/>
      </dsp:txXfrm>
    </dsp:sp>
    <dsp:sp modelId="{725715FC-9CC8-465F-9308-00B650AE8FAE}">
      <dsp:nvSpPr>
        <dsp:cNvPr id="0" name=""/>
        <dsp:cNvSpPr/>
      </dsp:nvSpPr>
      <dsp:spPr>
        <a:xfrm>
          <a:off x="0" y="3356537"/>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AB19C4-1845-422A-809F-83740FAB3241}">
      <dsp:nvSpPr>
        <dsp:cNvPr id="0" name=""/>
        <dsp:cNvSpPr/>
      </dsp:nvSpPr>
      <dsp:spPr>
        <a:xfrm>
          <a:off x="376863" y="3208937"/>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err="1" smtClean="0"/>
            <a:t>Metabolik</a:t>
          </a:r>
          <a:r>
            <a:rPr lang="tr-TR" sz="2000" kern="1200" dirty="0" smtClean="0"/>
            <a:t> hastalıklar (PKU, KT </a:t>
          </a:r>
          <a:r>
            <a:rPr lang="tr-TR" sz="2000" kern="1200" dirty="0" err="1" smtClean="0"/>
            <a:t>vb</a:t>
          </a:r>
          <a:r>
            <a:rPr lang="tr-TR" sz="2000" kern="1200" dirty="0" smtClean="0"/>
            <a:t>)</a:t>
          </a:r>
          <a:endParaRPr lang="tr-TR" sz="2000" kern="1200" dirty="0"/>
        </a:p>
      </dsp:txBody>
      <dsp:txXfrm>
        <a:off x="391273" y="3223347"/>
        <a:ext cx="5247267" cy="266380"/>
      </dsp:txXfrm>
    </dsp:sp>
    <dsp:sp modelId="{45070202-D580-492F-9213-02385ECCF4D8}">
      <dsp:nvSpPr>
        <dsp:cNvPr id="0" name=""/>
        <dsp:cNvSpPr/>
      </dsp:nvSpPr>
      <dsp:spPr>
        <a:xfrm>
          <a:off x="0" y="3810137"/>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399C4C-AAC8-411F-8190-19183B2B9237}">
      <dsp:nvSpPr>
        <dsp:cNvPr id="0" name=""/>
        <dsp:cNvSpPr/>
      </dsp:nvSpPr>
      <dsp:spPr>
        <a:xfrm>
          <a:off x="376863" y="3662537"/>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Alüminyum </a:t>
          </a:r>
          <a:endParaRPr lang="tr-TR" sz="2000" kern="1200" dirty="0"/>
        </a:p>
      </dsp:txBody>
      <dsp:txXfrm>
        <a:off x="391273" y="3676947"/>
        <a:ext cx="5247267" cy="266380"/>
      </dsp:txXfrm>
    </dsp:sp>
    <dsp:sp modelId="{BEF5076A-F173-4F8B-B2D2-B13F21F72FA8}">
      <dsp:nvSpPr>
        <dsp:cNvPr id="0" name=""/>
        <dsp:cNvSpPr/>
      </dsp:nvSpPr>
      <dsp:spPr>
        <a:xfrm>
          <a:off x="0" y="4263737"/>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837877-FE24-4154-AAE5-819A659F22C0}">
      <dsp:nvSpPr>
        <dsp:cNvPr id="0" name=""/>
        <dsp:cNvSpPr/>
      </dsp:nvSpPr>
      <dsp:spPr>
        <a:xfrm>
          <a:off x="376863" y="4116137"/>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err="1" smtClean="0"/>
            <a:t>Civa</a:t>
          </a:r>
          <a:r>
            <a:rPr lang="tr-TR" sz="2000" kern="1200" dirty="0" smtClean="0"/>
            <a:t> </a:t>
          </a:r>
          <a:endParaRPr lang="tr-TR" sz="2000" kern="1200" dirty="0"/>
        </a:p>
      </dsp:txBody>
      <dsp:txXfrm>
        <a:off x="391273" y="4130547"/>
        <a:ext cx="5247267" cy="266380"/>
      </dsp:txXfrm>
    </dsp:sp>
    <dsp:sp modelId="{189D7A71-2644-4200-B1C1-185CD34603CE}">
      <dsp:nvSpPr>
        <dsp:cNvPr id="0" name=""/>
        <dsp:cNvSpPr/>
      </dsp:nvSpPr>
      <dsp:spPr>
        <a:xfrm>
          <a:off x="0" y="4717337"/>
          <a:ext cx="7537268"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A482F1-C8A6-455F-BB07-20B2527D91B9}">
      <dsp:nvSpPr>
        <dsp:cNvPr id="0" name=""/>
        <dsp:cNvSpPr/>
      </dsp:nvSpPr>
      <dsp:spPr>
        <a:xfrm>
          <a:off x="376863" y="4569737"/>
          <a:ext cx="5276087" cy="29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424" tIns="0" rIns="199424" bIns="0" numCol="1" spcCol="1270" anchor="ctr" anchorCtr="0">
          <a:noAutofit/>
        </a:bodyPr>
        <a:lstStyle/>
        <a:p>
          <a:pPr lvl="0" algn="l" defTabSz="889000">
            <a:lnSpc>
              <a:spcPct val="90000"/>
            </a:lnSpc>
            <a:spcBef>
              <a:spcPct val="0"/>
            </a:spcBef>
            <a:spcAft>
              <a:spcPct val="35000"/>
            </a:spcAft>
          </a:pPr>
          <a:r>
            <a:rPr lang="tr-TR" sz="2000" kern="1200" dirty="0" smtClean="0"/>
            <a:t>Kronik stres</a:t>
          </a:r>
          <a:endParaRPr lang="tr-TR" sz="2000" kern="1200" dirty="0"/>
        </a:p>
      </dsp:txBody>
      <dsp:txXfrm>
        <a:off x="391273" y="4584147"/>
        <a:ext cx="5247267" cy="2663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4/24/2021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4/24/2021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2" Type="http://schemas.openxmlformats.org/officeDocument/2006/relationships/hyperlink" Target="https://www.beyin.gen.t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BEYİN GELİŞİMİNİ ETKİLEYEN FAKTÖRLER</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ENDER DURUALP</a:t>
            </a:r>
          </a:p>
          <a:p>
            <a:r>
              <a:rPr lang="tr-TR" dirty="0" smtClean="0"/>
              <a:t>ANKARA ÜNİVERSİTESİ SAĞLIK BİLİMLERİ FAKÜLTESİ </a:t>
            </a:r>
          </a:p>
          <a:p>
            <a:r>
              <a:rPr lang="tr-TR" dirty="0" smtClean="0"/>
              <a:t>ÇOCUK GELİŞİMİ BÖLÜMÜ</a:t>
            </a:r>
            <a:endParaRPr lang="tr-TR" dirty="0"/>
          </a:p>
        </p:txBody>
      </p:sp>
    </p:spTree>
    <p:extLst>
      <p:ext uri="{BB962C8B-B14F-4D97-AF65-F5344CB8AC3E}">
        <p14:creationId xmlns:p14="http://schemas.microsoft.com/office/powerpoint/2010/main" val="4189243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Prematürelik </a:t>
            </a:r>
            <a:endParaRPr lang="tr-TR" dirty="0"/>
          </a:p>
        </p:txBody>
      </p:sp>
      <p:sp>
        <p:nvSpPr>
          <p:cNvPr id="3" name="İçerik Yer Tutucusu 2"/>
          <p:cNvSpPr>
            <a:spLocks noGrp="1"/>
          </p:cNvSpPr>
          <p:nvPr>
            <p:ph idx="1"/>
          </p:nvPr>
        </p:nvSpPr>
        <p:spPr>
          <a:xfrm>
            <a:off x="677333" y="1930401"/>
            <a:ext cx="9968895" cy="4110962"/>
          </a:xfrm>
        </p:spPr>
        <p:txBody>
          <a:bodyPr>
            <a:noAutofit/>
          </a:bodyPr>
          <a:lstStyle/>
          <a:p>
            <a:r>
              <a:rPr lang="tr-TR" sz="2400" b="1" dirty="0"/>
              <a:t>Prematüre/</a:t>
            </a:r>
            <a:r>
              <a:rPr lang="tr-TR" sz="2400" b="1" dirty="0" err="1"/>
              <a:t>Preterm</a:t>
            </a:r>
            <a:r>
              <a:rPr lang="tr-TR" sz="2400" b="1" dirty="0"/>
              <a:t> bebek:</a:t>
            </a:r>
            <a:r>
              <a:rPr lang="tr-TR" sz="2400" dirty="0"/>
              <a:t> Doğum ağırlığına bakılmaksızın 37. </a:t>
            </a:r>
            <a:r>
              <a:rPr lang="tr-TR" sz="2400" dirty="0" err="1"/>
              <a:t>gestasyonel</a:t>
            </a:r>
            <a:r>
              <a:rPr lang="tr-TR" sz="2400" dirty="0"/>
              <a:t> haftadan önce doğanlar bu sınıfta yer alır. Canlı doğumların yaklaşık olarak %7-10’unu kapsar.</a:t>
            </a:r>
          </a:p>
          <a:p>
            <a:r>
              <a:rPr lang="tr-TR" sz="2400" dirty="0"/>
              <a:t>Risk faktörleri; daha önce prematüre doğum ve düşük öyküsü, erken </a:t>
            </a:r>
            <a:r>
              <a:rPr lang="tr-TR" sz="2400" dirty="0" err="1"/>
              <a:t>membran</a:t>
            </a:r>
            <a:r>
              <a:rPr lang="tr-TR" sz="2400" dirty="0"/>
              <a:t> </a:t>
            </a:r>
            <a:r>
              <a:rPr lang="tr-TR" sz="2400" dirty="0" err="1"/>
              <a:t>rüptürü</a:t>
            </a:r>
            <a:r>
              <a:rPr lang="tr-TR" sz="2400" dirty="0"/>
              <a:t>, </a:t>
            </a:r>
            <a:r>
              <a:rPr lang="tr-TR" sz="2400" dirty="0" err="1"/>
              <a:t>infeksiyonlar</a:t>
            </a:r>
            <a:r>
              <a:rPr lang="tr-TR" sz="2400" dirty="0"/>
              <a:t>, </a:t>
            </a:r>
            <a:r>
              <a:rPr lang="tr-TR" sz="2400" dirty="0" err="1"/>
              <a:t>preeklempsi</a:t>
            </a:r>
            <a:r>
              <a:rPr lang="tr-TR" sz="2400" dirty="0"/>
              <a:t>, plasenta anomalileri, </a:t>
            </a:r>
            <a:r>
              <a:rPr lang="tr-TR" sz="2400" dirty="0" err="1"/>
              <a:t>amniyon</a:t>
            </a:r>
            <a:r>
              <a:rPr lang="tr-TR" sz="2400" dirty="0"/>
              <a:t> sıvısının artması, anne yaşının 18 yaşın altında ve 35 yaşın üstünde olması, düşük beden kitle indeksi, doğum aralıklarının iki yıldan az olması, kronik hastalıklar, yetersiz beslenme, sigara ve madde kullanımı, çoğul gebelikler, düşük sosyoekonomik düzey, </a:t>
            </a:r>
            <a:r>
              <a:rPr lang="tr-TR" sz="2400" dirty="0" err="1"/>
              <a:t>anksiyete</a:t>
            </a:r>
            <a:r>
              <a:rPr lang="tr-TR" sz="2400" dirty="0"/>
              <a:t>, stres, depresyon, psikolojik ve fiziksel travma, şiddet, yetersiz prenatal bakım ve sosyal destek olarak sıralanabilir. </a:t>
            </a:r>
            <a:endParaRPr lang="tr-TR" sz="2400" dirty="0"/>
          </a:p>
        </p:txBody>
      </p:sp>
    </p:spTree>
    <p:extLst>
      <p:ext uri="{BB962C8B-B14F-4D97-AF65-F5344CB8AC3E}">
        <p14:creationId xmlns:p14="http://schemas.microsoft.com/office/powerpoint/2010/main" val="3741635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071155"/>
            <a:ext cx="8596668" cy="4970208"/>
          </a:xfrm>
        </p:spPr>
        <p:txBody>
          <a:bodyPr>
            <a:noAutofit/>
          </a:bodyPr>
          <a:lstStyle/>
          <a:p>
            <a:r>
              <a:rPr lang="tr-TR" sz="2400" dirty="0"/>
              <a:t>Prematüre bebeklerin yaşadığı problemler; akciğer ve solunum problemleri, kalp anomalileri, kafa içi kanamalar, hidrosefali, </a:t>
            </a:r>
            <a:r>
              <a:rPr lang="tr-TR" sz="2400" dirty="0" err="1"/>
              <a:t>hiperbilirubinemi</a:t>
            </a:r>
            <a:r>
              <a:rPr lang="tr-TR" sz="2400" dirty="0"/>
              <a:t> (sarılık), görme ve işitme bozukluğu, anemi, nörolojik problemler, </a:t>
            </a:r>
            <a:r>
              <a:rPr lang="tr-TR" sz="2400" dirty="0" err="1"/>
              <a:t>serebral</a:t>
            </a:r>
            <a:r>
              <a:rPr lang="tr-TR" sz="2400" dirty="0"/>
              <a:t> </a:t>
            </a:r>
            <a:r>
              <a:rPr lang="tr-TR" sz="2400" dirty="0" err="1"/>
              <a:t>palsi</a:t>
            </a:r>
            <a:r>
              <a:rPr lang="tr-TR" sz="2400" dirty="0"/>
              <a:t> olup uzun süreli oksijen tedavisi gereksinimine bağlı, gözde retinayı besleyen kılcal damarlarda kanamaya neden olan prematüre </a:t>
            </a:r>
            <a:r>
              <a:rPr lang="tr-TR" sz="2400" dirty="0" err="1"/>
              <a:t>retinopatisi</a:t>
            </a:r>
            <a:r>
              <a:rPr lang="tr-TR" sz="2400" dirty="0"/>
              <a:t> (ROP) de yaygındır. Uzun dönemde prematüreler; hafif veya ciddi kronik akciğer hastalığı, konuşma bozukluğu, öğrenme güçlüğü, dikkat eksikliği ve davranış bozukluğu, </a:t>
            </a:r>
            <a:r>
              <a:rPr lang="tr-TR" sz="2400" dirty="0" err="1"/>
              <a:t>serabral</a:t>
            </a:r>
            <a:r>
              <a:rPr lang="tr-TR" sz="2400" dirty="0"/>
              <a:t> </a:t>
            </a:r>
            <a:r>
              <a:rPr lang="tr-TR" sz="2400" dirty="0" err="1"/>
              <a:t>palsi</a:t>
            </a:r>
            <a:r>
              <a:rPr lang="tr-TR" sz="2400" dirty="0"/>
              <a:t> ve </a:t>
            </a:r>
            <a:r>
              <a:rPr lang="tr-TR" sz="2400" dirty="0" err="1"/>
              <a:t>mental</a:t>
            </a:r>
            <a:r>
              <a:rPr lang="tr-TR" sz="2400" dirty="0"/>
              <a:t> </a:t>
            </a:r>
            <a:r>
              <a:rPr lang="tr-TR" sz="2400" dirty="0" err="1"/>
              <a:t>retardasyon</a:t>
            </a:r>
            <a:r>
              <a:rPr lang="tr-TR" sz="2400" dirty="0"/>
              <a:t> gibi motor ve bilişsel gerilikler, işitme ve görme yetersizliği, büyüme geriliği ve çocuk ihmal ve istismarında artış gibi problemler </a:t>
            </a:r>
            <a:r>
              <a:rPr lang="tr-TR" sz="2400" dirty="0" smtClean="0"/>
              <a:t>yaşayabilir.</a:t>
            </a:r>
            <a:endParaRPr lang="tr-TR" sz="2400" dirty="0"/>
          </a:p>
        </p:txBody>
      </p:sp>
    </p:spTree>
    <p:extLst>
      <p:ext uri="{BB962C8B-B14F-4D97-AF65-F5344CB8AC3E}">
        <p14:creationId xmlns:p14="http://schemas.microsoft.com/office/powerpoint/2010/main" val="267712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Postmatürelik</a:t>
            </a:r>
            <a:r>
              <a:rPr lang="tr-TR" dirty="0" smtClean="0"/>
              <a:t> </a:t>
            </a:r>
            <a:endParaRPr lang="tr-TR" dirty="0"/>
          </a:p>
        </p:txBody>
      </p:sp>
      <p:sp>
        <p:nvSpPr>
          <p:cNvPr id="3" name="İçerik Yer Tutucusu 2"/>
          <p:cNvSpPr>
            <a:spLocks noGrp="1"/>
          </p:cNvSpPr>
          <p:nvPr>
            <p:ph idx="1"/>
          </p:nvPr>
        </p:nvSpPr>
        <p:spPr>
          <a:xfrm>
            <a:off x="677334" y="1930401"/>
            <a:ext cx="10413032" cy="4110962"/>
          </a:xfrm>
        </p:spPr>
        <p:txBody>
          <a:bodyPr>
            <a:noAutofit/>
          </a:bodyPr>
          <a:lstStyle/>
          <a:p>
            <a:r>
              <a:rPr lang="tr-TR" sz="2400" dirty="0"/>
              <a:t>Doğum ağırlığına bakılmaksızın 42. </a:t>
            </a:r>
            <a:r>
              <a:rPr lang="tr-TR" sz="2400" dirty="0" err="1"/>
              <a:t>gestasyonel</a:t>
            </a:r>
            <a:r>
              <a:rPr lang="tr-TR" sz="2400" dirty="0"/>
              <a:t> haftadan sonra doğan bebekler bu gruptadır. Canlı doğumların yaklaşık %7’sini </a:t>
            </a:r>
            <a:r>
              <a:rPr lang="tr-TR" sz="2400" dirty="0" smtClean="0"/>
              <a:t>oluşturur.</a:t>
            </a:r>
          </a:p>
          <a:p>
            <a:r>
              <a:rPr lang="tr-TR" sz="2400" dirty="0"/>
              <a:t>Risk faktörleri; </a:t>
            </a:r>
            <a:r>
              <a:rPr lang="tr-TR" sz="2400" dirty="0" err="1"/>
              <a:t>anensefali</a:t>
            </a:r>
            <a:r>
              <a:rPr lang="tr-TR" sz="2400" dirty="0"/>
              <a:t>, plasenta anomalileri ve </a:t>
            </a:r>
            <a:r>
              <a:rPr lang="tr-TR" sz="2400" dirty="0" err="1"/>
              <a:t>hipoksi</a:t>
            </a:r>
            <a:r>
              <a:rPr lang="tr-TR" sz="2400" dirty="0"/>
              <a:t> sayılabilir. </a:t>
            </a:r>
            <a:r>
              <a:rPr lang="tr-TR" sz="2400" dirty="0" err="1"/>
              <a:t>Postmatür</a:t>
            </a:r>
            <a:r>
              <a:rPr lang="tr-TR" sz="2400" dirty="0"/>
              <a:t> gebeliklerde sezaryen, </a:t>
            </a:r>
            <a:r>
              <a:rPr lang="tr-TR" sz="2400" dirty="0" err="1"/>
              <a:t>forsep</a:t>
            </a:r>
            <a:r>
              <a:rPr lang="tr-TR" sz="2400" dirty="0"/>
              <a:t> ya da vakum kullanımı, doğum indüksiyonu gibi doğuma yardımcı müdahaleler uygulanabilir. </a:t>
            </a:r>
            <a:endParaRPr lang="tr-TR" sz="2400" dirty="0" smtClean="0"/>
          </a:p>
          <a:p>
            <a:r>
              <a:rPr lang="tr-TR" sz="2400" dirty="0" smtClean="0"/>
              <a:t>Gebeliğin </a:t>
            </a:r>
            <a:r>
              <a:rPr lang="tr-TR" sz="2400" dirty="0"/>
              <a:t>uzamasına bağlı olarak plasenta yaşlanır, </a:t>
            </a:r>
            <a:r>
              <a:rPr lang="tr-TR" sz="2400" dirty="0" err="1"/>
              <a:t>fetal</a:t>
            </a:r>
            <a:r>
              <a:rPr lang="tr-TR" sz="2400" dirty="0"/>
              <a:t> beslenme ve </a:t>
            </a:r>
            <a:r>
              <a:rPr lang="tr-TR" sz="2400" dirty="0" err="1"/>
              <a:t>oksijenasyon</a:t>
            </a:r>
            <a:r>
              <a:rPr lang="tr-TR" sz="2400" dirty="0"/>
              <a:t> azalır. </a:t>
            </a:r>
            <a:r>
              <a:rPr lang="tr-TR" sz="2400" dirty="0" err="1"/>
              <a:t>Amniyon</a:t>
            </a:r>
            <a:r>
              <a:rPr lang="tr-TR" sz="2400" dirty="0"/>
              <a:t> sıvısının azalması nedeniyle </a:t>
            </a:r>
            <a:r>
              <a:rPr lang="tr-TR" sz="2400" dirty="0" err="1"/>
              <a:t>fetal</a:t>
            </a:r>
            <a:r>
              <a:rPr lang="tr-TR" sz="2400" dirty="0"/>
              <a:t> </a:t>
            </a:r>
            <a:r>
              <a:rPr lang="tr-TR" sz="2400" dirty="0" err="1"/>
              <a:t>hipoksi</a:t>
            </a:r>
            <a:r>
              <a:rPr lang="tr-TR" sz="2400" dirty="0"/>
              <a:t> gelişebilir. Bazı </a:t>
            </a:r>
            <a:r>
              <a:rPr lang="tr-TR" sz="2400" dirty="0" err="1"/>
              <a:t>postmatüre</a:t>
            </a:r>
            <a:r>
              <a:rPr lang="tr-TR" sz="2400" dirty="0"/>
              <a:t> </a:t>
            </a:r>
            <a:r>
              <a:rPr lang="tr-TR" sz="2400" dirty="0" err="1"/>
              <a:t>yenidoğanlarda</a:t>
            </a:r>
            <a:r>
              <a:rPr lang="tr-TR" sz="2400" dirty="0"/>
              <a:t> hipoglisemi, </a:t>
            </a:r>
            <a:r>
              <a:rPr lang="tr-TR" sz="2400" dirty="0" err="1"/>
              <a:t>mekonyum</a:t>
            </a:r>
            <a:r>
              <a:rPr lang="tr-TR" sz="2400" dirty="0"/>
              <a:t> </a:t>
            </a:r>
            <a:r>
              <a:rPr lang="tr-TR" sz="2400" dirty="0" err="1"/>
              <a:t>aspirasyonu</a:t>
            </a:r>
            <a:r>
              <a:rPr lang="tr-TR" sz="2400" dirty="0"/>
              <a:t>, </a:t>
            </a:r>
            <a:r>
              <a:rPr lang="tr-TR" sz="2400" dirty="0" err="1"/>
              <a:t>hipoksi</a:t>
            </a:r>
            <a:r>
              <a:rPr lang="tr-TR" sz="2400" dirty="0"/>
              <a:t>, </a:t>
            </a:r>
            <a:r>
              <a:rPr lang="tr-TR" sz="2400" dirty="0" err="1"/>
              <a:t>konvülziyonlar</a:t>
            </a:r>
            <a:r>
              <a:rPr lang="tr-TR" sz="2400" dirty="0"/>
              <a:t> görülebilir. </a:t>
            </a:r>
            <a:endParaRPr lang="tr-TR" sz="2400" dirty="0"/>
          </a:p>
        </p:txBody>
      </p:sp>
    </p:spTree>
    <p:extLst>
      <p:ext uri="{BB962C8B-B14F-4D97-AF65-F5344CB8AC3E}">
        <p14:creationId xmlns:p14="http://schemas.microsoft.com/office/powerpoint/2010/main" val="55129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Düşük doğum ağırlığı</a:t>
            </a:r>
            <a:endParaRPr lang="tr-TR" dirty="0"/>
          </a:p>
        </p:txBody>
      </p:sp>
      <p:sp>
        <p:nvSpPr>
          <p:cNvPr id="3" name="İçerik Yer Tutucusu 2"/>
          <p:cNvSpPr>
            <a:spLocks noGrp="1"/>
          </p:cNvSpPr>
          <p:nvPr>
            <p:ph idx="1"/>
          </p:nvPr>
        </p:nvSpPr>
        <p:spPr/>
        <p:txBody>
          <a:bodyPr>
            <a:normAutofit/>
          </a:bodyPr>
          <a:lstStyle/>
          <a:p>
            <a:r>
              <a:rPr lang="tr-TR" sz="2400" dirty="0" smtClean="0"/>
              <a:t>Doğum </a:t>
            </a:r>
            <a:r>
              <a:rPr lang="tr-TR" sz="2400" dirty="0"/>
              <a:t>ağırlığı 2500 gr’dan daha az olan bebeklerdir. </a:t>
            </a:r>
          </a:p>
          <a:p>
            <a:pPr lvl="1"/>
            <a:r>
              <a:rPr lang="tr-TR" sz="2400" b="1" dirty="0" smtClean="0"/>
              <a:t>Orta </a:t>
            </a:r>
            <a:r>
              <a:rPr lang="tr-TR" sz="2400" b="1" dirty="0"/>
              <a:t>derecede düşük doğum ağırlıklı bebek:</a:t>
            </a:r>
            <a:r>
              <a:rPr lang="tr-TR" sz="2400" dirty="0"/>
              <a:t> Doğum ağırlığı 1501-2500 gr arasında olan bebeklerdir. </a:t>
            </a:r>
          </a:p>
          <a:p>
            <a:pPr lvl="1"/>
            <a:r>
              <a:rPr lang="tr-TR" sz="2400" b="1" dirty="0"/>
              <a:t>Çok düşük doğum ağırlıklı bebek:</a:t>
            </a:r>
            <a:r>
              <a:rPr lang="tr-TR" sz="2400" dirty="0"/>
              <a:t> Doğum ağırlığı 1500 gr’ın altında olan bebekler bu sınıfa dâhildir. </a:t>
            </a:r>
          </a:p>
          <a:p>
            <a:pPr lvl="1"/>
            <a:r>
              <a:rPr lang="tr-TR" sz="2400" b="1" dirty="0"/>
              <a:t>Aşırı derecede düşük doğum ağırlıklı bebek:</a:t>
            </a:r>
            <a:r>
              <a:rPr lang="tr-TR" sz="2400" dirty="0"/>
              <a:t> Doğum ağırlığı 1000 gr’ın altında olan bebekler ise bu gruptadır. </a:t>
            </a:r>
          </a:p>
          <a:p>
            <a:endParaRPr lang="tr-TR" sz="2400" dirty="0"/>
          </a:p>
        </p:txBody>
      </p:sp>
    </p:spTree>
    <p:extLst>
      <p:ext uri="{BB962C8B-B14F-4D97-AF65-F5344CB8AC3E}">
        <p14:creationId xmlns:p14="http://schemas.microsoft.com/office/powerpoint/2010/main" val="3921857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Düşük doğum ağırlığının en önemli risk faktörleri; sigara, alkol, madde veya ilaç bağımlılığı, çoğul gebelikler, gebelik döneminde beslenme bozukluğu, annede var olan kronik hastalıklar ve </a:t>
            </a:r>
            <a:r>
              <a:rPr lang="tr-TR" sz="2400" dirty="0" err="1"/>
              <a:t>infeksiyon</a:t>
            </a:r>
            <a:r>
              <a:rPr lang="tr-TR" sz="2400" dirty="0"/>
              <a:t>, plasentayla ilgili bozukluklar ve </a:t>
            </a:r>
            <a:r>
              <a:rPr lang="tr-TR" sz="2400" dirty="0" err="1"/>
              <a:t>fetal</a:t>
            </a:r>
            <a:r>
              <a:rPr lang="tr-TR" sz="2400" dirty="0"/>
              <a:t> </a:t>
            </a:r>
            <a:r>
              <a:rPr lang="tr-TR" sz="2400" dirty="0" err="1"/>
              <a:t>konjenital</a:t>
            </a:r>
            <a:r>
              <a:rPr lang="tr-TR" sz="2400" dirty="0"/>
              <a:t> anomalilerdir. </a:t>
            </a:r>
            <a:endParaRPr lang="tr-TR" sz="2400" dirty="0" smtClean="0"/>
          </a:p>
          <a:p>
            <a:r>
              <a:rPr lang="tr-TR" sz="2400" dirty="0"/>
              <a:t>Düşük doğum ağırlığının </a:t>
            </a:r>
            <a:r>
              <a:rPr lang="tr-TR" sz="2400" dirty="0" err="1"/>
              <a:t>intrauterin</a:t>
            </a:r>
            <a:r>
              <a:rPr lang="tr-TR" sz="2400" dirty="0"/>
              <a:t> gelişme geriliği ve </a:t>
            </a:r>
            <a:r>
              <a:rPr lang="tr-TR" sz="2400" dirty="0" err="1"/>
              <a:t>prematür</a:t>
            </a:r>
            <a:r>
              <a:rPr lang="tr-TR" sz="2400" dirty="0"/>
              <a:t> doğum olmak üzere iki önemli nedeni bulunmaktadır. </a:t>
            </a:r>
            <a:endParaRPr lang="tr-TR" sz="2400" dirty="0"/>
          </a:p>
        </p:txBody>
      </p:sp>
    </p:spTree>
    <p:extLst>
      <p:ext uri="{BB962C8B-B14F-4D97-AF65-F5344CB8AC3E}">
        <p14:creationId xmlns:p14="http://schemas.microsoft.com/office/powerpoint/2010/main" val="1901830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Zor ve müdahaleli doğumlar</a:t>
            </a:r>
            <a:endParaRPr lang="tr-TR" dirty="0"/>
          </a:p>
        </p:txBody>
      </p:sp>
      <p:sp>
        <p:nvSpPr>
          <p:cNvPr id="3" name="İçerik Yer Tutucusu 2"/>
          <p:cNvSpPr>
            <a:spLocks noGrp="1"/>
          </p:cNvSpPr>
          <p:nvPr>
            <p:ph idx="1"/>
          </p:nvPr>
        </p:nvSpPr>
        <p:spPr>
          <a:xfrm>
            <a:off x="677333" y="1737361"/>
            <a:ext cx="10256277" cy="4304002"/>
          </a:xfrm>
        </p:spPr>
        <p:txBody>
          <a:bodyPr>
            <a:noAutofit/>
          </a:bodyPr>
          <a:lstStyle/>
          <a:p>
            <a:r>
              <a:rPr lang="tr-TR" sz="2000" dirty="0" err="1"/>
              <a:t>Uterus</a:t>
            </a:r>
            <a:r>
              <a:rPr lang="tr-TR" sz="2000" dirty="0"/>
              <a:t> </a:t>
            </a:r>
            <a:r>
              <a:rPr lang="tr-TR" sz="2000" dirty="0" err="1"/>
              <a:t>kontraksiyonlarına</a:t>
            </a:r>
            <a:r>
              <a:rPr lang="tr-TR" sz="2000" dirty="0"/>
              <a:t> bağlı zor doğumlar </a:t>
            </a:r>
            <a:r>
              <a:rPr lang="tr-TR" sz="2000" dirty="0" err="1"/>
              <a:t>fetal</a:t>
            </a:r>
            <a:r>
              <a:rPr lang="tr-TR" sz="2000" dirty="0"/>
              <a:t> kan akımını bozarak </a:t>
            </a:r>
            <a:r>
              <a:rPr lang="tr-TR" sz="2000" dirty="0" err="1"/>
              <a:t>fetusta</a:t>
            </a:r>
            <a:r>
              <a:rPr lang="tr-TR" sz="2000" dirty="0"/>
              <a:t> oksijen yetersizliğine (</a:t>
            </a:r>
            <a:r>
              <a:rPr lang="tr-TR" sz="2000" dirty="0" err="1"/>
              <a:t>hipoksi</a:t>
            </a:r>
            <a:r>
              <a:rPr lang="tr-TR" sz="2000" dirty="0"/>
              <a:t>) neden olur.  Sık ve yoğun </a:t>
            </a:r>
            <a:r>
              <a:rPr lang="tr-TR" sz="2000" dirty="0" err="1"/>
              <a:t>kontraksiyonlar</a:t>
            </a:r>
            <a:r>
              <a:rPr lang="tr-TR" sz="2000" dirty="0"/>
              <a:t> nedeniyle </a:t>
            </a:r>
            <a:r>
              <a:rPr lang="tr-TR" sz="2000" dirty="0" err="1"/>
              <a:t>fetusta</a:t>
            </a:r>
            <a:r>
              <a:rPr lang="tr-TR" sz="2000" dirty="0"/>
              <a:t> </a:t>
            </a:r>
            <a:r>
              <a:rPr lang="tr-TR" sz="2000" dirty="0" err="1"/>
              <a:t>hipoksi</a:t>
            </a:r>
            <a:r>
              <a:rPr lang="tr-TR" sz="2000" dirty="0"/>
              <a:t> ve </a:t>
            </a:r>
            <a:r>
              <a:rPr lang="tr-TR" sz="2000" dirty="0" err="1"/>
              <a:t>asfiksi</a:t>
            </a:r>
            <a:r>
              <a:rPr lang="tr-TR" sz="2000" dirty="0"/>
              <a:t> gelişebilir, müdahale edilmezse merkezi sinir sistemi hasarına hatta ölüme neden olabilir. </a:t>
            </a:r>
            <a:endParaRPr lang="tr-TR" sz="2000" dirty="0" smtClean="0"/>
          </a:p>
          <a:p>
            <a:r>
              <a:rPr lang="tr-TR" sz="2000" dirty="0" smtClean="0"/>
              <a:t>Uzun </a:t>
            </a:r>
            <a:r>
              <a:rPr lang="tr-TR" sz="2000" dirty="0"/>
              <a:t>ve zor doğumlar, </a:t>
            </a:r>
            <a:r>
              <a:rPr lang="tr-TR" sz="2000" dirty="0" err="1"/>
              <a:t>fetusta</a:t>
            </a:r>
            <a:r>
              <a:rPr lang="tr-TR" sz="2000" dirty="0"/>
              <a:t> </a:t>
            </a:r>
            <a:r>
              <a:rPr lang="tr-TR" sz="2000" dirty="0" err="1"/>
              <a:t>asfiksiye</a:t>
            </a:r>
            <a:r>
              <a:rPr lang="tr-TR" sz="2000" dirty="0"/>
              <a:t>, forseps kullanımına, sezaryen doğuma, boyun ve baş zedelenmelerine, şekil bozukluğuna, kafatası kırıklarına, kanama ve nörolojik problemlere yol açabilir. </a:t>
            </a:r>
            <a:endParaRPr lang="tr-TR" sz="2000" dirty="0" smtClean="0"/>
          </a:p>
          <a:p>
            <a:r>
              <a:rPr lang="tr-TR" sz="2000" dirty="0" smtClean="0"/>
              <a:t>Hızlı </a:t>
            </a:r>
            <a:r>
              <a:rPr lang="tr-TR" sz="2000" dirty="0"/>
              <a:t>gelişen doğumda ise </a:t>
            </a:r>
            <a:r>
              <a:rPr lang="tr-TR" sz="2000" dirty="0" err="1"/>
              <a:t>fetusta</a:t>
            </a:r>
            <a:r>
              <a:rPr lang="tr-TR" sz="2000" dirty="0"/>
              <a:t> kafa içi kanamalar, sinir </a:t>
            </a:r>
            <a:r>
              <a:rPr lang="tr-TR" sz="2000" dirty="0" err="1"/>
              <a:t>harabiyeti</a:t>
            </a:r>
            <a:r>
              <a:rPr lang="tr-TR" sz="2000" dirty="0"/>
              <a:t> ve </a:t>
            </a:r>
            <a:r>
              <a:rPr lang="tr-TR" sz="2000" dirty="0" err="1"/>
              <a:t>hipoksi</a:t>
            </a:r>
            <a:r>
              <a:rPr lang="tr-TR" sz="2000" dirty="0"/>
              <a:t> görülebilir. </a:t>
            </a:r>
            <a:endParaRPr lang="tr-TR" sz="2000" dirty="0" smtClean="0"/>
          </a:p>
          <a:p>
            <a:r>
              <a:rPr lang="tr-TR" sz="2000" dirty="0" err="1" smtClean="0"/>
              <a:t>Fetusun</a:t>
            </a:r>
            <a:r>
              <a:rPr lang="tr-TR" sz="2000" dirty="0" smtClean="0"/>
              <a:t> </a:t>
            </a:r>
            <a:r>
              <a:rPr lang="tr-TR" sz="2000" dirty="0"/>
              <a:t>doğum ağırlığının 4000 gr ve üzerinde olduğu (</a:t>
            </a:r>
            <a:r>
              <a:rPr lang="tr-TR" sz="2000" dirty="0" err="1"/>
              <a:t>makrozomi</a:t>
            </a:r>
            <a:r>
              <a:rPr lang="tr-TR" sz="2000" dirty="0"/>
              <a:t>) durumlarda müdahaleli doğum, doğum eyleminin uzaması, </a:t>
            </a:r>
            <a:r>
              <a:rPr lang="tr-TR" sz="2000" dirty="0" err="1"/>
              <a:t>hipoksi</a:t>
            </a:r>
            <a:r>
              <a:rPr lang="tr-TR" sz="2000" dirty="0"/>
              <a:t>, kafa travması, nörolojik hasarlar, sinir zedelenmeleri, kafatası kırıkları nedeniyle riskler artabilir. </a:t>
            </a:r>
            <a:endParaRPr lang="tr-TR" sz="2000" dirty="0"/>
          </a:p>
        </p:txBody>
      </p:sp>
    </p:spTree>
    <p:extLst>
      <p:ext uri="{BB962C8B-B14F-4D97-AF65-F5344CB8AC3E}">
        <p14:creationId xmlns:p14="http://schemas.microsoft.com/office/powerpoint/2010/main" val="294687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Anneye ait faktörler</a:t>
            </a:r>
            <a:endParaRPr lang="tr-TR" dirty="0"/>
          </a:p>
        </p:txBody>
      </p:sp>
      <p:sp>
        <p:nvSpPr>
          <p:cNvPr id="3" name="İçerik Yer Tutucusu 2"/>
          <p:cNvSpPr>
            <a:spLocks noGrp="1"/>
          </p:cNvSpPr>
          <p:nvPr>
            <p:ph idx="1"/>
          </p:nvPr>
        </p:nvSpPr>
        <p:spPr>
          <a:xfrm>
            <a:off x="169817" y="1449977"/>
            <a:ext cx="11377749" cy="4591385"/>
          </a:xfrm>
        </p:spPr>
        <p:txBody>
          <a:bodyPr>
            <a:noAutofit/>
          </a:bodyPr>
          <a:lstStyle/>
          <a:p>
            <a:r>
              <a:rPr lang="tr-TR" sz="2200" b="1" dirty="0"/>
              <a:t>Annenin yaşı: </a:t>
            </a:r>
            <a:r>
              <a:rPr lang="tr-TR" sz="2200" dirty="0"/>
              <a:t>Sağlıklı bebek doğurma yaşı olarak 20-35 yaşlar arası olduğu kabul edilmekte, bu yaşlardan ne kadar uzaklaşılırsa gebe, </a:t>
            </a:r>
            <a:r>
              <a:rPr lang="tr-TR" sz="2200" dirty="0" err="1"/>
              <a:t>fetus</a:t>
            </a:r>
            <a:r>
              <a:rPr lang="tr-TR" sz="2200" dirty="0"/>
              <a:t> ve </a:t>
            </a:r>
            <a:r>
              <a:rPr lang="tr-TR" sz="2200" dirty="0" err="1"/>
              <a:t>yenidoğan</a:t>
            </a:r>
            <a:r>
              <a:rPr lang="tr-TR" sz="2200" dirty="0"/>
              <a:t> </a:t>
            </a:r>
            <a:r>
              <a:rPr lang="tr-TR" sz="2200" dirty="0" err="1"/>
              <a:t>morbidite</a:t>
            </a:r>
            <a:r>
              <a:rPr lang="tr-TR" sz="2200" dirty="0"/>
              <a:t> ve </a:t>
            </a:r>
            <a:r>
              <a:rPr lang="tr-TR" sz="2200" dirty="0" err="1"/>
              <a:t>mortalite</a:t>
            </a:r>
            <a:r>
              <a:rPr lang="tr-TR" sz="2200" dirty="0"/>
              <a:t> hızları yükselmektedir. Dolayısıyla ergenlerde ve ileri yaşlardaki gebeliklerde hem anne hem de </a:t>
            </a:r>
            <a:r>
              <a:rPr lang="tr-TR" sz="2200" dirty="0" err="1"/>
              <a:t>fetus</a:t>
            </a:r>
            <a:r>
              <a:rPr lang="tr-TR" sz="2200" dirty="0"/>
              <a:t>/</a:t>
            </a:r>
            <a:r>
              <a:rPr lang="tr-TR" sz="2200" dirty="0" err="1"/>
              <a:t>yenidoğan</a:t>
            </a:r>
            <a:r>
              <a:rPr lang="tr-TR" sz="2200" dirty="0"/>
              <a:t> sağlığı açısından riskler artmaktadır. </a:t>
            </a:r>
            <a:endParaRPr lang="tr-TR" sz="2200" dirty="0" smtClean="0"/>
          </a:p>
          <a:p>
            <a:r>
              <a:rPr lang="tr-TR" sz="2200" dirty="0" smtClean="0"/>
              <a:t>Otuz </a:t>
            </a:r>
            <a:r>
              <a:rPr lang="tr-TR" sz="2200" dirty="0"/>
              <a:t>beş yaşın üstündeki gebeliklerde; düşük ve ölü doğum, hipertansiyon, </a:t>
            </a:r>
            <a:r>
              <a:rPr lang="tr-TR" sz="2200" dirty="0" err="1"/>
              <a:t>preeklempsi</a:t>
            </a:r>
            <a:r>
              <a:rPr lang="tr-TR" sz="2200" dirty="0"/>
              <a:t>, sezaryen gerekliliği, </a:t>
            </a:r>
            <a:r>
              <a:rPr lang="tr-TR" sz="2200" dirty="0" err="1"/>
              <a:t>gestasyonel</a:t>
            </a:r>
            <a:r>
              <a:rPr lang="tr-TR" sz="2200" dirty="0"/>
              <a:t> diyabet, </a:t>
            </a:r>
            <a:r>
              <a:rPr lang="tr-TR" sz="2200" dirty="0" err="1"/>
              <a:t>intrauterin</a:t>
            </a:r>
            <a:r>
              <a:rPr lang="tr-TR" sz="2200" dirty="0"/>
              <a:t> gelişme geriliği, </a:t>
            </a:r>
            <a:r>
              <a:rPr lang="tr-TR" sz="2200" dirty="0" err="1"/>
              <a:t>Down</a:t>
            </a:r>
            <a:r>
              <a:rPr lang="tr-TR" sz="2200" dirty="0"/>
              <a:t> sendromu gibi genetik anomalili çocuk doğurma, kalp anomalileri, yarık damak ve yarık dudak görülme riskinde artış söz konusudur</a:t>
            </a:r>
            <a:r>
              <a:rPr lang="tr-TR" sz="2200" dirty="0" smtClean="0"/>
              <a:t>.</a:t>
            </a:r>
          </a:p>
          <a:p>
            <a:r>
              <a:rPr lang="tr-TR" sz="2200" dirty="0" err="1"/>
              <a:t>Adolesan</a:t>
            </a:r>
            <a:r>
              <a:rPr lang="tr-TR" sz="2200" dirty="0"/>
              <a:t> annelerin bebeklerinde sıklıkla beslenme bozukluğu, büyüme ve gelişme geriliği, bilişsel gelişim ve fonksiyonlarının geriliği, öğrenme güçlüğü ve yetersizliği, davranış problemleri görülmekte, bu bebeklerin ihmal ve istismar açısından risk altında olduğu kabul edilmektedir. </a:t>
            </a:r>
            <a:endParaRPr lang="tr-TR" sz="2200" dirty="0"/>
          </a:p>
        </p:txBody>
      </p:sp>
    </p:spTree>
    <p:extLst>
      <p:ext uri="{BB962C8B-B14F-4D97-AF65-F5344CB8AC3E}">
        <p14:creationId xmlns:p14="http://schemas.microsoft.com/office/powerpoint/2010/main" val="466804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949992" cy="5431762"/>
          </a:xfrm>
        </p:spPr>
        <p:txBody>
          <a:bodyPr>
            <a:normAutofit/>
          </a:bodyPr>
          <a:lstStyle/>
          <a:p>
            <a:r>
              <a:rPr lang="tr-TR" sz="2200" b="1" dirty="0"/>
              <a:t>Sosyoekonomik faktörler: </a:t>
            </a:r>
            <a:r>
              <a:rPr lang="tr-TR" sz="2200" dirty="0"/>
              <a:t>Yaşanılan çevre, toplumsal ilişkiler, sosyal faktörler, yoksulluk, işsizlik ve evsizlik gibi ekonomik faktörler temiz su, yiyecek, barınak ve sağlık hizmetlerine ulaşımı sınırlayarak ailenin dolayısıyla çocukların yaşam kalitesini, güvenliğini ve sağlığını bozabilir. </a:t>
            </a:r>
            <a:endParaRPr lang="tr-TR" sz="2200" dirty="0" smtClean="0"/>
          </a:p>
          <a:p>
            <a:r>
              <a:rPr lang="tr-TR" sz="2200" dirty="0" smtClean="0"/>
              <a:t>Düşük </a:t>
            </a:r>
            <a:r>
              <a:rPr lang="tr-TR" sz="2200" dirty="0"/>
              <a:t>sosyoekonomik düzey, anne-babanın mesleği ve olumsuz çalışma koşulları, evlilik dışı ve/veya istenmeyen gebelikler, akraba evliliği, azınlık/göçmen olma gibi anneye ait faktörlerin </a:t>
            </a:r>
            <a:r>
              <a:rPr lang="tr-TR" sz="2200" dirty="0" err="1"/>
              <a:t>fetus</a:t>
            </a:r>
            <a:r>
              <a:rPr lang="tr-TR" sz="2200" dirty="0"/>
              <a:t> üzerinde olumsuz etkileri bulunmaktadır. </a:t>
            </a:r>
            <a:endParaRPr lang="tr-TR" sz="2200" dirty="0" smtClean="0"/>
          </a:p>
          <a:p>
            <a:r>
              <a:rPr lang="tr-TR" sz="2200" dirty="0" smtClean="0"/>
              <a:t>Bunlar</a:t>
            </a:r>
            <a:r>
              <a:rPr lang="tr-TR" sz="2200" dirty="0"/>
              <a:t>; </a:t>
            </a:r>
            <a:r>
              <a:rPr lang="tr-TR" sz="2200" dirty="0" err="1"/>
              <a:t>intrauterin</a:t>
            </a:r>
            <a:r>
              <a:rPr lang="tr-TR" sz="2200" dirty="0"/>
              <a:t> gelişme geriliği, düşük doğum ağırlığı, </a:t>
            </a:r>
            <a:r>
              <a:rPr lang="tr-TR" sz="2200" dirty="0" err="1"/>
              <a:t>fetal</a:t>
            </a:r>
            <a:r>
              <a:rPr lang="tr-TR" sz="2200" dirty="0"/>
              <a:t> anomali riski, </a:t>
            </a:r>
            <a:r>
              <a:rPr lang="tr-TR" sz="2200" dirty="0" err="1"/>
              <a:t>prematür</a:t>
            </a:r>
            <a:r>
              <a:rPr lang="tr-TR" sz="2200" dirty="0"/>
              <a:t> doğumdur. Yüksek riskli toplumlarda çocukları riske atan </a:t>
            </a:r>
            <a:r>
              <a:rPr lang="tr-TR" sz="2200" dirty="0" err="1"/>
              <a:t>adolesan</a:t>
            </a:r>
            <a:r>
              <a:rPr lang="tr-TR" sz="2200" dirty="0"/>
              <a:t> gebelikler, alkol ve madde bağımlılığı, psikolojik problemler, aile içi şiddet, parçalanmış aile, suç, şiddet, ihmal-istismar riski de artış </a:t>
            </a:r>
            <a:r>
              <a:rPr lang="tr-TR" sz="2200" dirty="0" smtClean="0"/>
              <a:t>göstermektedir.</a:t>
            </a:r>
            <a:endParaRPr lang="tr-TR" sz="2200" dirty="0"/>
          </a:p>
        </p:txBody>
      </p:sp>
    </p:spTree>
    <p:extLst>
      <p:ext uri="{BB962C8B-B14F-4D97-AF65-F5344CB8AC3E}">
        <p14:creationId xmlns:p14="http://schemas.microsoft.com/office/powerpoint/2010/main" val="2972858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596668" cy="5431762"/>
          </a:xfrm>
        </p:spPr>
        <p:txBody>
          <a:bodyPr>
            <a:noAutofit/>
          </a:bodyPr>
          <a:lstStyle/>
          <a:p>
            <a:r>
              <a:rPr lang="tr-TR" sz="2400" b="1" dirty="0"/>
              <a:t>Annenin yaşam biçimi: </a:t>
            </a:r>
            <a:r>
              <a:rPr lang="tr-TR" sz="2400" dirty="0"/>
              <a:t>Annenin sigara, alkol, uyuşturucu madde kullanması, </a:t>
            </a:r>
            <a:r>
              <a:rPr lang="tr-TR" sz="2400" dirty="0" err="1"/>
              <a:t>teratojenik</a:t>
            </a:r>
            <a:r>
              <a:rPr lang="tr-TR" sz="2400" dirty="0"/>
              <a:t> maddelere maruz kalması, kötü beslenme alışkanlıkları ve stresli bir yaşam sürmesi başta </a:t>
            </a:r>
            <a:r>
              <a:rPr lang="tr-TR" sz="2400" dirty="0" err="1"/>
              <a:t>fetus</a:t>
            </a:r>
            <a:r>
              <a:rPr lang="tr-TR" sz="2400" dirty="0"/>
              <a:t> ve </a:t>
            </a:r>
            <a:r>
              <a:rPr lang="tr-TR" sz="2400" dirty="0" err="1"/>
              <a:t>yenidoğan</a:t>
            </a:r>
            <a:r>
              <a:rPr lang="tr-TR" sz="2400" dirty="0"/>
              <a:t> olmak üzere tüm çocukları olumsuz biçimde etkileyerek riske sokabilmektedir. </a:t>
            </a:r>
          </a:p>
          <a:p>
            <a:r>
              <a:rPr lang="tr-TR" sz="2400" b="1" i="1" dirty="0"/>
              <a:t>Sigara kullanımı/Pasif içicilik: </a:t>
            </a:r>
            <a:r>
              <a:rPr lang="tr-TR" sz="2400" dirty="0" smtClean="0"/>
              <a:t>Gebelikte </a:t>
            </a:r>
            <a:r>
              <a:rPr lang="tr-TR" sz="2400" dirty="0"/>
              <a:t>sigara kullanımı, sigara içilen ortamda bulunma/pasif içicilik dâhil, hem gebe hem de </a:t>
            </a:r>
            <a:r>
              <a:rPr lang="tr-TR" sz="2400" dirty="0" err="1"/>
              <a:t>fetusun</a:t>
            </a:r>
            <a:r>
              <a:rPr lang="tr-TR" sz="2400" dirty="0"/>
              <a:t> oksijenlenmesini bozarak </a:t>
            </a:r>
            <a:r>
              <a:rPr lang="tr-TR" sz="2400" dirty="0" err="1"/>
              <a:t>fetal</a:t>
            </a:r>
            <a:r>
              <a:rPr lang="tr-TR" sz="2400" dirty="0"/>
              <a:t> </a:t>
            </a:r>
            <a:r>
              <a:rPr lang="tr-TR" sz="2400" dirty="0" err="1"/>
              <a:t>hipoksiye</a:t>
            </a:r>
            <a:r>
              <a:rPr lang="tr-TR" sz="2400" dirty="0"/>
              <a:t> yol açmaktadır. Nikotinin plasenta damarlarında oluşturduğu </a:t>
            </a:r>
            <a:r>
              <a:rPr lang="tr-TR" sz="2400" dirty="0" err="1"/>
              <a:t>vazokonstrüksiyon</a:t>
            </a:r>
            <a:r>
              <a:rPr lang="tr-TR" sz="2400" dirty="0"/>
              <a:t> etkisiyle </a:t>
            </a:r>
            <a:r>
              <a:rPr lang="tr-TR" sz="2400" dirty="0" err="1"/>
              <a:t>fetusa</a:t>
            </a:r>
            <a:r>
              <a:rPr lang="tr-TR" sz="2400" dirty="0"/>
              <a:t> geçen besin maddeleri azaldığı için </a:t>
            </a:r>
            <a:r>
              <a:rPr lang="tr-TR" sz="2400" dirty="0" err="1"/>
              <a:t>intrauterin</a:t>
            </a:r>
            <a:r>
              <a:rPr lang="tr-TR" sz="2400" dirty="0"/>
              <a:t> gelişme geriliği görülmektedir. Aynı zamanda sigara kullanımı B1, B6, B12, C ve A vitaminlerinin ve kalsiyumunun emilimine engel </a:t>
            </a:r>
            <a:r>
              <a:rPr lang="tr-TR" sz="2400" dirty="0" smtClean="0"/>
              <a:t>olmaktadır. </a:t>
            </a:r>
            <a:endParaRPr lang="tr-TR" sz="2400" dirty="0"/>
          </a:p>
        </p:txBody>
      </p:sp>
    </p:spTree>
    <p:extLst>
      <p:ext uri="{BB962C8B-B14F-4D97-AF65-F5344CB8AC3E}">
        <p14:creationId xmlns:p14="http://schemas.microsoft.com/office/powerpoint/2010/main" val="1240110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718457"/>
            <a:ext cx="9198186" cy="5322905"/>
          </a:xfrm>
        </p:spPr>
        <p:txBody>
          <a:bodyPr>
            <a:noAutofit/>
          </a:bodyPr>
          <a:lstStyle/>
          <a:p>
            <a:r>
              <a:rPr lang="tr-TR" sz="2400" b="1" i="1" dirty="0"/>
              <a:t>Alkol kullanımı: </a:t>
            </a:r>
            <a:r>
              <a:rPr lang="tr-TR" sz="2400" dirty="0"/>
              <a:t>A</a:t>
            </a:r>
            <a:r>
              <a:rPr lang="tr-TR" sz="2400" dirty="0" smtClean="0"/>
              <a:t>lkol </a:t>
            </a:r>
            <a:r>
              <a:rPr lang="tr-TR" sz="2400" dirty="0"/>
              <a:t>kullanımı hücre çoğalmasını bozarak </a:t>
            </a:r>
            <a:r>
              <a:rPr lang="tr-TR" sz="2400" dirty="0" err="1"/>
              <a:t>fetal</a:t>
            </a:r>
            <a:r>
              <a:rPr lang="tr-TR" sz="2400" dirty="0"/>
              <a:t> gelişimi engellemekte, </a:t>
            </a:r>
            <a:r>
              <a:rPr lang="tr-TR" sz="2400" dirty="0" err="1"/>
              <a:t>konjenital</a:t>
            </a:r>
            <a:r>
              <a:rPr lang="tr-TR" sz="2400" dirty="0"/>
              <a:t> anomalilere neden olmaktadır. </a:t>
            </a:r>
            <a:r>
              <a:rPr lang="tr-TR" sz="2400" dirty="0" smtClean="0"/>
              <a:t>Gebeliğin </a:t>
            </a:r>
            <a:r>
              <a:rPr lang="tr-TR" sz="2400" dirty="0"/>
              <a:t>ilk </a:t>
            </a:r>
            <a:r>
              <a:rPr lang="tr-TR" sz="2400" dirty="0" err="1"/>
              <a:t>trimesterinde</a:t>
            </a:r>
            <a:r>
              <a:rPr lang="tr-TR" sz="2400" dirty="0"/>
              <a:t> günde iki kadehten fazla alkol tüketen annelerin bebeklerinde düşük doğum ağırlığı, büyüme ve gelişme geriliği, mikrosefali, yarık damak, yarık dudak, kalp anomalileri, </a:t>
            </a:r>
            <a:r>
              <a:rPr lang="tr-TR" sz="2400" dirty="0" err="1"/>
              <a:t>mental</a:t>
            </a:r>
            <a:r>
              <a:rPr lang="tr-TR" sz="2400" dirty="0"/>
              <a:t> </a:t>
            </a:r>
            <a:r>
              <a:rPr lang="tr-TR" sz="2400" dirty="0" err="1"/>
              <a:t>retardasyon</a:t>
            </a:r>
            <a:r>
              <a:rPr lang="tr-TR" sz="2400" dirty="0"/>
              <a:t>, davranış bozuklukları görülmüştür. </a:t>
            </a:r>
            <a:endParaRPr lang="tr-TR" sz="2400" dirty="0" smtClean="0"/>
          </a:p>
          <a:p>
            <a:r>
              <a:rPr lang="tr-TR" sz="2400" dirty="0" smtClean="0"/>
              <a:t>Gebelikte </a:t>
            </a:r>
            <a:r>
              <a:rPr lang="tr-TR" sz="2400" dirty="0"/>
              <a:t>alkol kullanımının neden olduğu bu tabloya “</a:t>
            </a:r>
            <a:r>
              <a:rPr lang="tr-TR" sz="2400" dirty="0" err="1"/>
              <a:t>fetal</a:t>
            </a:r>
            <a:r>
              <a:rPr lang="tr-TR" sz="2400" dirty="0"/>
              <a:t> alkol sendromu” adı verilmekte, alkol tüketimi gebeliğin birinci </a:t>
            </a:r>
            <a:r>
              <a:rPr lang="tr-TR" sz="2400" dirty="0" err="1"/>
              <a:t>trimesterinde</a:t>
            </a:r>
            <a:r>
              <a:rPr lang="tr-TR" sz="2400" dirty="0"/>
              <a:t> </a:t>
            </a:r>
            <a:r>
              <a:rPr lang="tr-TR" sz="2400" dirty="0" err="1"/>
              <a:t>embriyonik</a:t>
            </a:r>
            <a:r>
              <a:rPr lang="tr-TR" sz="2400" dirty="0"/>
              <a:t> gelişimi, beyin gelişiminin en hızlı olduğu üçüncü </a:t>
            </a:r>
            <a:r>
              <a:rPr lang="tr-TR" sz="2400" dirty="0" err="1"/>
              <a:t>trimesterde</a:t>
            </a:r>
            <a:r>
              <a:rPr lang="tr-TR" sz="2400" dirty="0"/>
              <a:t> ise santral sinir sistemi gelişimini ve büyümeyi olumsuz etkilemektedir. </a:t>
            </a:r>
            <a:endParaRPr lang="tr-TR" sz="2400" dirty="0"/>
          </a:p>
        </p:txBody>
      </p:sp>
    </p:spTree>
    <p:extLst>
      <p:ext uri="{BB962C8B-B14F-4D97-AF65-F5344CB8AC3E}">
        <p14:creationId xmlns:p14="http://schemas.microsoft.com/office/powerpoint/2010/main" val="349157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1820855701"/>
              </p:ext>
            </p:extLst>
          </p:nvPr>
        </p:nvGraphicFramePr>
        <p:xfrm>
          <a:off x="677334" y="1423851"/>
          <a:ext cx="8596668" cy="4617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734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3" y="609601"/>
            <a:ext cx="10125649" cy="5431762"/>
          </a:xfrm>
        </p:spPr>
        <p:txBody>
          <a:bodyPr>
            <a:noAutofit/>
          </a:bodyPr>
          <a:lstStyle/>
          <a:p>
            <a:r>
              <a:rPr lang="tr-TR" sz="2200" b="1" i="1" dirty="0"/>
              <a:t>Uyuşturucu madde kullanımı:</a:t>
            </a:r>
            <a:r>
              <a:rPr lang="tr-TR" sz="2200" b="1" dirty="0"/>
              <a:t> </a:t>
            </a:r>
            <a:r>
              <a:rPr lang="tr-TR" sz="2200" dirty="0"/>
              <a:t>Uyuşturucu madde kullanan gebelerde </a:t>
            </a:r>
            <a:r>
              <a:rPr lang="tr-TR" sz="2200" dirty="0" err="1"/>
              <a:t>preeklempsi</a:t>
            </a:r>
            <a:r>
              <a:rPr lang="tr-TR" sz="2200" dirty="0"/>
              <a:t>, </a:t>
            </a:r>
            <a:r>
              <a:rPr lang="tr-TR" sz="2200" dirty="0" err="1"/>
              <a:t>eklempsi</a:t>
            </a:r>
            <a:r>
              <a:rPr lang="tr-TR" sz="2200" dirty="0"/>
              <a:t>, </a:t>
            </a:r>
            <a:r>
              <a:rPr lang="tr-TR" sz="2200" dirty="0" err="1"/>
              <a:t>fetal</a:t>
            </a:r>
            <a:r>
              <a:rPr lang="tr-TR" sz="2200" dirty="0"/>
              <a:t> </a:t>
            </a:r>
            <a:r>
              <a:rPr lang="tr-TR" sz="2200" dirty="0" err="1"/>
              <a:t>distres</a:t>
            </a:r>
            <a:r>
              <a:rPr lang="tr-TR" sz="2200" dirty="0"/>
              <a:t>, prematüre doğum ve düşük doğum ağırlığı görülme riski yüksektir. Marihuana kullanan annelerin bebeklerinde </a:t>
            </a:r>
            <a:r>
              <a:rPr lang="tr-TR" sz="2200" dirty="0" err="1"/>
              <a:t>mental</a:t>
            </a:r>
            <a:r>
              <a:rPr lang="tr-TR" sz="2200" dirty="0"/>
              <a:t> </a:t>
            </a:r>
            <a:r>
              <a:rPr lang="tr-TR" sz="2200" dirty="0" err="1"/>
              <a:t>retardasyon</a:t>
            </a:r>
            <a:r>
              <a:rPr lang="tr-TR" sz="2200" dirty="0"/>
              <a:t>, nörolojik hasar, konuşma becerileri ve bilişsel gelişiminde yetersizlikler görülür. Annenin eroin kullanımı ölü doğum, prematüre doğum, </a:t>
            </a:r>
            <a:r>
              <a:rPr lang="tr-TR" sz="2200" dirty="0" err="1"/>
              <a:t>yenidoğanda</a:t>
            </a:r>
            <a:r>
              <a:rPr lang="tr-TR" sz="2200" dirty="0"/>
              <a:t> bağımlılık, </a:t>
            </a:r>
            <a:r>
              <a:rPr lang="tr-TR" sz="2200" dirty="0" err="1"/>
              <a:t>irritabilite</a:t>
            </a:r>
            <a:r>
              <a:rPr lang="tr-TR" sz="2200" dirty="0"/>
              <a:t>, anormal yüksek sesle ağlama, titreme, kusma, </a:t>
            </a:r>
            <a:r>
              <a:rPr lang="tr-TR" sz="2200" dirty="0" err="1"/>
              <a:t>konvülziyon</a:t>
            </a:r>
            <a:r>
              <a:rPr lang="tr-TR" sz="2200" dirty="0"/>
              <a:t>, uyku bozukluğu ve zayıf motor gelişimle sonuçlanmaktadır. </a:t>
            </a:r>
            <a:r>
              <a:rPr lang="tr-TR" sz="2200" dirty="0" smtClean="0"/>
              <a:t>Kokain </a:t>
            </a:r>
            <a:r>
              <a:rPr lang="tr-TR" sz="2200" dirty="0"/>
              <a:t>kullanan annelerin çocukları zayıf refleksler, motor gelişim geriliği, büyüme hızında azalma, dil gelişiminde bozukluk, dikkat eksikliği gibi sorunlarla karşı karşıya kalmaktadır. Gebelikte kokain kullanımı </a:t>
            </a:r>
            <a:r>
              <a:rPr lang="tr-TR" sz="2200" dirty="0" err="1"/>
              <a:t>prematür</a:t>
            </a:r>
            <a:r>
              <a:rPr lang="tr-TR" sz="2200" dirty="0"/>
              <a:t> doğuma, </a:t>
            </a:r>
            <a:r>
              <a:rPr lang="tr-TR" sz="2200" dirty="0" err="1"/>
              <a:t>fetal</a:t>
            </a:r>
            <a:r>
              <a:rPr lang="tr-TR" sz="2200" dirty="0"/>
              <a:t> </a:t>
            </a:r>
            <a:r>
              <a:rPr lang="tr-TR" sz="2200" dirty="0" err="1"/>
              <a:t>distrese</a:t>
            </a:r>
            <a:r>
              <a:rPr lang="tr-TR" sz="2200" dirty="0"/>
              <a:t>, </a:t>
            </a:r>
            <a:r>
              <a:rPr lang="tr-TR" sz="2200" dirty="0" err="1"/>
              <a:t>intrauterin</a:t>
            </a:r>
            <a:r>
              <a:rPr lang="tr-TR" sz="2200" dirty="0"/>
              <a:t> gelişme geriliğine, düşük doğum ağırlığına, merkezi sinir sistemi anomalilerine ve </a:t>
            </a:r>
            <a:r>
              <a:rPr lang="tr-TR" sz="2200" dirty="0" err="1"/>
              <a:t>mikrosefaliye</a:t>
            </a:r>
            <a:r>
              <a:rPr lang="tr-TR" sz="2200" dirty="0"/>
              <a:t> neden olmaktadır. Sinir sistemini hızlandıran bir uyaran olan </a:t>
            </a:r>
            <a:r>
              <a:rPr lang="tr-TR" sz="2200" dirty="0" err="1"/>
              <a:t>metamfetamin</a:t>
            </a:r>
            <a:r>
              <a:rPr lang="tr-TR" sz="2200" dirty="0"/>
              <a:t> kullanan annelerin çocukları ölüm, düşük doğum ağırlığı, bellek yetersizliği, gelişimsel ve davranışsal sorunlar bakımından risk </a:t>
            </a:r>
            <a:r>
              <a:rPr lang="tr-TR" sz="2200" dirty="0" smtClean="0"/>
              <a:t>altındadır.</a:t>
            </a:r>
            <a:endParaRPr lang="tr-TR" sz="2200" dirty="0"/>
          </a:p>
        </p:txBody>
      </p:sp>
    </p:spTree>
    <p:extLst>
      <p:ext uri="{BB962C8B-B14F-4D97-AF65-F5344CB8AC3E}">
        <p14:creationId xmlns:p14="http://schemas.microsoft.com/office/powerpoint/2010/main" val="1327634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3" y="1463041"/>
            <a:ext cx="9341877" cy="4578322"/>
          </a:xfrm>
        </p:spPr>
        <p:txBody>
          <a:bodyPr>
            <a:noAutofit/>
          </a:bodyPr>
          <a:lstStyle/>
          <a:p>
            <a:r>
              <a:rPr lang="tr-TR" sz="2200" b="1" i="1" dirty="0"/>
              <a:t>İlaç kullanımı:</a:t>
            </a:r>
            <a:r>
              <a:rPr lang="tr-TR" sz="2200" b="1" dirty="0"/>
              <a:t> </a:t>
            </a:r>
            <a:r>
              <a:rPr lang="tr-TR" sz="2200" dirty="0" smtClean="0"/>
              <a:t>Gebelikte </a:t>
            </a:r>
            <a:r>
              <a:rPr lang="tr-TR" sz="2200" dirty="0"/>
              <a:t>ilaç kullanımının en etkili olduğu dönem özellikle birinci </a:t>
            </a:r>
            <a:r>
              <a:rPr lang="tr-TR" sz="2200" dirty="0" err="1"/>
              <a:t>trimester</a:t>
            </a:r>
            <a:r>
              <a:rPr lang="tr-TR" sz="2200" dirty="0"/>
              <a:t> olduğu için bu dönemde ilaç kullanmaktan kaçınmak </a:t>
            </a:r>
            <a:r>
              <a:rPr lang="tr-TR" sz="2200" dirty="0" smtClean="0"/>
              <a:t>gerekmektedir. İlaçlar </a:t>
            </a:r>
            <a:r>
              <a:rPr lang="tr-TR" sz="2200" dirty="0" err="1"/>
              <a:t>fetuste</a:t>
            </a:r>
            <a:r>
              <a:rPr lang="tr-TR" sz="2200" dirty="0"/>
              <a:t> ölüme, </a:t>
            </a:r>
            <a:r>
              <a:rPr lang="tr-TR" sz="2200" dirty="0" err="1"/>
              <a:t>konjenital</a:t>
            </a:r>
            <a:r>
              <a:rPr lang="tr-TR" sz="2200" dirty="0"/>
              <a:t> anomalilere, prematüre doğuma ve düşük doğum ağırlığına yol </a:t>
            </a:r>
            <a:r>
              <a:rPr lang="tr-TR" sz="2200" dirty="0" smtClean="0"/>
              <a:t>açabilmektedir. Kemoterapide </a:t>
            </a:r>
            <a:r>
              <a:rPr lang="tr-TR" sz="2200" dirty="0"/>
              <a:t>kullanılan ilaçlar, özellikle birinci </a:t>
            </a:r>
            <a:r>
              <a:rPr lang="tr-TR" sz="2200" dirty="0" err="1"/>
              <a:t>trimesterde</a:t>
            </a:r>
            <a:r>
              <a:rPr lang="tr-TR" sz="2200" dirty="0"/>
              <a:t>, </a:t>
            </a:r>
            <a:r>
              <a:rPr lang="tr-TR" sz="2200" dirty="0" err="1"/>
              <a:t>intaruterin</a:t>
            </a:r>
            <a:r>
              <a:rPr lang="tr-TR" sz="2200" dirty="0"/>
              <a:t> gelişme geriliği, yarık damak, kalp ve göz anomalileri, hidrosefali, </a:t>
            </a:r>
            <a:r>
              <a:rPr lang="tr-TR" sz="2200" dirty="0" err="1"/>
              <a:t>nöral</a:t>
            </a:r>
            <a:r>
              <a:rPr lang="tr-TR" sz="2200" dirty="0"/>
              <a:t> tüp </a:t>
            </a:r>
            <a:r>
              <a:rPr lang="tr-TR" sz="2200" dirty="0" err="1"/>
              <a:t>defektlerine</a:t>
            </a:r>
            <a:r>
              <a:rPr lang="tr-TR" sz="2200" dirty="0"/>
              <a:t> neden olmaktadır. </a:t>
            </a:r>
            <a:r>
              <a:rPr lang="tr-TR" sz="2200" dirty="0" err="1"/>
              <a:t>Antiepileptik</a:t>
            </a:r>
            <a:r>
              <a:rPr lang="tr-TR" sz="2200" dirty="0"/>
              <a:t> ilaçların alımına bağlı düşük kulak, yüksek damak, kalp anomalileri ve </a:t>
            </a:r>
            <a:r>
              <a:rPr lang="tr-TR" sz="2200" dirty="0" err="1"/>
              <a:t>nöral</a:t>
            </a:r>
            <a:r>
              <a:rPr lang="tr-TR" sz="2200" dirty="0"/>
              <a:t> tüp </a:t>
            </a:r>
            <a:r>
              <a:rPr lang="tr-TR" sz="2200" dirty="0" err="1"/>
              <a:t>defektleri</a:t>
            </a:r>
            <a:r>
              <a:rPr lang="tr-TR" sz="2200" dirty="0"/>
              <a:t> oluşmaktadır. </a:t>
            </a:r>
            <a:r>
              <a:rPr lang="tr-TR" sz="2200" dirty="0" err="1"/>
              <a:t>Antipsikotik</a:t>
            </a:r>
            <a:r>
              <a:rPr lang="tr-TR" sz="2200" dirty="0"/>
              <a:t> ve </a:t>
            </a:r>
            <a:r>
              <a:rPr lang="tr-TR" sz="2200" dirty="0" err="1"/>
              <a:t>antidepresanlar</a:t>
            </a:r>
            <a:r>
              <a:rPr lang="tr-TR" sz="2200" dirty="0"/>
              <a:t>, kalp anomalileri ve </a:t>
            </a:r>
            <a:r>
              <a:rPr lang="tr-TR" sz="2200" dirty="0" err="1"/>
              <a:t>nöral</a:t>
            </a:r>
            <a:r>
              <a:rPr lang="tr-TR" sz="2200" dirty="0"/>
              <a:t> tüp </a:t>
            </a:r>
            <a:r>
              <a:rPr lang="tr-TR" sz="2200" dirty="0" err="1"/>
              <a:t>defektleri</a:t>
            </a:r>
            <a:r>
              <a:rPr lang="tr-TR" sz="2200" dirty="0"/>
              <a:t> görülme riskini arttırmakta, yüksek dozda aspirin kullanımı kanamaları </a:t>
            </a:r>
            <a:r>
              <a:rPr lang="tr-TR" sz="2200" dirty="0" smtClean="0"/>
              <a:t>tetikleyebilmektedir.</a:t>
            </a:r>
            <a:endParaRPr lang="tr-TR" sz="2200" dirty="0"/>
          </a:p>
        </p:txBody>
      </p:sp>
    </p:spTree>
    <p:extLst>
      <p:ext uri="{BB962C8B-B14F-4D97-AF65-F5344CB8AC3E}">
        <p14:creationId xmlns:p14="http://schemas.microsoft.com/office/powerpoint/2010/main" val="316368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3" y="609601"/>
            <a:ext cx="9577009" cy="5431762"/>
          </a:xfrm>
        </p:spPr>
        <p:txBody>
          <a:bodyPr>
            <a:noAutofit/>
          </a:bodyPr>
          <a:lstStyle/>
          <a:p>
            <a:r>
              <a:rPr lang="tr-TR" sz="2400" b="1" dirty="0" err="1"/>
              <a:t>Maternal</a:t>
            </a:r>
            <a:r>
              <a:rPr lang="tr-TR" sz="2400" b="1" dirty="0"/>
              <a:t> hastalıklar: </a:t>
            </a:r>
            <a:r>
              <a:rPr lang="tr-TR" sz="2400" dirty="0"/>
              <a:t>Annede var olan </a:t>
            </a:r>
            <a:r>
              <a:rPr lang="tr-TR" sz="2400" dirty="0" err="1"/>
              <a:t>diyabetes</a:t>
            </a:r>
            <a:r>
              <a:rPr lang="tr-TR" sz="2400" dirty="0"/>
              <a:t> </a:t>
            </a:r>
            <a:r>
              <a:rPr lang="tr-TR" sz="2400" dirty="0" err="1"/>
              <a:t>mellitus</a:t>
            </a:r>
            <a:r>
              <a:rPr lang="tr-TR" sz="2400" dirty="0"/>
              <a:t>, kalp hastalıkları, kronik böbrek yetmezliği, hipertansiyon, epilepsi, </a:t>
            </a:r>
            <a:r>
              <a:rPr lang="tr-TR" sz="2400" dirty="0" err="1"/>
              <a:t>tiroid</a:t>
            </a:r>
            <a:r>
              <a:rPr lang="tr-TR" sz="2400" dirty="0"/>
              <a:t> hastalıkları, astım gibi problemler hem gebeliği hem de </a:t>
            </a:r>
            <a:r>
              <a:rPr lang="tr-TR" sz="2400" dirty="0" err="1"/>
              <a:t>fetusu</a:t>
            </a:r>
            <a:r>
              <a:rPr lang="tr-TR" sz="2400" dirty="0"/>
              <a:t> olumsuz yönde etkileyebilmektedir. </a:t>
            </a:r>
            <a:endParaRPr lang="tr-TR" sz="2400" dirty="0" smtClean="0"/>
          </a:p>
          <a:p>
            <a:r>
              <a:rPr lang="tr-TR" sz="2400" dirty="0" smtClean="0"/>
              <a:t>Gebelikte </a:t>
            </a:r>
            <a:r>
              <a:rPr lang="tr-TR" sz="2400" dirty="0"/>
              <a:t>en sık problem yaratan </a:t>
            </a:r>
            <a:r>
              <a:rPr lang="tr-TR" sz="2400" dirty="0" err="1"/>
              <a:t>metabolik</a:t>
            </a:r>
            <a:r>
              <a:rPr lang="tr-TR" sz="2400" dirty="0"/>
              <a:t> hastalık </a:t>
            </a:r>
            <a:r>
              <a:rPr lang="tr-TR" sz="2400" dirty="0" err="1"/>
              <a:t>diyabetes</a:t>
            </a:r>
            <a:r>
              <a:rPr lang="tr-TR" sz="2400" dirty="0"/>
              <a:t> </a:t>
            </a:r>
            <a:r>
              <a:rPr lang="tr-TR" sz="2400" dirty="0" err="1"/>
              <a:t>mellitustur</a:t>
            </a:r>
            <a:r>
              <a:rPr lang="tr-TR" sz="2400" dirty="0"/>
              <a:t>. </a:t>
            </a:r>
            <a:r>
              <a:rPr lang="tr-TR" sz="2400" dirty="0" smtClean="0"/>
              <a:t>Diyabetin </a:t>
            </a:r>
            <a:r>
              <a:rPr lang="tr-TR" sz="2400" dirty="0"/>
              <a:t>gebeliğe </a:t>
            </a:r>
            <a:r>
              <a:rPr lang="tr-TR" sz="2400" dirty="0" err="1"/>
              <a:t>preeklempsi</a:t>
            </a:r>
            <a:r>
              <a:rPr lang="tr-TR" sz="2400" dirty="0"/>
              <a:t> ve </a:t>
            </a:r>
            <a:r>
              <a:rPr lang="tr-TR" sz="2400" dirty="0" err="1"/>
              <a:t>eklempsi</a:t>
            </a:r>
            <a:r>
              <a:rPr lang="tr-TR" sz="2400" dirty="0"/>
              <a:t>, </a:t>
            </a:r>
            <a:r>
              <a:rPr lang="tr-TR" sz="2400" dirty="0" err="1"/>
              <a:t>prematür</a:t>
            </a:r>
            <a:r>
              <a:rPr lang="tr-TR" sz="2400" dirty="0"/>
              <a:t> doğum, zor doğum, sezaryen, </a:t>
            </a:r>
            <a:r>
              <a:rPr lang="tr-TR" sz="2400" dirty="0" err="1"/>
              <a:t>makrozomi</a:t>
            </a:r>
            <a:r>
              <a:rPr lang="tr-TR" sz="2400" dirty="0"/>
              <a:t> ve doğum travmaları gibi olumsuz etkileri bulunmakta, diyabet </a:t>
            </a:r>
            <a:r>
              <a:rPr lang="tr-TR" sz="2400" dirty="0" err="1"/>
              <a:t>fetusta</a:t>
            </a:r>
            <a:r>
              <a:rPr lang="tr-TR" sz="2400" dirty="0"/>
              <a:t> ise </a:t>
            </a:r>
            <a:r>
              <a:rPr lang="tr-TR" sz="2400" dirty="0" err="1"/>
              <a:t>intrauterin</a:t>
            </a:r>
            <a:r>
              <a:rPr lang="tr-TR" sz="2400" dirty="0"/>
              <a:t> ölüm, kalp ve karaciğerde büyüme, </a:t>
            </a:r>
            <a:r>
              <a:rPr lang="tr-TR" sz="2400" dirty="0" err="1"/>
              <a:t>makrozomi</a:t>
            </a:r>
            <a:r>
              <a:rPr lang="tr-TR" sz="2400" dirty="0"/>
              <a:t>, prematürelik, omuz takılması, felçler, </a:t>
            </a:r>
            <a:r>
              <a:rPr lang="tr-TR" sz="2400" dirty="0" err="1"/>
              <a:t>fetal</a:t>
            </a:r>
            <a:r>
              <a:rPr lang="tr-TR" sz="2400" dirty="0"/>
              <a:t> </a:t>
            </a:r>
            <a:r>
              <a:rPr lang="tr-TR" sz="2400" dirty="0" err="1"/>
              <a:t>asfiksi</a:t>
            </a:r>
            <a:r>
              <a:rPr lang="tr-TR" sz="2400" dirty="0"/>
              <a:t>, </a:t>
            </a:r>
            <a:r>
              <a:rPr lang="tr-TR" sz="2400" dirty="0" err="1"/>
              <a:t>serebral</a:t>
            </a:r>
            <a:r>
              <a:rPr lang="tr-TR" sz="2400" dirty="0"/>
              <a:t> </a:t>
            </a:r>
            <a:r>
              <a:rPr lang="tr-TR" sz="2400" dirty="0" err="1"/>
              <a:t>iskemi</a:t>
            </a:r>
            <a:r>
              <a:rPr lang="tr-TR" sz="2400" dirty="0"/>
              <a:t>, </a:t>
            </a:r>
            <a:r>
              <a:rPr lang="tr-TR" sz="2400" dirty="0" err="1"/>
              <a:t>konjenital</a:t>
            </a:r>
            <a:r>
              <a:rPr lang="tr-TR" sz="2400" dirty="0"/>
              <a:t> anomaliler, hipoglisemi, </a:t>
            </a:r>
            <a:r>
              <a:rPr lang="tr-TR" sz="2400" dirty="0" err="1"/>
              <a:t>intrauterin</a:t>
            </a:r>
            <a:r>
              <a:rPr lang="tr-TR" sz="2400" dirty="0"/>
              <a:t> gelişim geriliğine neden olmakta, ileriki yıllarda çocukluk çağı </a:t>
            </a:r>
            <a:r>
              <a:rPr lang="tr-TR" sz="2400" dirty="0" err="1"/>
              <a:t>obezitesine</a:t>
            </a:r>
            <a:r>
              <a:rPr lang="tr-TR" sz="2400" dirty="0"/>
              <a:t> eğilimi artırmaktadır. </a:t>
            </a:r>
            <a:endParaRPr lang="tr-TR" sz="2400" dirty="0"/>
          </a:p>
        </p:txBody>
      </p:sp>
    </p:spTree>
    <p:extLst>
      <p:ext uri="{BB962C8B-B14F-4D97-AF65-F5344CB8AC3E}">
        <p14:creationId xmlns:p14="http://schemas.microsoft.com/office/powerpoint/2010/main" val="21922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9276564" cy="5431762"/>
          </a:xfrm>
        </p:spPr>
        <p:txBody>
          <a:bodyPr>
            <a:noAutofit/>
          </a:bodyPr>
          <a:lstStyle/>
          <a:p>
            <a:r>
              <a:rPr lang="tr-TR" sz="2400" dirty="0"/>
              <a:t>Gebelikteki kalp hastalıkları </a:t>
            </a:r>
            <a:r>
              <a:rPr lang="tr-TR" sz="2400" dirty="0" err="1"/>
              <a:t>maternal</a:t>
            </a:r>
            <a:r>
              <a:rPr lang="tr-TR" sz="2400" dirty="0"/>
              <a:t> ve </a:t>
            </a:r>
            <a:r>
              <a:rPr lang="tr-TR" sz="2400" dirty="0" err="1"/>
              <a:t>fetal</a:t>
            </a:r>
            <a:r>
              <a:rPr lang="tr-TR" sz="2400" dirty="0"/>
              <a:t> sağlığı olumsuz etkilemekle birlikte tıp alanındaki gelişmeler gebelik sürecini komplikasyonsuz tamamlamaya olanak vermektedir. Kan dolaşımının ve </a:t>
            </a:r>
            <a:r>
              <a:rPr lang="tr-TR" sz="2400" dirty="0" err="1"/>
              <a:t>oksijenasyonun</a:t>
            </a:r>
            <a:r>
              <a:rPr lang="tr-TR" sz="2400" dirty="0"/>
              <a:t> azalması sonucunda fetüs; </a:t>
            </a:r>
            <a:r>
              <a:rPr lang="tr-TR" sz="2400" dirty="0" err="1"/>
              <a:t>intrauterin</a:t>
            </a:r>
            <a:r>
              <a:rPr lang="tr-TR" sz="2400" dirty="0"/>
              <a:t> gelişme geriliği, </a:t>
            </a:r>
            <a:r>
              <a:rPr lang="tr-TR" sz="2400" dirty="0" err="1"/>
              <a:t>hipoksi</a:t>
            </a:r>
            <a:r>
              <a:rPr lang="tr-TR" sz="2400" dirty="0"/>
              <a:t>, prematürelik, </a:t>
            </a:r>
            <a:r>
              <a:rPr lang="tr-TR" sz="2400" dirty="0" err="1"/>
              <a:t>konjenital</a:t>
            </a:r>
            <a:r>
              <a:rPr lang="tr-TR" sz="2400" dirty="0"/>
              <a:t> kalp </a:t>
            </a:r>
            <a:r>
              <a:rPr lang="tr-TR" sz="2400" dirty="0" err="1"/>
              <a:t>defektleri</a:t>
            </a:r>
            <a:r>
              <a:rPr lang="tr-TR" sz="2400" dirty="0"/>
              <a:t>, düşük doğum ağırlığı, solunum sıkıntıları, kafa içi kanamalar ve ölüm gibi riskler altındadır. Gebeler hekim kontrolünde ilaç tedavilerine devam edebilir. Gebelikte daha çok demir ve </a:t>
            </a:r>
            <a:r>
              <a:rPr lang="tr-TR" sz="2400" dirty="0" err="1"/>
              <a:t>folik</a:t>
            </a:r>
            <a:r>
              <a:rPr lang="tr-TR" sz="2400" dirty="0"/>
              <a:t> asit eksikliğine bağlı olarak gelişen anemilere rastlanır. </a:t>
            </a:r>
            <a:endParaRPr lang="tr-TR" sz="2400" dirty="0" smtClean="0"/>
          </a:p>
          <a:p>
            <a:r>
              <a:rPr lang="tr-TR" sz="2400" dirty="0"/>
              <a:t>Kronik böbrek yetmezliği gebelik böbrek yetmezliğini hızlandırmakta, </a:t>
            </a:r>
            <a:r>
              <a:rPr lang="tr-TR" sz="2400" dirty="0" err="1"/>
              <a:t>preeklempsi</a:t>
            </a:r>
            <a:r>
              <a:rPr lang="tr-TR" sz="2400" dirty="0"/>
              <a:t>, kronik hipertansiyon, </a:t>
            </a:r>
            <a:r>
              <a:rPr lang="tr-TR" sz="2400" dirty="0" err="1"/>
              <a:t>intrauterin</a:t>
            </a:r>
            <a:r>
              <a:rPr lang="tr-TR" sz="2400" dirty="0"/>
              <a:t> gelişme geriliği ve </a:t>
            </a:r>
            <a:r>
              <a:rPr lang="tr-TR" sz="2400" dirty="0" err="1"/>
              <a:t>prematür</a:t>
            </a:r>
            <a:r>
              <a:rPr lang="tr-TR" sz="2400" dirty="0"/>
              <a:t> doğum riskini artırmaktadır. </a:t>
            </a:r>
            <a:endParaRPr lang="tr-TR" sz="2400" dirty="0"/>
          </a:p>
        </p:txBody>
      </p:sp>
    </p:spTree>
    <p:extLst>
      <p:ext uri="{BB962C8B-B14F-4D97-AF65-F5344CB8AC3E}">
        <p14:creationId xmlns:p14="http://schemas.microsoft.com/office/powerpoint/2010/main" val="282834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596668" cy="5431762"/>
          </a:xfrm>
        </p:spPr>
        <p:txBody>
          <a:bodyPr>
            <a:noAutofit/>
          </a:bodyPr>
          <a:lstStyle/>
          <a:p>
            <a:r>
              <a:rPr lang="tr-TR" sz="2400" dirty="0"/>
              <a:t>Epileptik gebelerde kullanılan ilaçlara bağlı olarak </a:t>
            </a:r>
            <a:r>
              <a:rPr lang="tr-TR" sz="2400" dirty="0" err="1"/>
              <a:t>konjenital</a:t>
            </a:r>
            <a:r>
              <a:rPr lang="tr-TR" sz="2400" dirty="0"/>
              <a:t> anomaliler, </a:t>
            </a:r>
            <a:r>
              <a:rPr lang="tr-TR" sz="2400" dirty="0" err="1"/>
              <a:t>intrauterin</a:t>
            </a:r>
            <a:r>
              <a:rPr lang="tr-TR" sz="2400" dirty="0"/>
              <a:t> gelişme geriliği, nörolojik bozukluklar, davranış problemleri ve çocuğun ilerde epilepsi hasta olma riski görülebilir. </a:t>
            </a:r>
            <a:endParaRPr lang="tr-TR" sz="2400" dirty="0" smtClean="0"/>
          </a:p>
          <a:p>
            <a:r>
              <a:rPr lang="tr-TR" sz="2400" dirty="0" smtClean="0"/>
              <a:t>Gebelik </a:t>
            </a:r>
            <a:r>
              <a:rPr lang="tr-TR" sz="2400" dirty="0"/>
              <a:t>öncesi kadının bilgilendirilmesi, ilaç seçimi ve </a:t>
            </a:r>
            <a:r>
              <a:rPr lang="tr-TR" sz="2400" dirty="0" err="1"/>
              <a:t>folik</a:t>
            </a:r>
            <a:r>
              <a:rPr lang="tr-TR" sz="2400" dirty="0"/>
              <a:t> asit kullanılması önemlidir. </a:t>
            </a:r>
            <a:r>
              <a:rPr lang="tr-TR" sz="2400" dirty="0" err="1"/>
              <a:t>Tiroid</a:t>
            </a:r>
            <a:r>
              <a:rPr lang="tr-TR" sz="2400" dirty="0"/>
              <a:t> bezi fonksiyonları gebelikte değişikliğe uğrayarak ve </a:t>
            </a:r>
            <a:r>
              <a:rPr lang="tr-TR" sz="2400" dirty="0" err="1"/>
              <a:t>tiroid</a:t>
            </a:r>
            <a:r>
              <a:rPr lang="tr-TR" sz="2400" dirty="0"/>
              <a:t> hastalıklarının seyrini değiştirmektedir. Gebelikte iyot eksikliği </a:t>
            </a:r>
            <a:r>
              <a:rPr lang="tr-TR" sz="2400" dirty="0" err="1"/>
              <a:t>fetusta</a:t>
            </a:r>
            <a:r>
              <a:rPr lang="tr-TR" sz="2400" dirty="0"/>
              <a:t> nörolojik gelişim bozukluğuna, iyot fazlalığı ise </a:t>
            </a:r>
            <a:r>
              <a:rPr lang="tr-TR" sz="2400" dirty="0" err="1"/>
              <a:t>fetal</a:t>
            </a:r>
            <a:r>
              <a:rPr lang="tr-TR" sz="2400" dirty="0"/>
              <a:t> </a:t>
            </a:r>
            <a:r>
              <a:rPr lang="tr-TR" sz="2400" dirty="0" err="1"/>
              <a:t>hipotiroidiye</a:t>
            </a:r>
            <a:r>
              <a:rPr lang="tr-TR" sz="2400" dirty="0"/>
              <a:t> neden olabilmektedir. </a:t>
            </a:r>
            <a:endParaRPr lang="tr-TR" sz="2400" dirty="0" smtClean="0"/>
          </a:p>
          <a:p>
            <a:r>
              <a:rPr lang="tr-TR" sz="2400" dirty="0" err="1" smtClean="0"/>
              <a:t>Hipertiroidizmde</a:t>
            </a:r>
            <a:r>
              <a:rPr lang="tr-TR" sz="2400" dirty="0" smtClean="0"/>
              <a:t> </a:t>
            </a:r>
            <a:r>
              <a:rPr lang="tr-TR" sz="2400" dirty="0"/>
              <a:t>olası riskler, </a:t>
            </a:r>
            <a:r>
              <a:rPr lang="tr-TR" sz="2400" dirty="0" err="1"/>
              <a:t>prematür</a:t>
            </a:r>
            <a:r>
              <a:rPr lang="tr-TR" sz="2400" dirty="0"/>
              <a:t> doğum, düşük doğum ağırlığı, ölü doğum ve düşük, </a:t>
            </a:r>
            <a:r>
              <a:rPr lang="tr-TR" sz="2400" dirty="0" err="1"/>
              <a:t>konjenital</a:t>
            </a:r>
            <a:r>
              <a:rPr lang="tr-TR" sz="2400" dirty="0"/>
              <a:t> anomaliler, </a:t>
            </a:r>
            <a:r>
              <a:rPr lang="tr-TR" sz="2400" dirty="0" err="1"/>
              <a:t>preeklempsidir</a:t>
            </a:r>
            <a:r>
              <a:rPr lang="tr-TR" sz="2400" dirty="0"/>
              <a:t>.</a:t>
            </a:r>
            <a:endParaRPr lang="tr-TR" sz="2400" dirty="0"/>
          </a:p>
        </p:txBody>
      </p:sp>
    </p:spTree>
    <p:extLst>
      <p:ext uri="{BB962C8B-B14F-4D97-AF65-F5344CB8AC3E}">
        <p14:creationId xmlns:p14="http://schemas.microsoft.com/office/powerpoint/2010/main" val="4279805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9015306" cy="5431762"/>
          </a:xfrm>
        </p:spPr>
        <p:txBody>
          <a:bodyPr>
            <a:noAutofit/>
          </a:bodyPr>
          <a:lstStyle/>
          <a:p>
            <a:r>
              <a:rPr lang="tr-TR" sz="2200" dirty="0" err="1"/>
              <a:t>Paraziter</a:t>
            </a:r>
            <a:r>
              <a:rPr lang="tr-TR" sz="2200" dirty="0"/>
              <a:t> bir </a:t>
            </a:r>
            <a:r>
              <a:rPr lang="tr-TR" sz="2200" dirty="0" err="1"/>
              <a:t>infeksiyon</a:t>
            </a:r>
            <a:r>
              <a:rPr lang="tr-TR" sz="2200" dirty="0"/>
              <a:t> olan </a:t>
            </a:r>
            <a:r>
              <a:rPr lang="tr-TR" sz="2200" dirty="0" err="1"/>
              <a:t>toksoplazma</a:t>
            </a:r>
            <a:r>
              <a:rPr lang="tr-TR" sz="2200" dirty="0"/>
              <a:t> kedi dışkısının temas ettiği yerlere dokunulduğunda, eller yoluyla ya da az pişmiş et yenmesi sonucu bulaşmaktadır. Gebelikte </a:t>
            </a:r>
            <a:r>
              <a:rPr lang="tr-TR" sz="2200" dirty="0" err="1"/>
              <a:t>toksoplazma</a:t>
            </a:r>
            <a:r>
              <a:rPr lang="tr-TR" sz="2200" dirty="0"/>
              <a:t> </a:t>
            </a:r>
            <a:r>
              <a:rPr lang="tr-TR" sz="2200" dirty="0" err="1"/>
              <a:t>infeksiyonuna</a:t>
            </a:r>
            <a:r>
              <a:rPr lang="tr-TR" sz="2200" dirty="0"/>
              <a:t> maruz kalınırsa düşük doğum ağırlığı, </a:t>
            </a:r>
            <a:r>
              <a:rPr lang="tr-TR" sz="2200" dirty="0" err="1"/>
              <a:t>intrauterin</a:t>
            </a:r>
            <a:r>
              <a:rPr lang="tr-TR" sz="2200" dirty="0"/>
              <a:t> gelişme geriliği, </a:t>
            </a:r>
            <a:r>
              <a:rPr lang="tr-TR" sz="2200" dirty="0" err="1"/>
              <a:t>prematür</a:t>
            </a:r>
            <a:r>
              <a:rPr lang="tr-TR" sz="2200" dirty="0"/>
              <a:t> doğum, karaciğer ve dalak büyümesi, sarılık, nörolojik hasarlar ve anemi ortaya çıkabilir. </a:t>
            </a:r>
            <a:r>
              <a:rPr lang="tr-TR" sz="2200" dirty="0" err="1"/>
              <a:t>Fetusun</a:t>
            </a:r>
            <a:r>
              <a:rPr lang="tr-TR" sz="2200" dirty="0"/>
              <a:t> santral sinir sistemi etkilendiyse, </a:t>
            </a:r>
            <a:r>
              <a:rPr lang="tr-TR" sz="2200" dirty="0" err="1"/>
              <a:t>konvülziyon</a:t>
            </a:r>
            <a:r>
              <a:rPr lang="tr-TR" sz="2200" dirty="0"/>
              <a:t>, hidrosefali, mikrosefali ve nörolojik bulgular ile anemi ve sarılık belirtileri görülür</a:t>
            </a:r>
            <a:r>
              <a:rPr lang="tr-TR" sz="2200" dirty="0" smtClean="0"/>
              <a:t>.</a:t>
            </a:r>
          </a:p>
          <a:p>
            <a:r>
              <a:rPr lang="tr-TR" sz="2200" dirty="0" err="1"/>
              <a:t>Sitomegalovirus</a:t>
            </a:r>
            <a:r>
              <a:rPr lang="tr-TR" sz="2200" dirty="0"/>
              <a:t> </a:t>
            </a:r>
            <a:r>
              <a:rPr lang="tr-TR" sz="2200" dirty="0" err="1"/>
              <a:t>infeksiyonu</a:t>
            </a:r>
            <a:r>
              <a:rPr lang="tr-TR" sz="2200" dirty="0"/>
              <a:t> plasenta yoluyla </a:t>
            </a:r>
            <a:r>
              <a:rPr lang="tr-TR" sz="2200" dirty="0" err="1"/>
              <a:t>fetusa</a:t>
            </a:r>
            <a:r>
              <a:rPr lang="tr-TR" sz="2200" dirty="0"/>
              <a:t> geçerek düşük, ölü doğum, düşük doğum ağırlığı, </a:t>
            </a:r>
            <a:r>
              <a:rPr lang="tr-TR" sz="2200" dirty="0" err="1"/>
              <a:t>intaruterin</a:t>
            </a:r>
            <a:r>
              <a:rPr lang="tr-TR" sz="2200" dirty="0"/>
              <a:t> gelişme geriliği, mikrosefali, sağırlık, körlük, </a:t>
            </a:r>
            <a:r>
              <a:rPr lang="tr-TR" sz="2200" dirty="0" err="1"/>
              <a:t>mental</a:t>
            </a:r>
            <a:r>
              <a:rPr lang="tr-TR" sz="2200" dirty="0"/>
              <a:t> </a:t>
            </a:r>
            <a:r>
              <a:rPr lang="tr-TR" sz="2200" dirty="0" err="1"/>
              <a:t>retardasyon</a:t>
            </a:r>
            <a:r>
              <a:rPr lang="tr-TR" sz="2200" dirty="0"/>
              <a:t>, sarılık, kalp anomalileri, karaciğer ve dalak büyümesine neden olabilmektedir. Eğer </a:t>
            </a:r>
            <a:r>
              <a:rPr lang="tr-TR" sz="2200" dirty="0" err="1"/>
              <a:t>infeksiyon</a:t>
            </a:r>
            <a:r>
              <a:rPr lang="tr-TR" sz="2200" dirty="0"/>
              <a:t> gebeliğin 20. haftasından önce saptanırsa gebeliğin sonlandırılması (</a:t>
            </a:r>
            <a:r>
              <a:rPr lang="tr-TR" sz="2200" dirty="0" err="1"/>
              <a:t>terapötik</a:t>
            </a:r>
            <a:r>
              <a:rPr lang="tr-TR" sz="2200" dirty="0"/>
              <a:t> </a:t>
            </a:r>
            <a:r>
              <a:rPr lang="tr-TR" sz="2200" dirty="0" err="1"/>
              <a:t>abortus</a:t>
            </a:r>
            <a:r>
              <a:rPr lang="tr-TR" sz="2200" dirty="0"/>
              <a:t>) </a:t>
            </a:r>
            <a:r>
              <a:rPr lang="tr-TR" sz="2200" dirty="0" smtClean="0"/>
              <a:t>düşünülebilir. </a:t>
            </a:r>
            <a:endParaRPr lang="tr-TR" sz="2200" dirty="0"/>
          </a:p>
        </p:txBody>
      </p:sp>
    </p:spTree>
    <p:extLst>
      <p:ext uri="{BB962C8B-B14F-4D97-AF65-F5344CB8AC3E}">
        <p14:creationId xmlns:p14="http://schemas.microsoft.com/office/powerpoint/2010/main" val="3716647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3" y="609601"/>
            <a:ext cx="9237375" cy="5431762"/>
          </a:xfrm>
        </p:spPr>
        <p:txBody>
          <a:bodyPr>
            <a:normAutofit/>
          </a:bodyPr>
          <a:lstStyle/>
          <a:p>
            <a:r>
              <a:rPr lang="tr-TR" sz="2200" dirty="0"/>
              <a:t>Gebelikte geçirilen kızamıkçık </a:t>
            </a:r>
            <a:r>
              <a:rPr lang="tr-TR" sz="2200" dirty="0" err="1"/>
              <a:t>fetusta</a:t>
            </a:r>
            <a:r>
              <a:rPr lang="tr-TR" sz="2200" dirty="0"/>
              <a:t> </a:t>
            </a:r>
            <a:r>
              <a:rPr lang="tr-TR" sz="2200" dirty="0" err="1"/>
              <a:t>konjenital</a:t>
            </a:r>
            <a:r>
              <a:rPr lang="tr-TR" sz="2200" dirty="0"/>
              <a:t> kalp anomalilerine, mikrosefali, görme ve işitme problemleri, karaciğer ve dalak büyümesine, </a:t>
            </a:r>
            <a:r>
              <a:rPr lang="tr-TR" sz="2200" dirty="0" err="1"/>
              <a:t>intaruterin</a:t>
            </a:r>
            <a:r>
              <a:rPr lang="tr-TR" sz="2200" dirty="0"/>
              <a:t> gelişme geriliği ve </a:t>
            </a:r>
            <a:r>
              <a:rPr lang="tr-TR" sz="2200" dirty="0" err="1"/>
              <a:t>prematür</a:t>
            </a:r>
            <a:r>
              <a:rPr lang="tr-TR" sz="2200" dirty="0"/>
              <a:t> doğuma yol açabilmektedir. Etkilenen bebekte işitme kaybı, görme bozuklukları, motor gelişim geriliği ve </a:t>
            </a:r>
            <a:r>
              <a:rPr lang="tr-TR" sz="2200" dirty="0" err="1"/>
              <a:t>mental</a:t>
            </a:r>
            <a:r>
              <a:rPr lang="tr-TR" sz="2200" dirty="0"/>
              <a:t> </a:t>
            </a:r>
            <a:r>
              <a:rPr lang="tr-TR" sz="2200" dirty="0" err="1"/>
              <a:t>retardasyon</a:t>
            </a:r>
            <a:r>
              <a:rPr lang="tr-TR" sz="2200" dirty="0"/>
              <a:t> gelişir</a:t>
            </a:r>
            <a:r>
              <a:rPr lang="tr-TR" sz="2200" dirty="0" smtClean="0"/>
              <a:t>.</a:t>
            </a:r>
          </a:p>
          <a:p>
            <a:r>
              <a:rPr lang="tr-TR" sz="2200" dirty="0"/>
              <a:t>Kızamıkçık aşısı canlı bir aşı olduğundan gebelere yapılmaz.  Aşı yapıldıktan sonra kadınlara iki-dört ay içinde gebelik önerilmez. Tüm kadınların kızamıkçığa karşı aşılanmış olması gereklidir. </a:t>
            </a:r>
            <a:endParaRPr lang="tr-TR" sz="2200" dirty="0" smtClean="0"/>
          </a:p>
          <a:p>
            <a:r>
              <a:rPr lang="tr-TR" sz="2200" dirty="0" err="1"/>
              <a:t>Herpes</a:t>
            </a:r>
            <a:r>
              <a:rPr lang="tr-TR" sz="2200" dirty="0"/>
              <a:t> </a:t>
            </a:r>
            <a:r>
              <a:rPr lang="tr-TR" sz="2200" dirty="0" err="1"/>
              <a:t>simpleks</a:t>
            </a:r>
            <a:r>
              <a:rPr lang="tr-TR" sz="2200" dirty="0"/>
              <a:t> </a:t>
            </a:r>
            <a:r>
              <a:rPr lang="tr-TR" sz="2200" dirty="0" err="1"/>
              <a:t>virus</a:t>
            </a:r>
            <a:r>
              <a:rPr lang="tr-TR" sz="2200" dirty="0"/>
              <a:t> doğum öncesi, sırası ve sonrasında </a:t>
            </a:r>
            <a:r>
              <a:rPr lang="tr-TR" sz="2200" dirty="0" err="1"/>
              <a:t>fetus</a:t>
            </a:r>
            <a:r>
              <a:rPr lang="tr-TR" sz="2200" dirty="0"/>
              <a:t> ve </a:t>
            </a:r>
            <a:r>
              <a:rPr lang="tr-TR" sz="2200" dirty="0" err="1"/>
              <a:t>yenidoğana</a:t>
            </a:r>
            <a:r>
              <a:rPr lang="tr-TR" sz="2200" dirty="0"/>
              <a:t> bulaşabilir. </a:t>
            </a:r>
            <a:r>
              <a:rPr lang="tr-TR" sz="2200" dirty="0" err="1"/>
              <a:t>İnfeksiyon</a:t>
            </a:r>
            <a:r>
              <a:rPr lang="tr-TR" sz="2200" dirty="0"/>
              <a:t> aktif lezyonla doğrudan temasla bulaşır. Gebeliğin ilk </a:t>
            </a:r>
            <a:r>
              <a:rPr lang="tr-TR" sz="2200" dirty="0" err="1"/>
              <a:t>trimesterinde</a:t>
            </a:r>
            <a:r>
              <a:rPr lang="tr-TR" sz="2200" dirty="0"/>
              <a:t> düşüklere, sonraki dönemlerde </a:t>
            </a:r>
            <a:r>
              <a:rPr lang="tr-TR" sz="2200" dirty="0" err="1"/>
              <a:t>intrauterin</a:t>
            </a:r>
            <a:r>
              <a:rPr lang="tr-TR" sz="2200" dirty="0"/>
              <a:t> gelişme geriliğine, </a:t>
            </a:r>
            <a:r>
              <a:rPr lang="tr-TR" sz="2200" dirty="0" err="1"/>
              <a:t>mikrosefaliye</a:t>
            </a:r>
            <a:r>
              <a:rPr lang="tr-TR" sz="2200" dirty="0"/>
              <a:t>, kalıcı santral sistemi zedelenmesine ve görme bozukluklarına yol açar.</a:t>
            </a:r>
            <a:endParaRPr lang="tr-TR" sz="2200" dirty="0"/>
          </a:p>
        </p:txBody>
      </p:sp>
    </p:spTree>
    <p:extLst>
      <p:ext uri="{BB962C8B-B14F-4D97-AF65-F5344CB8AC3E}">
        <p14:creationId xmlns:p14="http://schemas.microsoft.com/office/powerpoint/2010/main" val="1991710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596668" cy="5431762"/>
          </a:xfrm>
        </p:spPr>
        <p:txBody>
          <a:bodyPr>
            <a:normAutofit/>
          </a:bodyPr>
          <a:lstStyle/>
          <a:p>
            <a:r>
              <a:rPr lang="tr-TR" sz="2200" dirty="0" err="1"/>
              <a:t>Varisella</a:t>
            </a:r>
            <a:r>
              <a:rPr lang="tr-TR" sz="2200" dirty="0"/>
              <a:t> </a:t>
            </a:r>
            <a:r>
              <a:rPr lang="tr-TR" sz="2200" dirty="0" err="1"/>
              <a:t>zoster</a:t>
            </a:r>
            <a:r>
              <a:rPr lang="tr-TR" sz="2200" dirty="0"/>
              <a:t> </a:t>
            </a:r>
            <a:r>
              <a:rPr lang="tr-TR" sz="2200" dirty="0" err="1"/>
              <a:t>infeksiyonu</a:t>
            </a:r>
            <a:r>
              <a:rPr lang="tr-TR" sz="2200" dirty="0"/>
              <a:t> (suçiçeği) geçiren çocuklarla yakın temasta bulunan gebeler risk altında olup doğum sırasında doğum kanalından veya lezyonla direkt temas yoluyla </a:t>
            </a:r>
            <a:r>
              <a:rPr lang="tr-TR" sz="2200" dirty="0" err="1"/>
              <a:t>yenidoğana</a:t>
            </a:r>
            <a:r>
              <a:rPr lang="tr-TR" sz="2200" dirty="0"/>
              <a:t> geçerek </a:t>
            </a:r>
            <a:r>
              <a:rPr lang="tr-TR" sz="2200" dirty="0" err="1"/>
              <a:t>infeksiyona</a:t>
            </a:r>
            <a:r>
              <a:rPr lang="tr-TR" sz="2200" dirty="0"/>
              <a:t> neden olabilmektedir. </a:t>
            </a:r>
            <a:r>
              <a:rPr lang="tr-TR" sz="2200" dirty="0" err="1"/>
              <a:t>İnfeksiyon</a:t>
            </a:r>
            <a:r>
              <a:rPr lang="tr-TR" sz="2200" dirty="0"/>
              <a:t> düşük doğum ağırlığı, </a:t>
            </a:r>
            <a:r>
              <a:rPr lang="tr-TR" sz="2200" dirty="0" err="1"/>
              <a:t>prematür</a:t>
            </a:r>
            <a:r>
              <a:rPr lang="tr-TR" sz="2200" dirty="0"/>
              <a:t> doğum, düşükler, mikrosefali, görme bozuklukları, nörolojik hasarlar, </a:t>
            </a:r>
            <a:r>
              <a:rPr lang="tr-TR" sz="2200" dirty="0" err="1"/>
              <a:t>mental</a:t>
            </a:r>
            <a:r>
              <a:rPr lang="tr-TR" sz="2200" dirty="0"/>
              <a:t> </a:t>
            </a:r>
            <a:r>
              <a:rPr lang="tr-TR" sz="2200" dirty="0" err="1"/>
              <a:t>retardasyon</a:t>
            </a:r>
            <a:r>
              <a:rPr lang="tr-TR" sz="2200" dirty="0"/>
              <a:t> ve </a:t>
            </a:r>
            <a:r>
              <a:rPr lang="tr-TR" sz="2200" dirty="0" err="1"/>
              <a:t>konjenital</a:t>
            </a:r>
            <a:r>
              <a:rPr lang="tr-TR" sz="2200" dirty="0"/>
              <a:t> anomalilerle </a:t>
            </a:r>
            <a:r>
              <a:rPr lang="tr-TR" sz="2200" dirty="0" smtClean="0"/>
              <a:t>ilişkilidir.</a:t>
            </a:r>
          </a:p>
          <a:p>
            <a:r>
              <a:rPr lang="tr-TR" sz="2200" dirty="0"/>
              <a:t>Gebelik sırasında Hepatit B </a:t>
            </a:r>
            <a:r>
              <a:rPr lang="tr-TR" sz="2200" dirty="0" err="1"/>
              <a:t>infeksiyonu</a:t>
            </a:r>
            <a:r>
              <a:rPr lang="tr-TR" sz="2200" dirty="0"/>
              <a:t> ölü ve </a:t>
            </a:r>
            <a:r>
              <a:rPr lang="tr-TR" sz="2200" dirty="0" err="1"/>
              <a:t>prematür</a:t>
            </a:r>
            <a:r>
              <a:rPr lang="tr-TR" sz="2200" dirty="0"/>
              <a:t> doğuma, düşük doğum ağırlığına neden olur. </a:t>
            </a:r>
            <a:endParaRPr lang="tr-TR" sz="2200" dirty="0" smtClean="0"/>
          </a:p>
          <a:p>
            <a:r>
              <a:rPr lang="tr-TR" sz="2200" dirty="0" err="1"/>
              <a:t>Sifiliz</a:t>
            </a:r>
            <a:r>
              <a:rPr lang="tr-TR" sz="2200" dirty="0"/>
              <a:t> (frengi) cinsel yolla bulaşan ve </a:t>
            </a:r>
            <a:r>
              <a:rPr lang="tr-TR" sz="2200" dirty="0" err="1"/>
              <a:t>fetusa</a:t>
            </a:r>
            <a:r>
              <a:rPr lang="tr-TR" sz="2200" dirty="0"/>
              <a:t> geçen bir </a:t>
            </a:r>
            <a:r>
              <a:rPr lang="tr-TR" sz="2200" dirty="0" err="1"/>
              <a:t>infeksiyon</a:t>
            </a:r>
            <a:r>
              <a:rPr lang="tr-TR" sz="2200" dirty="0"/>
              <a:t> hastalığıdır. </a:t>
            </a:r>
            <a:r>
              <a:rPr lang="tr-TR" sz="2200" dirty="0" err="1" smtClean="0"/>
              <a:t>Fetusta</a:t>
            </a:r>
            <a:r>
              <a:rPr lang="tr-TR" sz="2200" dirty="0" smtClean="0"/>
              <a:t> </a:t>
            </a:r>
            <a:r>
              <a:rPr lang="tr-TR" sz="2200" dirty="0" err="1"/>
              <a:t>prematür</a:t>
            </a:r>
            <a:r>
              <a:rPr lang="tr-TR" sz="2200" dirty="0"/>
              <a:t> doğum, </a:t>
            </a:r>
            <a:r>
              <a:rPr lang="tr-TR" sz="2200" dirty="0" err="1"/>
              <a:t>intrauterin</a:t>
            </a:r>
            <a:r>
              <a:rPr lang="tr-TR" sz="2200" dirty="0"/>
              <a:t> gelişme geriliği riskini arttırmakta, </a:t>
            </a:r>
            <a:r>
              <a:rPr lang="tr-TR" sz="2200" dirty="0" err="1"/>
              <a:t>yenidoğanda</a:t>
            </a:r>
            <a:r>
              <a:rPr lang="tr-TR" sz="2200" dirty="0"/>
              <a:t> </a:t>
            </a:r>
            <a:r>
              <a:rPr lang="tr-TR" sz="2200" dirty="0" err="1"/>
              <a:t>konjenital</a:t>
            </a:r>
            <a:r>
              <a:rPr lang="tr-TR" sz="2200" dirty="0"/>
              <a:t> </a:t>
            </a:r>
            <a:r>
              <a:rPr lang="tr-TR" sz="2200" dirty="0" err="1"/>
              <a:t>sifiliz</a:t>
            </a:r>
            <a:r>
              <a:rPr lang="tr-TR" sz="2200" dirty="0"/>
              <a:t>, düşük doğum ağırlığı, sarılık, işitme kaybı, </a:t>
            </a:r>
            <a:r>
              <a:rPr lang="tr-TR" sz="2200" dirty="0" err="1"/>
              <a:t>mental</a:t>
            </a:r>
            <a:r>
              <a:rPr lang="tr-TR" sz="2200" dirty="0"/>
              <a:t> </a:t>
            </a:r>
            <a:r>
              <a:rPr lang="tr-TR" sz="2200" dirty="0" err="1"/>
              <a:t>retardasyona</a:t>
            </a:r>
            <a:r>
              <a:rPr lang="tr-TR" sz="2200" dirty="0"/>
              <a:t> neden olmaktadır. </a:t>
            </a:r>
            <a:endParaRPr lang="tr-TR" sz="2200" dirty="0"/>
          </a:p>
        </p:txBody>
      </p:sp>
    </p:spTree>
    <p:extLst>
      <p:ext uri="{BB962C8B-B14F-4D97-AF65-F5344CB8AC3E}">
        <p14:creationId xmlns:p14="http://schemas.microsoft.com/office/powerpoint/2010/main" val="1384970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084217"/>
            <a:ext cx="8596668" cy="4957145"/>
          </a:xfrm>
        </p:spPr>
        <p:txBody>
          <a:bodyPr>
            <a:noAutofit/>
          </a:bodyPr>
          <a:lstStyle/>
          <a:p>
            <a:r>
              <a:rPr lang="tr-TR" sz="2400" b="1" dirty="0" err="1"/>
              <a:t>Rh</a:t>
            </a:r>
            <a:r>
              <a:rPr lang="tr-TR" sz="2400" b="1" dirty="0"/>
              <a:t> uyuşmazlığı: </a:t>
            </a:r>
            <a:r>
              <a:rPr lang="tr-TR" sz="2400" dirty="0" smtClean="0"/>
              <a:t>Anne </a:t>
            </a:r>
            <a:r>
              <a:rPr lang="tr-TR" sz="2400" dirty="0" err="1"/>
              <a:t>Rh</a:t>
            </a:r>
            <a:r>
              <a:rPr lang="tr-TR" sz="2400" dirty="0"/>
              <a:t> pozitif ya da anne ve baba </a:t>
            </a:r>
            <a:r>
              <a:rPr lang="tr-TR" sz="2400" dirty="0" err="1"/>
              <a:t>Rh</a:t>
            </a:r>
            <a:r>
              <a:rPr lang="tr-TR" sz="2400" dirty="0"/>
              <a:t> negatif ise anne ve bebekte herhangi bir uyuşmazlık sorunu görülmez. Ancak </a:t>
            </a:r>
            <a:r>
              <a:rPr lang="tr-TR" sz="2400" dirty="0" err="1"/>
              <a:t>Rh</a:t>
            </a:r>
            <a:r>
              <a:rPr lang="tr-TR" sz="2400" dirty="0"/>
              <a:t> negatif bir anne, </a:t>
            </a:r>
            <a:r>
              <a:rPr lang="tr-TR" sz="2400" dirty="0" err="1"/>
              <a:t>Rh</a:t>
            </a:r>
            <a:r>
              <a:rPr lang="tr-TR" sz="2400" dirty="0"/>
              <a:t> pozitif bir babadan </a:t>
            </a:r>
            <a:r>
              <a:rPr lang="tr-TR" sz="2400" dirty="0" err="1"/>
              <a:t>Rh</a:t>
            </a:r>
            <a:r>
              <a:rPr lang="tr-TR" sz="2400" dirty="0"/>
              <a:t> pozitif bir bebek sahibi olabilir. </a:t>
            </a:r>
            <a:r>
              <a:rPr lang="tr-TR" sz="2400" dirty="0" err="1" smtClean="0"/>
              <a:t>Rh</a:t>
            </a:r>
            <a:r>
              <a:rPr lang="tr-TR" sz="2400" dirty="0" smtClean="0"/>
              <a:t> </a:t>
            </a:r>
            <a:r>
              <a:rPr lang="tr-TR" sz="2400" dirty="0"/>
              <a:t>uyuşmazlığı düşük ve ölü doğumlara, </a:t>
            </a:r>
            <a:r>
              <a:rPr lang="tr-TR" sz="2400" dirty="0" err="1"/>
              <a:t>yenidoğanda</a:t>
            </a:r>
            <a:r>
              <a:rPr lang="tr-TR" sz="2400" dirty="0"/>
              <a:t> ciddi anemiye, </a:t>
            </a:r>
            <a:r>
              <a:rPr lang="tr-TR" sz="2400" dirty="0" err="1"/>
              <a:t>hiperbilirubinemiye</a:t>
            </a:r>
            <a:r>
              <a:rPr lang="tr-TR" sz="2400" dirty="0"/>
              <a:t> ve beyin hasarlarına neden olabilmektedir. </a:t>
            </a:r>
            <a:endParaRPr lang="tr-TR" sz="2400" dirty="0" smtClean="0"/>
          </a:p>
          <a:p>
            <a:r>
              <a:rPr lang="tr-TR" sz="2400" dirty="0" err="1" smtClean="0"/>
              <a:t>Yenidoğanda</a:t>
            </a:r>
            <a:r>
              <a:rPr lang="tr-TR" sz="2400" dirty="0" smtClean="0"/>
              <a:t> </a:t>
            </a:r>
            <a:r>
              <a:rPr lang="tr-TR" sz="2400" dirty="0"/>
              <a:t>ağır derecede </a:t>
            </a:r>
            <a:r>
              <a:rPr lang="tr-TR" sz="2400" dirty="0" err="1"/>
              <a:t>mental</a:t>
            </a:r>
            <a:r>
              <a:rPr lang="tr-TR" sz="2400" dirty="0"/>
              <a:t> </a:t>
            </a:r>
            <a:r>
              <a:rPr lang="tr-TR" sz="2400" dirty="0" err="1"/>
              <a:t>retardasyon</a:t>
            </a:r>
            <a:r>
              <a:rPr lang="tr-TR" sz="2400" dirty="0"/>
              <a:t> ve </a:t>
            </a:r>
            <a:r>
              <a:rPr lang="tr-TR" sz="2400" dirty="0" err="1"/>
              <a:t>serebral</a:t>
            </a:r>
            <a:r>
              <a:rPr lang="tr-TR" sz="2400" dirty="0"/>
              <a:t> </a:t>
            </a:r>
            <a:r>
              <a:rPr lang="tr-TR" sz="2400" dirty="0" err="1"/>
              <a:t>palsi</a:t>
            </a:r>
            <a:r>
              <a:rPr lang="tr-TR" sz="2400" dirty="0"/>
              <a:t> </a:t>
            </a:r>
            <a:r>
              <a:rPr lang="tr-TR" sz="2400" dirty="0" err="1"/>
              <a:t>hiperbilirubinemiye</a:t>
            </a:r>
            <a:r>
              <a:rPr lang="tr-TR" sz="2400" dirty="0"/>
              <a:t> bağlı olarak gelişebilir. </a:t>
            </a:r>
            <a:endParaRPr lang="tr-TR" sz="2400" dirty="0" smtClean="0"/>
          </a:p>
          <a:p>
            <a:r>
              <a:rPr lang="tr-TR" sz="2400" dirty="0" smtClean="0"/>
              <a:t>Tedavi </a:t>
            </a:r>
            <a:r>
              <a:rPr lang="tr-TR" sz="2400" dirty="0"/>
              <a:t>edilmeyen bebeklerde </a:t>
            </a:r>
            <a:r>
              <a:rPr lang="tr-TR" sz="2400" dirty="0" err="1"/>
              <a:t>hidrops</a:t>
            </a:r>
            <a:r>
              <a:rPr lang="tr-TR" sz="2400" dirty="0"/>
              <a:t> </a:t>
            </a:r>
            <a:r>
              <a:rPr lang="tr-TR" sz="2400" dirty="0" err="1"/>
              <a:t>fetalis</a:t>
            </a:r>
            <a:r>
              <a:rPr lang="tr-TR" sz="2400" dirty="0"/>
              <a:t> ve </a:t>
            </a:r>
            <a:r>
              <a:rPr lang="tr-TR" sz="2400" dirty="0" err="1"/>
              <a:t>kernikterusa</a:t>
            </a:r>
            <a:r>
              <a:rPr lang="tr-TR" sz="2400" dirty="0"/>
              <a:t> bağlı ölüm ve beyin hasarları gelişmektedir. </a:t>
            </a:r>
            <a:endParaRPr lang="tr-TR" sz="2400" dirty="0"/>
          </a:p>
        </p:txBody>
      </p:sp>
    </p:spTree>
    <p:extLst>
      <p:ext uri="{BB962C8B-B14F-4D97-AF65-F5344CB8AC3E}">
        <p14:creationId xmlns:p14="http://schemas.microsoft.com/office/powerpoint/2010/main" val="1570926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9289626" cy="5431762"/>
          </a:xfrm>
        </p:spPr>
        <p:txBody>
          <a:bodyPr>
            <a:noAutofit/>
          </a:bodyPr>
          <a:lstStyle/>
          <a:p>
            <a:r>
              <a:rPr lang="tr-TR" sz="2200" b="1" dirty="0"/>
              <a:t>Gebelikte beslenme ve kilo alımı: </a:t>
            </a:r>
            <a:r>
              <a:rPr lang="tr-TR" sz="2200" dirty="0" smtClean="0"/>
              <a:t>Gebelikle </a:t>
            </a:r>
            <a:r>
              <a:rPr lang="tr-TR" sz="2200" dirty="0"/>
              <a:t>birlikte tüm besin gruplarına olan gereksin fazlalaşmakta, özellikle demir ve </a:t>
            </a:r>
            <a:r>
              <a:rPr lang="tr-TR" sz="2200" dirty="0" err="1"/>
              <a:t>folik</a:t>
            </a:r>
            <a:r>
              <a:rPr lang="tr-TR" sz="2200" dirty="0"/>
              <a:t> asit gereksinimi </a:t>
            </a:r>
            <a:r>
              <a:rPr lang="tr-TR" sz="2200" dirty="0" err="1"/>
              <a:t>fetus</a:t>
            </a:r>
            <a:r>
              <a:rPr lang="tr-TR" sz="2200" dirty="0"/>
              <a:t> ve plasentanın büyümesine bağlı olarak artış göstermektedir. </a:t>
            </a:r>
            <a:endParaRPr lang="tr-TR" sz="2200" dirty="0" smtClean="0"/>
          </a:p>
          <a:p>
            <a:r>
              <a:rPr lang="tr-TR" sz="2200" dirty="0" err="1" smtClean="0"/>
              <a:t>Folik</a:t>
            </a:r>
            <a:r>
              <a:rPr lang="tr-TR" sz="2200" dirty="0" smtClean="0"/>
              <a:t> </a:t>
            </a:r>
            <a:r>
              <a:rPr lang="tr-TR" sz="2200" dirty="0"/>
              <a:t>asit, hücre çoğalmasını ve </a:t>
            </a:r>
            <a:r>
              <a:rPr lang="tr-TR" sz="2200" dirty="0" err="1"/>
              <a:t>fetusun</a:t>
            </a:r>
            <a:r>
              <a:rPr lang="tr-TR" sz="2200" dirty="0"/>
              <a:t> merkezi sinir sisteminin gelişmesini sağladığından </a:t>
            </a:r>
            <a:r>
              <a:rPr lang="tr-TR" sz="2200" dirty="0" err="1"/>
              <a:t>fetusta</a:t>
            </a:r>
            <a:r>
              <a:rPr lang="tr-TR" sz="2200" dirty="0"/>
              <a:t> </a:t>
            </a:r>
            <a:r>
              <a:rPr lang="tr-TR" sz="2200" dirty="0" err="1"/>
              <a:t>nöral</a:t>
            </a:r>
            <a:r>
              <a:rPr lang="tr-TR" sz="2200" dirty="0"/>
              <a:t> tüp </a:t>
            </a:r>
            <a:r>
              <a:rPr lang="tr-TR" sz="2200" dirty="0" err="1"/>
              <a:t>defektlerinin</a:t>
            </a:r>
            <a:r>
              <a:rPr lang="tr-TR" sz="2200" dirty="0"/>
              <a:t> önlenmesi için alınması gereklidir. Demir ve </a:t>
            </a:r>
            <a:r>
              <a:rPr lang="tr-TR" sz="2200" dirty="0" err="1"/>
              <a:t>folik</a:t>
            </a:r>
            <a:r>
              <a:rPr lang="tr-TR" sz="2200" dirty="0"/>
              <a:t> asit eksikliğinde </a:t>
            </a:r>
            <a:r>
              <a:rPr lang="tr-TR" sz="2200" dirty="0" err="1"/>
              <a:t>nöral</a:t>
            </a:r>
            <a:r>
              <a:rPr lang="tr-TR" sz="2200" dirty="0"/>
              <a:t> tüp </a:t>
            </a:r>
            <a:r>
              <a:rPr lang="tr-TR" sz="2200" dirty="0" err="1"/>
              <a:t>defektleri</a:t>
            </a:r>
            <a:r>
              <a:rPr lang="tr-TR" sz="2200" dirty="0"/>
              <a:t>, prematüre doğum, düşük doğum ağırlığı gibi komplikasyonlar gelişebilir. </a:t>
            </a:r>
            <a:endParaRPr lang="tr-TR" sz="2200" dirty="0" smtClean="0"/>
          </a:p>
          <a:p>
            <a:r>
              <a:rPr lang="tr-TR" sz="2200" dirty="0" smtClean="0"/>
              <a:t>Yüksek </a:t>
            </a:r>
            <a:r>
              <a:rPr lang="tr-TR" sz="2200" dirty="0"/>
              <a:t>düzeyde </a:t>
            </a:r>
            <a:r>
              <a:rPr lang="tr-TR" sz="2200" dirty="0" err="1"/>
              <a:t>civa</a:t>
            </a:r>
            <a:r>
              <a:rPr lang="tr-TR" sz="2200" dirty="0"/>
              <a:t> içeren balıkların tüketilmesi ise </a:t>
            </a:r>
            <a:r>
              <a:rPr lang="tr-TR" sz="2200" dirty="0" err="1"/>
              <a:t>fetusta</a:t>
            </a:r>
            <a:r>
              <a:rPr lang="tr-TR" sz="2200" dirty="0"/>
              <a:t> nörolojik hasarlara sebebiyet </a:t>
            </a:r>
            <a:r>
              <a:rPr lang="tr-TR" sz="2200" dirty="0" smtClean="0"/>
              <a:t>verir.</a:t>
            </a:r>
          </a:p>
          <a:p>
            <a:r>
              <a:rPr lang="tr-TR" sz="2200" dirty="0"/>
              <a:t>Gebelikte </a:t>
            </a:r>
            <a:r>
              <a:rPr lang="tr-TR" sz="2200" dirty="0" smtClean="0"/>
              <a:t>yetersiz </a:t>
            </a:r>
            <a:r>
              <a:rPr lang="tr-TR" sz="2200" dirty="0"/>
              <a:t>ve dengesiz beslenmenin </a:t>
            </a:r>
            <a:r>
              <a:rPr lang="tr-TR" sz="2200" dirty="0" err="1"/>
              <a:t>fetusta</a:t>
            </a:r>
            <a:r>
              <a:rPr lang="tr-TR" sz="2200" dirty="0"/>
              <a:t> nörolojik hasarlara yol açabileceğine ilişkin görüşler bulunmaktadır. Gebelikte fazla kilo alımı </a:t>
            </a:r>
            <a:r>
              <a:rPr lang="tr-TR" sz="2200" dirty="0" err="1"/>
              <a:t>makrozomik</a:t>
            </a:r>
            <a:r>
              <a:rPr lang="tr-TR" sz="2200" dirty="0"/>
              <a:t> bebek doğurma ve zor doğum riskini arttırır. </a:t>
            </a:r>
            <a:r>
              <a:rPr lang="tr-TR" sz="2200" dirty="0" smtClean="0"/>
              <a:t> </a:t>
            </a:r>
            <a:endParaRPr lang="tr-TR" sz="2200" dirty="0"/>
          </a:p>
        </p:txBody>
      </p:sp>
    </p:spTree>
    <p:extLst>
      <p:ext uri="{BB962C8B-B14F-4D97-AF65-F5344CB8AC3E}">
        <p14:creationId xmlns:p14="http://schemas.microsoft.com/office/powerpoint/2010/main" val="121403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Bireysel faktörler; </a:t>
            </a:r>
          </a:p>
        </p:txBody>
      </p:sp>
      <p:sp>
        <p:nvSpPr>
          <p:cNvPr id="3" name="İçerik Yer Tutucusu 2"/>
          <p:cNvSpPr>
            <a:spLocks noGrp="1"/>
          </p:cNvSpPr>
          <p:nvPr>
            <p:ph idx="1"/>
          </p:nvPr>
        </p:nvSpPr>
        <p:spPr>
          <a:xfrm>
            <a:off x="677333" y="2160589"/>
            <a:ext cx="8100907" cy="3880773"/>
          </a:xfrm>
        </p:spPr>
        <p:txBody>
          <a:bodyPr>
            <a:normAutofit/>
          </a:bodyPr>
          <a:lstStyle/>
          <a:p>
            <a:r>
              <a:rPr lang="tr-TR" sz="2400" dirty="0" smtClean="0"/>
              <a:t>bebek </a:t>
            </a:r>
            <a:r>
              <a:rPr lang="tr-TR" sz="2400" dirty="0"/>
              <a:t>ve çocukları riske sokan anne ve babaya ait genetik özellikler, </a:t>
            </a:r>
            <a:endParaRPr lang="tr-TR" sz="2400" dirty="0" smtClean="0"/>
          </a:p>
          <a:p>
            <a:r>
              <a:rPr lang="tr-TR" sz="2400" dirty="0" smtClean="0"/>
              <a:t>genetik </a:t>
            </a:r>
            <a:r>
              <a:rPr lang="tr-TR" sz="2400" dirty="0"/>
              <a:t>bozukluklar, </a:t>
            </a:r>
            <a:endParaRPr lang="tr-TR" sz="2400" dirty="0" smtClean="0"/>
          </a:p>
          <a:p>
            <a:r>
              <a:rPr lang="tr-TR" sz="2400" dirty="0" smtClean="0"/>
              <a:t>prematürelik</a:t>
            </a:r>
            <a:r>
              <a:rPr lang="tr-TR" sz="2400" dirty="0"/>
              <a:t>, </a:t>
            </a:r>
            <a:endParaRPr lang="tr-TR" sz="2400" dirty="0" smtClean="0"/>
          </a:p>
          <a:p>
            <a:r>
              <a:rPr lang="tr-TR" sz="2400" dirty="0" err="1" smtClean="0"/>
              <a:t>postmatürelik</a:t>
            </a:r>
            <a:r>
              <a:rPr lang="tr-TR" sz="2400" dirty="0"/>
              <a:t>, </a:t>
            </a:r>
            <a:endParaRPr lang="tr-TR" sz="2400" dirty="0" smtClean="0"/>
          </a:p>
          <a:p>
            <a:r>
              <a:rPr lang="tr-TR" sz="2400" dirty="0" smtClean="0"/>
              <a:t>düşük </a:t>
            </a:r>
            <a:r>
              <a:rPr lang="tr-TR" sz="2400" dirty="0"/>
              <a:t>doğum ağırlığı, </a:t>
            </a:r>
            <a:endParaRPr lang="tr-TR" sz="2400" dirty="0" smtClean="0"/>
          </a:p>
          <a:p>
            <a:r>
              <a:rPr lang="tr-TR" sz="2400" dirty="0" smtClean="0"/>
              <a:t>müdahaleli </a:t>
            </a:r>
            <a:r>
              <a:rPr lang="tr-TR" sz="2400" dirty="0"/>
              <a:t>doğumlar, </a:t>
            </a:r>
            <a:endParaRPr lang="tr-TR" sz="2400" dirty="0" smtClean="0"/>
          </a:p>
          <a:p>
            <a:r>
              <a:rPr lang="tr-TR" sz="2400" dirty="0" smtClean="0"/>
              <a:t>anne </a:t>
            </a:r>
            <a:r>
              <a:rPr lang="tr-TR" sz="2400" dirty="0"/>
              <a:t>ve babaya ait bireysel </a:t>
            </a:r>
            <a:r>
              <a:rPr lang="tr-TR" sz="2400" dirty="0" smtClean="0"/>
              <a:t>özelliklerdir.</a:t>
            </a:r>
            <a:endParaRPr lang="tr-TR" sz="2400" dirty="0"/>
          </a:p>
        </p:txBody>
      </p:sp>
    </p:spTree>
    <p:extLst>
      <p:ext uri="{BB962C8B-B14F-4D97-AF65-F5344CB8AC3E}">
        <p14:creationId xmlns:p14="http://schemas.microsoft.com/office/powerpoint/2010/main" val="2626073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9381066" cy="5431762"/>
          </a:xfrm>
        </p:spPr>
        <p:txBody>
          <a:bodyPr>
            <a:noAutofit/>
          </a:bodyPr>
          <a:lstStyle/>
          <a:p>
            <a:r>
              <a:rPr lang="tr-TR" sz="2400" dirty="0"/>
              <a:t>Çevrede bulunan özellikle ağır </a:t>
            </a:r>
            <a:r>
              <a:rPr lang="tr-TR" sz="2400" dirty="0" smtClean="0"/>
              <a:t>metallerden kurşun</a:t>
            </a:r>
            <a:r>
              <a:rPr lang="tr-TR" sz="2400" dirty="0"/>
              <a:t>, </a:t>
            </a:r>
            <a:r>
              <a:rPr lang="tr-TR" sz="2400" dirty="0" err="1"/>
              <a:t>civa</a:t>
            </a:r>
            <a:r>
              <a:rPr lang="tr-TR" sz="2400" dirty="0"/>
              <a:t>, kadmiyum ve nikel en tehlikeli ağır metaller arasında yer almaktadır. Kurşun plasentayı geçerek </a:t>
            </a:r>
            <a:r>
              <a:rPr lang="tr-TR" sz="2400" dirty="0" err="1"/>
              <a:t>fetusa</a:t>
            </a:r>
            <a:r>
              <a:rPr lang="tr-TR" sz="2400" dirty="0"/>
              <a:t> ulaşır, </a:t>
            </a:r>
            <a:r>
              <a:rPr lang="tr-TR" sz="2400" dirty="0" err="1"/>
              <a:t>fetusta</a:t>
            </a:r>
            <a:r>
              <a:rPr lang="tr-TR" sz="2400" dirty="0"/>
              <a:t> santral sinir sistemi anomalilerine, böbrek ve iskelet </a:t>
            </a:r>
            <a:r>
              <a:rPr lang="tr-TR" sz="2400" dirty="0" err="1"/>
              <a:t>deformitelerine</a:t>
            </a:r>
            <a:r>
              <a:rPr lang="tr-TR" sz="2400" dirty="0"/>
              <a:t>, yarık damak gelişimine,  düşük ve </a:t>
            </a:r>
            <a:r>
              <a:rPr lang="tr-TR" sz="2400" dirty="0" err="1"/>
              <a:t>prematür</a:t>
            </a:r>
            <a:r>
              <a:rPr lang="tr-TR" sz="2400" dirty="0"/>
              <a:t> doğuma neden olabilmektedir. </a:t>
            </a:r>
            <a:endParaRPr lang="tr-TR" sz="2400" dirty="0" smtClean="0"/>
          </a:p>
          <a:p>
            <a:r>
              <a:rPr lang="tr-TR" sz="2400" dirty="0" err="1" smtClean="0"/>
              <a:t>Toksik</a:t>
            </a:r>
            <a:r>
              <a:rPr lang="tr-TR" sz="2400" dirty="0" smtClean="0"/>
              <a:t> </a:t>
            </a:r>
            <a:r>
              <a:rPr lang="tr-TR" sz="2400" dirty="0"/>
              <a:t>bir madde olan </a:t>
            </a:r>
            <a:r>
              <a:rPr lang="tr-TR" sz="2400" dirty="0" err="1"/>
              <a:t>civa</a:t>
            </a:r>
            <a:r>
              <a:rPr lang="tr-TR" sz="2400" dirty="0"/>
              <a:t> plasentadan geçerek </a:t>
            </a:r>
            <a:r>
              <a:rPr lang="tr-TR" sz="2400" dirty="0" err="1"/>
              <a:t>serebral</a:t>
            </a:r>
            <a:r>
              <a:rPr lang="tr-TR" sz="2400" dirty="0"/>
              <a:t> </a:t>
            </a:r>
            <a:r>
              <a:rPr lang="tr-TR" sz="2400" dirty="0" err="1"/>
              <a:t>palsi</a:t>
            </a:r>
            <a:r>
              <a:rPr lang="tr-TR" sz="2400" dirty="0"/>
              <a:t>, mikrosefali ve motor gecikmelere, düşük ve </a:t>
            </a:r>
            <a:r>
              <a:rPr lang="tr-TR" sz="2400" dirty="0" err="1"/>
              <a:t>prematür</a:t>
            </a:r>
            <a:r>
              <a:rPr lang="tr-TR" sz="2400" dirty="0"/>
              <a:t> doğuma, </a:t>
            </a:r>
            <a:r>
              <a:rPr lang="tr-TR" sz="2400" dirty="0" err="1"/>
              <a:t>mental</a:t>
            </a:r>
            <a:r>
              <a:rPr lang="tr-TR" sz="2400" dirty="0"/>
              <a:t> </a:t>
            </a:r>
            <a:r>
              <a:rPr lang="tr-TR" sz="2400" dirty="0" err="1"/>
              <a:t>retardasyona</a:t>
            </a:r>
            <a:r>
              <a:rPr lang="tr-TR" sz="2400" dirty="0"/>
              <a:t> yol </a:t>
            </a:r>
            <a:r>
              <a:rPr lang="tr-TR" sz="2400" dirty="0" smtClean="0"/>
              <a:t>açabilmektedir</a:t>
            </a:r>
            <a:r>
              <a:rPr lang="tr-TR" sz="2400" dirty="0"/>
              <a:t>. </a:t>
            </a:r>
            <a:endParaRPr lang="tr-TR" sz="2400" dirty="0" smtClean="0"/>
          </a:p>
          <a:p>
            <a:r>
              <a:rPr lang="tr-TR" sz="2400" dirty="0"/>
              <a:t>Plasenta için </a:t>
            </a:r>
            <a:r>
              <a:rPr lang="tr-TR" sz="2400" dirty="0" err="1"/>
              <a:t>toksik</a:t>
            </a:r>
            <a:r>
              <a:rPr lang="tr-TR" sz="2400" dirty="0"/>
              <a:t> olan kadmiyum </a:t>
            </a:r>
            <a:r>
              <a:rPr lang="tr-TR" sz="2400" dirty="0" err="1"/>
              <a:t>intaruterin</a:t>
            </a:r>
            <a:r>
              <a:rPr lang="tr-TR" sz="2400" dirty="0"/>
              <a:t> gelişme geriliği neden olmakta, nikel ve lityumun farelerde </a:t>
            </a:r>
            <a:r>
              <a:rPr lang="tr-TR" sz="2400" dirty="0" err="1"/>
              <a:t>anensefali</a:t>
            </a:r>
            <a:r>
              <a:rPr lang="tr-TR" sz="2400" dirty="0"/>
              <a:t>, hidrosefali, yarık damak, yarık dudak, iskelet anomalileri ve </a:t>
            </a:r>
            <a:r>
              <a:rPr lang="tr-TR" sz="2400" dirty="0" err="1"/>
              <a:t>nöral</a:t>
            </a:r>
            <a:r>
              <a:rPr lang="tr-TR" sz="2400" dirty="0"/>
              <a:t> tüp </a:t>
            </a:r>
            <a:r>
              <a:rPr lang="tr-TR" sz="2400" dirty="0" err="1"/>
              <a:t>defektlerine</a:t>
            </a:r>
            <a:r>
              <a:rPr lang="tr-TR" sz="2400" dirty="0"/>
              <a:t> neden olduğu vurgulanmaktadır. </a:t>
            </a:r>
            <a:endParaRPr lang="tr-TR" sz="2400" dirty="0"/>
          </a:p>
        </p:txBody>
      </p:sp>
    </p:spTree>
    <p:extLst>
      <p:ext uri="{BB962C8B-B14F-4D97-AF65-F5344CB8AC3E}">
        <p14:creationId xmlns:p14="http://schemas.microsoft.com/office/powerpoint/2010/main" val="939208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8596668" cy="5431762"/>
          </a:xfrm>
        </p:spPr>
        <p:txBody>
          <a:bodyPr>
            <a:normAutofit/>
          </a:bodyPr>
          <a:lstStyle/>
          <a:p>
            <a:r>
              <a:rPr lang="tr-TR" sz="2200" dirty="0" err="1"/>
              <a:t>Metilbenzen</a:t>
            </a:r>
            <a:r>
              <a:rPr lang="tr-TR" sz="2200" dirty="0"/>
              <a:t> düşüklere, santral sinir sistemi hasarlarına, </a:t>
            </a:r>
            <a:r>
              <a:rPr lang="tr-TR" sz="2200" dirty="0" err="1"/>
              <a:t>mikrosefaliye</a:t>
            </a:r>
            <a:r>
              <a:rPr lang="tr-TR" sz="2200" dirty="0"/>
              <a:t>, organik çözücülerin ise düşük doğum ağırlığına, baş ve beyin gelişimi geriliğine ve düşüğe neden olduğu ifade </a:t>
            </a:r>
            <a:r>
              <a:rPr lang="tr-TR" sz="2200" dirty="0" smtClean="0"/>
              <a:t>edilmektedir.</a:t>
            </a:r>
          </a:p>
          <a:p>
            <a:r>
              <a:rPr lang="tr-TR" sz="2200" dirty="0"/>
              <a:t>Zararlı etkileri doza, veriliş hızına ve gebeliğin dönemine bağlı olan X ışınlarının yaydığı radyasyon </a:t>
            </a:r>
            <a:r>
              <a:rPr lang="tr-TR" sz="2200" dirty="0" err="1"/>
              <a:t>embriyonik</a:t>
            </a:r>
            <a:r>
              <a:rPr lang="tr-TR" sz="2200" dirty="0"/>
              <a:t> ve </a:t>
            </a:r>
            <a:r>
              <a:rPr lang="tr-TR" sz="2200" dirty="0" err="1"/>
              <a:t>fetal</a:t>
            </a:r>
            <a:r>
              <a:rPr lang="tr-TR" sz="2200" dirty="0"/>
              <a:t> ölüme, </a:t>
            </a:r>
            <a:r>
              <a:rPr lang="tr-TR" sz="2200" dirty="0" err="1"/>
              <a:t>intrauterin</a:t>
            </a:r>
            <a:r>
              <a:rPr lang="tr-TR" sz="2200" dirty="0"/>
              <a:t> gelişme geriliğine ve </a:t>
            </a:r>
            <a:r>
              <a:rPr lang="tr-TR" sz="2200" dirty="0" err="1"/>
              <a:t>konjenital</a:t>
            </a:r>
            <a:r>
              <a:rPr lang="tr-TR" sz="2200" dirty="0"/>
              <a:t> anomalilere neden </a:t>
            </a:r>
            <a:r>
              <a:rPr lang="tr-TR" sz="2200" dirty="0" smtClean="0"/>
              <a:t>olabilmektedir.</a:t>
            </a:r>
          </a:p>
          <a:p>
            <a:r>
              <a:rPr lang="tr-TR" sz="2200" dirty="0"/>
              <a:t>Gebenin yoğun kaygı, korku içinde olması veya olumsuz duygular yaşaması, </a:t>
            </a:r>
            <a:r>
              <a:rPr lang="tr-TR" sz="2200" dirty="0" err="1"/>
              <a:t>fetusta</a:t>
            </a:r>
            <a:r>
              <a:rPr lang="tr-TR" sz="2200" dirty="0"/>
              <a:t> oksijen ve besin yetersizliğine yol açmakta, gebelik döneminde stresle bağlantılı hormonların düzeyindeki değişiklikler annenin dolaşımını etkileyerek </a:t>
            </a:r>
            <a:r>
              <a:rPr lang="tr-TR" sz="2200" dirty="0" err="1"/>
              <a:t>fetusu</a:t>
            </a:r>
            <a:r>
              <a:rPr lang="tr-TR" sz="2200" dirty="0"/>
              <a:t> strese sokabilir. Yüksek duygusal stres; düşük, prematüre doğum ve düşük doğum ağırlığına neden olabilmektedir. </a:t>
            </a:r>
            <a:endParaRPr lang="tr-TR" sz="2200" dirty="0"/>
          </a:p>
        </p:txBody>
      </p:sp>
    </p:spTree>
    <p:extLst>
      <p:ext uri="{BB962C8B-B14F-4D97-AF65-F5344CB8AC3E}">
        <p14:creationId xmlns:p14="http://schemas.microsoft.com/office/powerpoint/2010/main" val="832985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031967"/>
            <a:ext cx="8596668" cy="5009396"/>
          </a:xfrm>
        </p:spPr>
        <p:txBody>
          <a:bodyPr>
            <a:noAutofit/>
          </a:bodyPr>
          <a:lstStyle/>
          <a:p>
            <a:r>
              <a:rPr lang="tr-TR" sz="2400" dirty="0"/>
              <a:t>Anne, </a:t>
            </a:r>
            <a:r>
              <a:rPr lang="tr-TR" sz="2400" dirty="0" err="1"/>
              <a:t>fetus</a:t>
            </a:r>
            <a:r>
              <a:rPr lang="tr-TR" sz="2400" dirty="0"/>
              <a:t>/bebek ve ailenin sağlığının korunması ve geliştirilmesinde prenatal bakım önemlidir. Anne ve bebek/çocuk sağlığı hizmetlerinin önemli bir parçasını ve birincil korumayı oluşturur. Genetik hastalık riski taşıyan çiftlerin bilinçli kararlar almasına ve istenmeyen gebeliklerin önlenmesine yardımcı olur. </a:t>
            </a:r>
            <a:endParaRPr lang="tr-TR" sz="2400" dirty="0" smtClean="0"/>
          </a:p>
          <a:p>
            <a:r>
              <a:rPr lang="tr-TR" sz="2400" dirty="0" smtClean="0"/>
              <a:t>Ayrıca </a:t>
            </a:r>
            <a:r>
              <a:rPr lang="tr-TR" sz="2400" dirty="0"/>
              <a:t>istenen gebeliklerin, sağlıklı olarak başlamasını ve sonlanmasını sağlar. Anne ve </a:t>
            </a:r>
            <a:r>
              <a:rPr lang="tr-TR" sz="2400" dirty="0" err="1"/>
              <a:t>fetusa</a:t>
            </a:r>
            <a:r>
              <a:rPr lang="tr-TR" sz="2400" dirty="0"/>
              <a:t> ait herhangi bir risk ve sorun yoksa gebelik başladıktan sonra yedinci aya kadar ayda bir, sekiz-dokuzuncu aylar arasında iki haftada bir ve 37. haftadan doğuma kadar haftada bir olmak üzere gebelik izlemleri yapılır. </a:t>
            </a:r>
            <a:endParaRPr lang="tr-TR" sz="2400" dirty="0"/>
          </a:p>
        </p:txBody>
      </p:sp>
    </p:spTree>
    <p:extLst>
      <p:ext uri="{BB962C8B-B14F-4D97-AF65-F5344CB8AC3E}">
        <p14:creationId xmlns:p14="http://schemas.microsoft.com/office/powerpoint/2010/main" val="4004337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Çevresel faktörler; </a:t>
            </a:r>
          </a:p>
        </p:txBody>
      </p:sp>
      <p:sp>
        <p:nvSpPr>
          <p:cNvPr id="3" name="İçerik Yer Tutucusu 2"/>
          <p:cNvSpPr>
            <a:spLocks noGrp="1"/>
          </p:cNvSpPr>
          <p:nvPr>
            <p:ph idx="1"/>
          </p:nvPr>
        </p:nvSpPr>
        <p:spPr/>
        <p:txBody>
          <a:bodyPr>
            <a:normAutofit/>
          </a:bodyPr>
          <a:lstStyle/>
          <a:p>
            <a:r>
              <a:rPr lang="tr-TR" sz="2400" dirty="0" smtClean="0"/>
              <a:t>çocukların </a:t>
            </a:r>
            <a:r>
              <a:rPr lang="tr-TR" sz="2400" dirty="0"/>
              <a:t>sağlık, gelişim ve güvenliğini riske sokan, doğum öncesi, sırası ve sonrasında sıklıkla günlük yaşamda karşılaşılan ve olumsuzluklara neden olan faktörlerdir. </a:t>
            </a:r>
            <a:endParaRPr lang="tr-TR" sz="2400" dirty="0" smtClean="0"/>
          </a:p>
          <a:p>
            <a:r>
              <a:rPr lang="tr-TR" sz="2400" dirty="0" smtClean="0"/>
              <a:t>aile </a:t>
            </a:r>
            <a:r>
              <a:rPr lang="tr-TR" sz="2400" dirty="0"/>
              <a:t>ve kültürün etkisi, </a:t>
            </a:r>
            <a:endParaRPr lang="tr-TR" sz="2400" dirty="0" smtClean="0"/>
          </a:p>
          <a:p>
            <a:r>
              <a:rPr lang="tr-TR" sz="2400" dirty="0" smtClean="0"/>
              <a:t>beslenme</a:t>
            </a:r>
            <a:r>
              <a:rPr lang="tr-TR" sz="2400" dirty="0"/>
              <a:t>, </a:t>
            </a:r>
            <a:endParaRPr lang="tr-TR" sz="2400" dirty="0" smtClean="0"/>
          </a:p>
          <a:p>
            <a:r>
              <a:rPr lang="tr-TR" sz="2400" dirty="0" smtClean="0"/>
              <a:t>sosyoekonomik </a:t>
            </a:r>
            <a:r>
              <a:rPr lang="tr-TR" sz="2400" dirty="0"/>
              <a:t>durum, </a:t>
            </a:r>
            <a:endParaRPr lang="tr-TR" sz="2400" dirty="0" smtClean="0"/>
          </a:p>
          <a:p>
            <a:r>
              <a:rPr lang="tr-TR" sz="2400" dirty="0" smtClean="0"/>
              <a:t>ihmal </a:t>
            </a:r>
            <a:r>
              <a:rPr lang="tr-TR" sz="2400" dirty="0"/>
              <a:t>ve </a:t>
            </a:r>
            <a:r>
              <a:rPr lang="tr-TR" sz="2400" dirty="0" smtClean="0"/>
              <a:t>istismar,</a:t>
            </a:r>
          </a:p>
          <a:p>
            <a:r>
              <a:rPr lang="tr-TR" sz="2400" dirty="0" smtClean="0"/>
              <a:t>sosyal etkenlerdir.</a:t>
            </a:r>
            <a:endParaRPr lang="tr-TR" sz="2400" dirty="0"/>
          </a:p>
        </p:txBody>
      </p:sp>
    </p:spTree>
    <p:extLst>
      <p:ext uri="{BB962C8B-B14F-4D97-AF65-F5344CB8AC3E}">
        <p14:creationId xmlns:p14="http://schemas.microsoft.com/office/powerpoint/2010/main" val="28931296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ve kültür</a:t>
            </a:r>
            <a:endParaRPr lang="tr-TR" dirty="0"/>
          </a:p>
        </p:txBody>
      </p:sp>
      <p:sp>
        <p:nvSpPr>
          <p:cNvPr id="3" name="İçerik Yer Tutucusu 2"/>
          <p:cNvSpPr>
            <a:spLocks noGrp="1"/>
          </p:cNvSpPr>
          <p:nvPr>
            <p:ph idx="1"/>
          </p:nvPr>
        </p:nvSpPr>
        <p:spPr>
          <a:xfrm>
            <a:off x="677334" y="1528355"/>
            <a:ext cx="9302690" cy="4513008"/>
          </a:xfrm>
        </p:spPr>
        <p:txBody>
          <a:bodyPr>
            <a:noAutofit/>
          </a:bodyPr>
          <a:lstStyle/>
          <a:p>
            <a:r>
              <a:rPr lang="tr-TR" sz="2200" dirty="0"/>
              <a:t>Geleneksel geniş ailelerde </a:t>
            </a:r>
            <a:r>
              <a:rPr lang="tr-TR" sz="2200" dirty="0" smtClean="0"/>
              <a:t>annenin </a:t>
            </a:r>
            <a:r>
              <a:rPr lang="tr-TR" sz="2200" dirty="0"/>
              <a:t>daha pasif olduğu, devamlı işle uğraştığı, kişiliğini gösteremediği bu ailelerde annenin çocukla iletişimi azdır. </a:t>
            </a:r>
            <a:endParaRPr lang="tr-TR" sz="2200" dirty="0" smtClean="0"/>
          </a:p>
          <a:p>
            <a:r>
              <a:rPr lang="tr-TR" sz="2200" dirty="0" smtClean="0"/>
              <a:t>Çekirdek </a:t>
            </a:r>
            <a:r>
              <a:rPr lang="tr-TR" sz="2200" dirty="0"/>
              <a:t>ailede çocuklar anne babasıyla birliktedir. Çocuğun bakımını anne veya babadan biri üstlenir ya da çocuk okul öncesi kuruma veya bakıcıya verilebilir. Yoğun iş yaşamı, çocuğun bakımının yarattığı stres ve destek eksikliği hem anne babayı hem de çocuğu olumsuz etkileyebilir. </a:t>
            </a:r>
            <a:endParaRPr lang="tr-TR" sz="2200" dirty="0" smtClean="0"/>
          </a:p>
          <a:p>
            <a:r>
              <a:rPr lang="tr-TR" sz="2200" dirty="0" smtClean="0"/>
              <a:t>Anne </a:t>
            </a:r>
            <a:r>
              <a:rPr lang="tr-TR" sz="2200" dirty="0"/>
              <a:t>ya da babanın ölümü ya da ayrı yaşamaları sonucunda tek ebeveynli aileler meydana gelir. Bu durumda da sosyal ve duygusal destek eksikliği, çocuk bakımı konusunda yardım gereksinimi ve ekonomik zorluklar nedeniyle çocuklar olumsuz </a:t>
            </a:r>
            <a:r>
              <a:rPr lang="tr-TR" sz="2200" dirty="0" smtClean="0"/>
              <a:t>etkilenebilir.</a:t>
            </a:r>
            <a:endParaRPr lang="tr-TR" sz="2200" dirty="0"/>
          </a:p>
        </p:txBody>
      </p:sp>
    </p:spTree>
    <p:extLst>
      <p:ext uri="{BB962C8B-B14F-4D97-AF65-F5344CB8AC3E}">
        <p14:creationId xmlns:p14="http://schemas.microsoft.com/office/powerpoint/2010/main" val="1965501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Beslenme </a:t>
            </a:r>
            <a:endParaRPr lang="tr-TR" dirty="0"/>
          </a:p>
        </p:txBody>
      </p:sp>
      <p:sp>
        <p:nvSpPr>
          <p:cNvPr id="3" name="İçerik Yer Tutucusu 2"/>
          <p:cNvSpPr>
            <a:spLocks noGrp="1"/>
          </p:cNvSpPr>
          <p:nvPr>
            <p:ph idx="1"/>
          </p:nvPr>
        </p:nvSpPr>
        <p:spPr>
          <a:xfrm>
            <a:off x="677333" y="1332411"/>
            <a:ext cx="10008083" cy="4708951"/>
          </a:xfrm>
        </p:spPr>
        <p:txBody>
          <a:bodyPr>
            <a:noAutofit/>
          </a:bodyPr>
          <a:lstStyle/>
          <a:p>
            <a:r>
              <a:rPr lang="tr-TR" sz="2200" dirty="0"/>
              <a:t>Çocuğun beslenmesi </a:t>
            </a:r>
            <a:r>
              <a:rPr lang="tr-TR" sz="2200" dirty="0" err="1"/>
              <a:t>intrauterin</a:t>
            </a:r>
            <a:r>
              <a:rPr lang="tr-TR" sz="2200" dirty="0"/>
              <a:t> yaşamda başlar. </a:t>
            </a:r>
            <a:r>
              <a:rPr lang="tr-TR" sz="2200" dirty="0" smtClean="0"/>
              <a:t>Gebelik </a:t>
            </a:r>
            <a:r>
              <a:rPr lang="tr-TR" sz="2200" dirty="0"/>
              <a:t>süresince annenin yeterli ve dengeli beslenmesi bebeğin sağlığı açısından en temel koşullardan biridir. Bebek doğduktan sonra yeterli ve dengeli beslenme büyüme ve gelişme için şarttır. Çocukların enerji ve besin gereksinimlerinin karşılanmaması </a:t>
            </a:r>
            <a:r>
              <a:rPr lang="tr-TR" sz="2200" dirty="0" err="1" smtClean="0"/>
              <a:t>du</a:t>
            </a:r>
            <a:endParaRPr lang="tr-TR" sz="2200" dirty="0" smtClean="0"/>
          </a:p>
          <a:p>
            <a:r>
              <a:rPr lang="tr-TR" sz="2200" dirty="0"/>
              <a:t>Enerji ve besin öğelerinin yetersizliği sonucu ortaya çıkan ve önemli sağlık sorunları arasında yer alan </a:t>
            </a:r>
            <a:r>
              <a:rPr lang="tr-TR" sz="2200" dirty="0" err="1"/>
              <a:t>malnütrisyon</a:t>
            </a:r>
            <a:r>
              <a:rPr lang="tr-TR" sz="2200" dirty="0"/>
              <a:t>; düşük doğum ağırlığı, hastalıklara ve </a:t>
            </a:r>
            <a:r>
              <a:rPr lang="tr-TR" sz="2200" dirty="0" err="1"/>
              <a:t>infeksiyona</a:t>
            </a:r>
            <a:r>
              <a:rPr lang="tr-TR" sz="2200" dirty="0"/>
              <a:t> eğilim, büyüme ve gelişme geriliği, bilişsel yetersizlikler, düşük akademik başarı, öğrenme güçlüğüyle ilişkilidir</a:t>
            </a:r>
            <a:r>
              <a:rPr lang="tr-TR" sz="2200" dirty="0" smtClean="0"/>
              <a:t>.</a:t>
            </a:r>
          </a:p>
          <a:p>
            <a:r>
              <a:rPr lang="tr-TR" sz="2200" dirty="0"/>
              <a:t>Çocuklarda yetersiz ve dengesiz beslenme sonucunda A, B, C, D, E ve </a:t>
            </a:r>
            <a:r>
              <a:rPr lang="tr-TR" sz="2200" dirty="0" err="1"/>
              <a:t>folik</a:t>
            </a:r>
            <a:r>
              <a:rPr lang="tr-TR" sz="2200" dirty="0"/>
              <a:t> asit gibi vitamin eksikliği, kalsiyum, sodyum, demir, iyot, potasyum, fosfor, magnezyum, selenyum, çinko gibi mineral yetersizliği ve bunlara bağlı hastalıkların görülme riski fazladır. </a:t>
            </a:r>
            <a:r>
              <a:rPr lang="tr-TR" sz="2200" dirty="0" smtClean="0"/>
              <a:t> </a:t>
            </a:r>
            <a:endParaRPr lang="tr-TR" sz="2200" dirty="0"/>
          </a:p>
        </p:txBody>
      </p:sp>
    </p:spTree>
    <p:extLst>
      <p:ext uri="{BB962C8B-B14F-4D97-AF65-F5344CB8AC3E}">
        <p14:creationId xmlns:p14="http://schemas.microsoft.com/office/powerpoint/2010/main" val="1556835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Sosyoekonomik durum</a:t>
            </a:r>
            <a:endParaRPr lang="tr-TR" dirty="0"/>
          </a:p>
        </p:txBody>
      </p:sp>
      <p:sp>
        <p:nvSpPr>
          <p:cNvPr id="3" name="İçerik Yer Tutucusu 2"/>
          <p:cNvSpPr>
            <a:spLocks noGrp="1"/>
          </p:cNvSpPr>
          <p:nvPr>
            <p:ph idx="1"/>
          </p:nvPr>
        </p:nvSpPr>
        <p:spPr>
          <a:xfrm>
            <a:off x="677333" y="1930401"/>
            <a:ext cx="8871615" cy="4110962"/>
          </a:xfrm>
        </p:spPr>
        <p:txBody>
          <a:bodyPr>
            <a:noAutofit/>
          </a:bodyPr>
          <a:lstStyle/>
          <a:p>
            <a:r>
              <a:rPr lang="tr-TR" sz="2400" dirty="0"/>
              <a:t>Ailelerin sosyoekonomik durumunun çocukların sağlık, güvenlik ve gelişimlerinde önemli rol oynadığı, yoksulluğun en derin etkilerinin gelişmekte olan çocuklar üzerinde olacağı bir gerçektir. Yoksulluk ne kadar erken başlarsa ve ne kadar uzun sürerse etkileri de o kadar derin ve yıkıcı olmaktadır. Ailelerin yaşadığı işsizlik, az gelir ve yoğun stres ortamındaki çocukların beslenme, bakım ve güvenli ortamda yaşama gibi fizyolojik gereksinimlerini karşılamak zorlaşmakta, çocuklar </a:t>
            </a:r>
            <a:r>
              <a:rPr lang="tr-TR" sz="2400" dirty="0" err="1"/>
              <a:t>malnütrisyon</a:t>
            </a:r>
            <a:r>
              <a:rPr lang="tr-TR" sz="2400" dirty="0"/>
              <a:t>, hastalık, kaza, büyüme ve gelişme geriliği gibi pek çok riske açık hale gelmektedir. </a:t>
            </a:r>
            <a:endParaRPr lang="tr-TR" sz="2400" dirty="0"/>
          </a:p>
        </p:txBody>
      </p:sp>
    </p:spTree>
    <p:extLst>
      <p:ext uri="{BB962C8B-B14F-4D97-AF65-F5344CB8AC3E}">
        <p14:creationId xmlns:p14="http://schemas.microsoft.com/office/powerpoint/2010/main" val="1734532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Yoksulluğun ilişkili olduğu etkilerinden biri de beslenme bozukluğu olup besin öğelerinin yeterli miktarda alınamaması, bağışıklık sistemini zayıflatmakta, hastalığa yakalanma riskini arttırmakta, hastalıklara zemin hazırlamakta, büyüme-gelişmeyi yavaşlatmaktadır. Yoksul aileden gelen çocuklar </a:t>
            </a:r>
            <a:r>
              <a:rPr lang="tr-TR" sz="2400" dirty="0" err="1"/>
              <a:t>infeksiyonlara</a:t>
            </a:r>
            <a:r>
              <a:rPr lang="tr-TR" sz="2400" dirty="0"/>
              <a:t> daha sık maruz kalma, nörolojik </a:t>
            </a:r>
            <a:r>
              <a:rPr lang="tr-TR" sz="2400" dirty="0" err="1"/>
              <a:t>defektler</a:t>
            </a:r>
            <a:r>
              <a:rPr lang="tr-TR" sz="2400" dirty="0"/>
              <a:t>, büyüme-gelişme geriliği, kronik hastalıklar, </a:t>
            </a:r>
            <a:r>
              <a:rPr lang="tr-TR" sz="2400" dirty="0" err="1"/>
              <a:t>mental</a:t>
            </a:r>
            <a:r>
              <a:rPr lang="tr-TR" sz="2400" dirty="0"/>
              <a:t> </a:t>
            </a:r>
            <a:r>
              <a:rPr lang="tr-TR" sz="2400" dirty="0" err="1"/>
              <a:t>retardasyon</a:t>
            </a:r>
            <a:r>
              <a:rPr lang="tr-TR" sz="2400" dirty="0"/>
              <a:t>, zayıf </a:t>
            </a:r>
            <a:r>
              <a:rPr lang="tr-TR" sz="2400" dirty="0" err="1"/>
              <a:t>immün</a:t>
            </a:r>
            <a:r>
              <a:rPr lang="tr-TR" sz="2400" dirty="0"/>
              <a:t> sistem, demir eksikliği anemisi, </a:t>
            </a:r>
            <a:r>
              <a:rPr lang="tr-TR" sz="2400" dirty="0" err="1"/>
              <a:t>pika</a:t>
            </a:r>
            <a:r>
              <a:rPr lang="tr-TR" sz="2400" dirty="0"/>
              <a:t> gibi sağlık sorunları açısından risk altındadır. </a:t>
            </a:r>
            <a:endParaRPr lang="tr-TR" sz="2400" dirty="0"/>
          </a:p>
        </p:txBody>
      </p:sp>
    </p:spTree>
    <p:extLst>
      <p:ext uri="{BB962C8B-B14F-4D97-AF65-F5344CB8AC3E}">
        <p14:creationId xmlns:p14="http://schemas.microsoft.com/office/powerpoint/2010/main" val="2063804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İhmal ve istismar</a:t>
            </a:r>
            <a:endParaRPr lang="tr-TR" dirty="0"/>
          </a:p>
        </p:txBody>
      </p:sp>
      <p:sp>
        <p:nvSpPr>
          <p:cNvPr id="3" name="İçerik Yer Tutucusu 2"/>
          <p:cNvSpPr>
            <a:spLocks noGrp="1"/>
          </p:cNvSpPr>
          <p:nvPr>
            <p:ph idx="1"/>
          </p:nvPr>
        </p:nvSpPr>
        <p:spPr>
          <a:xfrm>
            <a:off x="677334" y="1319349"/>
            <a:ext cx="10752666" cy="4722014"/>
          </a:xfrm>
        </p:spPr>
        <p:txBody>
          <a:bodyPr>
            <a:noAutofit/>
          </a:bodyPr>
          <a:lstStyle/>
          <a:p>
            <a:r>
              <a:rPr lang="tr-TR" sz="2200" dirty="0"/>
              <a:t>İhmal ve istismara maruz kalan çocuklarda genellikle uyumsuzluk, öğrenme güçlüğü, intihar, suça yönelme, madde bağımlılığı, sokakta yaşama, uygunsuz işlerde çalışma, duygusal ve davranışsal sorunlar görülür. </a:t>
            </a:r>
            <a:endParaRPr lang="tr-TR" sz="2200" dirty="0" smtClean="0"/>
          </a:p>
          <a:p>
            <a:r>
              <a:rPr lang="tr-TR" sz="2200" dirty="0"/>
              <a:t>İhmal sağlık bakımı, eğitim, gözetim, çevredeki tehlikelerden korunma, yetersiz anne-baba-çocuk etkileşimi, uyaran eksikliği, beslenme, giyim gibi fiziksel gereksinimler ve/veya duygusal destekten mahrumiyet biçiminde ortaya çıkabilir. İhmale uğrayan çocuklar büyüme ve gelişme geriliği, hastalıklar, beslenme yetersizliği, bireysel hijyen eksikliği, </a:t>
            </a:r>
            <a:r>
              <a:rPr lang="tr-TR" sz="2200" dirty="0" err="1"/>
              <a:t>apati</a:t>
            </a:r>
            <a:r>
              <a:rPr lang="tr-TR" sz="2200" dirty="0"/>
              <a:t>, güvensiz bağlanma, içe kapanıklık, yalnız oyun, düşük özgüven, uyumsuzluk gibi pek çok sorunla karşı karşıyadır</a:t>
            </a:r>
            <a:r>
              <a:rPr lang="tr-TR" sz="2200" dirty="0" smtClean="0"/>
              <a:t>.</a:t>
            </a:r>
          </a:p>
          <a:p>
            <a:r>
              <a:rPr lang="tr-TR" sz="2400" dirty="0"/>
              <a:t>Fiziksel istismara maruz kalan çocuklar iletişim sorunları, agresif davranışlar, bilişsel gelişimde gerilik, düşük akademik başarı yönünden risk altındadır. Çocuk istismarının en kötü sonucu beyin hasarı ve travmaya bağlı ölümdür. </a:t>
            </a:r>
          </a:p>
        </p:txBody>
      </p:sp>
    </p:spTree>
    <p:extLst>
      <p:ext uri="{BB962C8B-B14F-4D97-AF65-F5344CB8AC3E}">
        <p14:creationId xmlns:p14="http://schemas.microsoft.com/office/powerpoint/2010/main" val="2807637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Hastalık ve kazalar</a:t>
            </a:r>
            <a:endParaRPr lang="tr-TR" dirty="0"/>
          </a:p>
        </p:txBody>
      </p:sp>
      <p:sp>
        <p:nvSpPr>
          <p:cNvPr id="3" name="İçerik Yer Tutucusu 2"/>
          <p:cNvSpPr>
            <a:spLocks noGrp="1"/>
          </p:cNvSpPr>
          <p:nvPr>
            <p:ph idx="1"/>
          </p:nvPr>
        </p:nvSpPr>
        <p:spPr/>
        <p:txBody>
          <a:bodyPr>
            <a:normAutofit/>
          </a:bodyPr>
          <a:lstStyle/>
          <a:p>
            <a:r>
              <a:rPr lang="tr-TR" sz="2400" dirty="0"/>
              <a:t>Kronik hastalığı olan çocukların; anne-baba-bebek bağlanma ve iletişiminde yetersizlikler, konuşma bozuklukları, pasif, çekingen, asosyal kişilik özellikleri, yalnızlık, sosyal izolasyon, yetersiz akran etkileşimi gibi sosyal beceri eksiklikleri, düşük benlik saygısı ve depresyon görülme riski sağlıklı çocuklardan daha </a:t>
            </a:r>
            <a:r>
              <a:rPr lang="tr-TR" sz="2400" dirty="0" smtClean="0"/>
              <a:t>fazladır.</a:t>
            </a:r>
          </a:p>
          <a:p>
            <a:r>
              <a:rPr lang="tr-TR" sz="2400" dirty="0" smtClean="0"/>
              <a:t>Çocukluk </a:t>
            </a:r>
            <a:r>
              <a:rPr lang="tr-TR" sz="2400" dirty="0"/>
              <a:t>dönemlerinde düşme, boğulma, zehirlenme, yanma ve trafik kazaları sık görülmektedir</a:t>
            </a:r>
            <a:r>
              <a:rPr lang="tr-TR" sz="2400" dirty="0" smtClean="0"/>
              <a:t>.</a:t>
            </a:r>
            <a:r>
              <a:rPr lang="tr-TR" sz="2400" dirty="0"/>
              <a:t> Kazalar </a:t>
            </a:r>
            <a:r>
              <a:rPr lang="tr-TR" sz="2400" dirty="0" err="1"/>
              <a:t>mental</a:t>
            </a:r>
            <a:r>
              <a:rPr lang="tr-TR" sz="2400" dirty="0"/>
              <a:t> </a:t>
            </a:r>
            <a:r>
              <a:rPr lang="tr-TR" sz="2400" dirty="0" err="1"/>
              <a:t>retardasyon</a:t>
            </a:r>
            <a:r>
              <a:rPr lang="tr-TR" sz="2400" dirty="0"/>
              <a:t>, organ kayıpları ve işlev bozukluklarına yol </a:t>
            </a:r>
            <a:r>
              <a:rPr lang="tr-TR" sz="2400" dirty="0" smtClean="0"/>
              <a:t>açabilmektedir.  </a:t>
            </a:r>
            <a:endParaRPr lang="tr-TR" sz="2400" dirty="0"/>
          </a:p>
        </p:txBody>
      </p:sp>
    </p:spTree>
    <p:extLst>
      <p:ext uri="{BB962C8B-B14F-4D97-AF65-F5344CB8AC3E}">
        <p14:creationId xmlns:p14="http://schemas.microsoft.com/office/powerpoint/2010/main" val="120821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Genetik özellikler</a:t>
            </a:r>
            <a:endParaRPr lang="tr-TR" dirty="0"/>
          </a:p>
        </p:txBody>
      </p:sp>
      <p:sp>
        <p:nvSpPr>
          <p:cNvPr id="3" name="İçerik Yer Tutucusu 2"/>
          <p:cNvSpPr>
            <a:spLocks noGrp="1"/>
          </p:cNvSpPr>
          <p:nvPr>
            <p:ph idx="1"/>
          </p:nvPr>
        </p:nvSpPr>
        <p:spPr/>
        <p:txBody>
          <a:bodyPr>
            <a:normAutofit/>
          </a:bodyPr>
          <a:lstStyle/>
          <a:p>
            <a:r>
              <a:rPr lang="tr-TR" sz="2400" dirty="0"/>
              <a:t>Anne-babanın ve onların atalarının karakteristik özellikleri sperm ve </a:t>
            </a:r>
            <a:r>
              <a:rPr lang="tr-TR" sz="2400" dirty="0" err="1"/>
              <a:t>ovum</a:t>
            </a:r>
            <a:r>
              <a:rPr lang="tr-TR" sz="2400" dirty="0"/>
              <a:t> hücresinde bulunan genlerle taşınır. </a:t>
            </a:r>
            <a:endParaRPr lang="tr-TR" sz="2400" dirty="0" smtClean="0"/>
          </a:p>
          <a:p>
            <a:r>
              <a:rPr lang="tr-TR" sz="2400" dirty="0"/>
              <a:t>Birçok özelliğin taşınması karışıktır, genlerin kombinasyonuna ve çevreye bağlıdır. Anne ve babadan çocuğa kalıtımla geçen </a:t>
            </a:r>
            <a:r>
              <a:rPr lang="tr-TR" sz="2400" dirty="0" err="1"/>
              <a:t>genotiptir</a:t>
            </a:r>
            <a:r>
              <a:rPr lang="tr-TR" sz="2400" dirty="0"/>
              <a:t>. </a:t>
            </a:r>
            <a:r>
              <a:rPr lang="tr-TR" sz="2400" dirty="0" err="1"/>
              <a:t>Fenotip</a:t>
            </a:r>
            <a:r>
              <a:rPr lang="tr-TR" sz="2400" dirty="0"/>
              <a:t> ise bireyin dışardan gözlenebilen özellikleridir. </a:t>
            </a:r>
            <a:r>
              <a:rPr lang="tr-TR" sz="2400" dirty="0" err="1"/>
              <a:t>Fenotiplerin</a:t>
            </a:r>
            <a:r>
              <a:rPr lang="tr-TR" sz="2400" dirty="0"/>
              <a:t> oluşmasında doğum öncesi, sırası ve sonrasında çevresel faktörler etkilidir. </a:t>
            </a:r>
            <a:endParaRPr lang="tr-TR" sz="2400" dirty="0" smtClean="0"/>
          </a:p>
        </p:txBody>
      </p:sp>
    </p:spTree>
    <p:extLst>
      <p:ext uri="{BB962C8B-B14F-4D97-AF65-F5344CB8AC3E}">
        <p14:creationId xmlns:p14="http://schemas.microsoft.com/office/powerpoint/2010/main" val="25831290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faktörler</a:t>
            </a:r>
            <a:endParaRPr lang="tr-TR" dirty="0"/>
          </a:p>
        </p:txBody>
      </p:sp>
      <p:sp>
        <p:nvSpPr>
          <p:cNvPr id="3" name="İçerik Yer Tutucusu 2"/>
          <p:cNvSpPr>
            <a:spLocks noGrp="1"/>
          </p:cNvSpPr>
          <p:nvPr>
            <p:ph idx="1"/>
          </p:nvPr>
        </p:nvSpPr>
        <p:spPr>
          <a:xfrm>
            <a:off x="677333" y="1358537"/>
            <a:ext cx="9341877" cy="4682825"/>
          </a:xfrm>
        </p:spPr>
        <p:txBody>
          <a:bodyPr>
            <a:noAutofit/>
          </a:bodyPr>
          <a:lstStyle/>
          <a:p>
            <a:r>
              <a:rPr lang="tr-TR" sz="2400" dirty="0"/>
              <a:t>Çocuklar için yaşamı öğrenme aracı olan oyun, çocuğun fiziksel, motor, sosyal-duygusal, bilişsel ve dil gelişimlerinde çok büyük öneme sahiptir. Oyun oynamayan çocuğun bedensel, zihinsel ve ruhsal yönden sağlıklı olduğunu söylemek mümkün değildir. </a:t>
            </a:r>
            <a:endParaRPr lang="tr-TR" sz="2400" dirty="0" smtClean="0"/>
          </a:p>
          <a:p>
            <a:r>
              <a:rPr lang="tr-TR" sz="2400" dirty="0"/>
              <a:t>Okul öncesi eğitim çocuğun, </a:t>
            </a:r>
            <a:r>
              <a:rPr lang="tr-TR" sz="2400" dirty="0" smtClean="0"/>
              <a:t>gelişim ve eğitiminde </a:t>
            </a:r>
            <a:r>
              <a:rPr lang="tr-TR" sz="2400" dirty="0"/>
              <a:t>rol oynamaktadır. </a:t>
            </a:r>
            <a:endParaRPr lang="tr-TR" sz="2400" dirty="0" smtClean="0"/>
          </a:p>
          <a:p>
            <a:r>
              <a:rPr lang="tr-TR" sz="2400" dirty="0"/>
              <a:t>Günümüzde yaygın olarak kullanılan televizyon, bilgisayar, internet gibi kitle iletişim araçlarının çocukların üzerindeki etkisi ve önemi büyüktür. </a:t>
            </a:r>
          </a:p>
        </p:txBody>
      </p:sp>
    </p:spTree>
    <p:extLst>
      <p:ext uri="{BB962C8B-B14F-4D97-AF65-F5344CB8AC3E}">
        <p14:creationId xmlns:p14="http://schemas.microsoft.com/office/powerpoint/2010/main" val="3209153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Beyin gelişimi için gerekenler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72400166"/>
              </p:ext>
            </p:extLst>
          </p:nvPr>
        </p:nvGraphicFramePr>
        <p:xfrm>
          <a:off x="1631450" y="1606732"/>
          <a:ext cx="6924721" cy="49508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0525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Beyin gelişimi için zararlı olanlar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31786184"/>
              </p:ext>
            </p:extLst>
          </p:nvPr>
        </p:nvGraphicFramePr>
        <p:xfrm>
          <a:off x="966652" y="1554480"/>
          <a:ext cx="7537268" cy="5003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21555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a:xfrm>
            <a:off x="677334" y="1645921"/>
            <a:ext cx="8596668" cy="4395442"/>
          </a:xfrm>
        </p:spPr>
        <p:txBody>
          <a:bodyPr/>
          <a:lstStyle/>
          <a:p>
            <a:r>
              <a:rPr lang="tr-TR" u="sng" dirty="0">
                <a:solidFill>
                  <a:schemeClr val="accent1"/>
                </a:solidFill>
              </a:rPr>
              <a:t>Durualp, E. </a:t>
            </a:r>
            <a:r>
              <a:rPr lang="tr-TR" b="1" u="sng" dirty="0">
                <a:solidFill>
                  <a:schemeClr val="accent1"/>
                </a:solidFill>
              </a:rPr>
              <a:t>(2020). Gelişim Açısından Risk Faktörleri (Bölüm 8). </a:t>
            </a:r>
            <a:r>
              <a:rPr lang="tr-TR" i="1" u="sng" dirty="0">
                <a:solidFill>
                  <a:schemeClr val="accent1"/>
                </a:solidFill>
              </a:rPr>
              <a:t>Çocuk Hakları.</a:t>
            </a:r>
            <a:r>
              <a:rPr lang="tr-TR" b="1" u="sng" dirty="0">
                <a:solidFill>
                  <a:schemeClr val="accent1"/>
                </a:solidFill>
              </a:rPr>
              <a:t> Ed.: Münevver Can Yaşar ve Neriman Aral, s: 151-187. Ankara: Vize Yayıncılık</a:t>
            </a:r>
            <a:r>
              <a:rPr lang="tr-TR" b="1" u="sng" dirty="0" smtClean="0">
                <a:solidFill>
                  <a:schemeClr val="accent1"/>
                </a:solidFill>
              </a:rPr>
              <a:t>.</a:t>
            </a:r>
          </a:p>
          <a:p>
            <a:r>
              <a:rPr lang="tr-TR" u="sng" dirty="0">
                <a:solidFill>
                  <a:schemeClr val="accent1"/>
                </a:solidFill>
              </a:rPr>
              <a:t>Durualp, E.</a:t>
            </a:r>
            <a:r>
              <a:rPr lang="tr-TR" b="1" u="sng" dirty="0">
                <a:solidFill>
                  <a:schemeClr val="accent1"/>
                </a:solidFill>
              </a:rPr>
              <a:t> (</a:t>
            </a:r>
            <a:r>
              <a:rPr lang="tr-TR" b="1" u="sng" dirty="0" smtClean="0">
                <a:solidFill>
                  <a:schemeClr val="accent1"/>
                </a:solidFill>
              </a:rPr>
              <a:t>2017).</a:t>
            </a:r>
            <a:r>
              <a:rPr lang="tr-TR" u="sng" dirty="0" smtClean="0">
                <a:solidFill>
                  <a:schemeClr val="accent1"/>
                </a:solidFill>
              </a:rPr>
              <a:t> </a:t>
            </a:r>
            <a:r>
              <a:rPr lang="tr-TR" b="1" u="sng" dirty="0">
                <a:solidFill>
                  <a:schemeClr val="accent1"/>
                </a:solidFill>
              </a:rPr>
              <a:t>Doğum Öncesi Gelişim ve Doğum (Bölüm 5). </a:t>
            </a:r>
            <a:r>
              <a:rPr lang="tr-TR" i="1" u="sng" dirty="0">
                <a:solidFill>
                  <a:schemeClr val="accent1"/>
                </a:solidFill>
              </a:rPr>
              <a:t>Erken Çocukluk Döneminde Gelişim 1.</a:t>
            </a:r>
            <a:r>
              <a:rPr lang="tr-TR" b="1" u="sng" dirty="0">
                <a:solidFill>
                  <a:schemeClr val="accent1"/>
                </a:solidFill>
              </a:rPr>
              <a:t> Ed.: Aysel Köksal Akyol, s: 113-150. Ankara: Anı Yayıncılık.</a:t>
            </a:r>
            <a:r>
              <a:rPr lang="tr-TR" b="1" u="sng" dirty="0" smtClean="0">
                <a:solidFill>
                  <a:schemeClr val="accent1"/>
                </a:solidFill>
              </a:rPr>
              <a:t> </a:t>
            </a:r>
            <a:endParaRPr lang="tr-TR" u="sng" dirty="0" smtClean="0">
              <a:solidFill>
                <a:schemeClr val="accent1"/>
              </a:solidFill>
              <a:hlinkClick r:id="rId2"/>
            </a:endParaRPr>
          </a:p>
          <a:p>
            <a:r>
              <a:rPr lang="tr-TR" u="sng" dirty="0" smtClean="0">
                <a:solidFill>
                  <a:schemeClr val="accent1"/>
                </a:solidFill>
                <a:hlinkClick r:id="rId2"/>
              </a:rPr>
              <a:t>Aral </a:t>
            </a:r>
            <a:r>
              <a:rPr lang="tr-TR" u="sng" dirty="0" smtClean="0">
                <a:solidFill>
                  <a:schemeClr val="accent1"/>
                </a:solidFill>
                <a:hlinkClick r:id="rId2"/>
              </a:rPr>
              <a:t>N. (2015) Beyin gelişimi. Duyuların Gelişimi ve Desteklenmesi </a:t>
            </a:r>
            <a:r>
              <a:rPr lang="tr-TR" u="sng" dirty="0" err="1" smtClean="0">
                <a:solidFill>
                  <a:schemeClr val="accent1"/>
                </a:solidFill>
                <a:hlinkClick r:id="rId2"/>
              </a:rPr>
              <a:t>Ed</a:t>
            </a:r>
            <a:r>
              <a:rPr lang="tr-TR" u="sng" dirty="0" smtClean="0">
                <a:solidFill>
                  <a:schemeClr val="accent1"/>
                </a:solidFill>
                <a:hlinkClick r:id=""/>
              </a:rPr>
              <a:t>: M. Yıldız-Bıçakçı. Ankara: Eğiten Kitap.</a:t>
            </a:r>
          </a:p>
          <a:p>
            <a:r>
              <a:rPr lang="tr-TR" u="sng" dirty="0" smtClean="0">
                <a:solidFill>
                  <a:schemeClr val="accent1"/>
                </a:solidFill>
                <a:hlinkClick r:id=""/>
              </a:rPr>
              <a:t>Doğan, H. (2018). Beyin gelişimi. Çocuk gelişimi. </a:t>
            </a:r>
            <a:r>
              <a:rPr lang="tr-TR" u="sng" dirty="0" err="1" smtClean="0">
                <a:solidFill>
                  <a:schemeClr val="accent1"/>
                </a:solidFill>
                <a:hlinkClick r:id="rId2"/>
              </a:rPr>
              <a:t>Ed</a:t>
            </a:r>
            <a:r>
              <a:rPr lang="tr-TR" u="sng" dirty="0" smtClean="0">
                <a:solidFill>
                  <a:schemeClr val="accent1"/>
                </a:solidFill>
                <a:hlinkClick r:id="rId2"/>
              </a:rPr>
              <a:t>: </a:t>
            </a:r>
            <a:r>
              <a:rPr lang="tr-TR" u="sng" dirty="0">
                <a:solidFill>
                  <a:schemeClr val="accent1"/>
                </a:solidFill>
                <a:hlinkClick r:id="rId2"/>
              </a:rPr>
              <a:t>N. </a:t>
            </a:r>
            <a:r>
              <a:rPr lang="tr-TR" u="sng" dirty="0" smtClean="0">
                <a:solidFill>
                  <a:schemeClr val="accent1"/>
                </a:solidFill>
              </a:rPr>
              <a:t>Aral ve Z.F. Temel. Ankara: Hedef.</a:t>
            </a:r>
          </a:p>
          <a:p>
            <a:r>
              <a:rPr lang="tr-TR" u="sng" dirty="0" smtClean="0">
                <a:solidFill>
                  <a:schemeClr val="accent1"/>
                </a:solidFill>
              </a:rPr>
              <a:t>Aral, N. ve Doğan-Keskin, A. (2018). Beynin yapısı ve beyin gelişimi. Erken Çocukluk döneminde Gelişim I. Ankara: </a:t>
            </a:r>
            <a:r>
              <a:rPr lang="tr-TR" u="sng" smtClean="0">
                <a:solidFill>
                  <a:schemeClr val="accent1"/>
                </a:solidFill>
              </a:rPr>
              <a:t>Anı.</a:t>
            </a:r>
            <a:endParaRPr lang="tr-TR" u="sng" dirty="0" smtClean="0">
              <a:solidFill>
                <a:schemeClr val="accent1"/>
              </a:solidFill>
            </a:endParaRPr>
          </a:p>
        </p:txBody>
      </p:sp>
    </p:spTree>
    <p:extLst>
      <p:ext uri="{BB962C8B-B14F-4D97-AF65-F5344CB8AC3E}">
        <p14:creationId xmlns:p14="http://schemas.microsoft.com/office/powerpoint/2010/main" val="287859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423851"/>
            <a:ext cx="8596668" cy="4617511"/>
          </a:xfrm>
        </p:spPr>
        <p:txBody>
          <a:bodyPr>
            <a:noAutofit/>
          </a:bodyPr>
          <a:lstStyle/>
          <a:p>
            <a:r>
              <a:rPr lang="tr-TR" sz="2400" dirty="0"/>
              <a:t>Örneğin, zekânın sınırı </a:t>
            </a:r>
            <a:r>
              <a:rPr lang="tr-TR" sz="2400" dirty="0" err="1"/>
              <a:t>genotiple</a:t>
            </a:r>
            <a:r>
              <a:rPr lang="tr-TR" sz="2400" dirty="0"/>
              <a:t> belirlenirken düzeyi çevresel faktörlere bağlı olarak değişebilir. </a:t>
            </a:r>
          </a:p>
          <a:p>
            <a:r>
              <a:rPr lang="tr-TR" sz="2400" dirty="0" smtClean="0"/>
              <a:t>Anne </a:t>
            </a:r>
            <a:r>
              <a:rPr lang="tr-TR" sz="2400" dirty="0"/>
              <a:t>ve babadan düşük ve orta zekâ potansiyeli alan bir çocuk olumlu çevresel koşullardan dolayı orta düzeyde başarı gösterebilir. Orta ve yüksek zekâ potansiyeliyle doğan bir çocuk sınırlı çevreye bağlı orta düzeyde başarıya sahip olabilir. </a:t>
            </a:r>
            <a:endParaRPr lang="tr-TR" sz="2400" dirty="0" smtClean="0"/>
          </a:p>
          <a:p>
            <a:r>
              <a:rPr lang="tr-TR" sz="2400" dirty="0"/>
              <a:t>Sonuçta, bireyin sağlığı ve gelişimi anne ve babasından gelen genlerden ve çevresel faktörlerden etkilenmekte, genetik yapı ve çevre birlikte etkileşime girerek bireylerin sahip olacağı özellikleri şekillendirmektedir</a:t>
            </a:r>
            <a:r>
              <a:rPr lang="tr-TR" sz="2400" dirty="0" smtClean="0"/>
              <a:t>.</a:t>
            </a:r>
            <a:endParaRPr lang="tr-TR" sz="2400" dirty="0"/>
          </a:p>
        </p:txBody>
      </p:sp>
    </p:spTree>
    <p:extLst>
      <p:ext uri="{BB962C8B-B14F-4D97-AF65-F5344CB8AC3E}">
        <p14:creationId xmlns:p14="http://schemas.microsoft.com/office/powerpoint/2010/main" val="1047934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Genetik bozukluklar</a:t>
            </a:r>
            <a:endParaRPr lang="tr-TR" dirty="0"/>
          </a:p>
        </p:txBody>
      </p:sp>
      <p:sp>
        <p:nvSpPr>
          <p:cNvPr id="3" name="İçerik Yer Tutucusu 2"/>
          <p:cNvSpPr>
            <a:spLocks noGrp="1"/>
          </p:cNvSpPr>
          <p:nvPr>
            <p:ph idx="1"/>
          </p:nvPr>
        </p:nvSpPr>
        <p:spPr/>
        <p:txBody>
          <a:bodyPr>
            <a:noAutofit/>
          </a:bodyPr>
          <a:lstStyle/>
          <a:p>
            <a:r>
              <a:rPr lang="tr-TR" sz="2400" dirty="0"/>
              <a:t>Genetik bozukluklar doğumda ya da daha sonraki yaşlarda görülebilir. Doğumda ortaya çıkan, genetik ve çevresel faktörler veya bu faktörlerin etkileşimine bağlı oluşan bozukluklara </a:t>
            </a:r>
            <a:r>
              <a:rPr lang="tr-TR" sz="2400" dirty="0" err="1"/>
              <a:t>konjenital</a:t>
            </a:r>
            <a:r>
              <a:rPr lang="tr-TR" sz="2400" dirty="0"/>
              <a:t> bozukluk adı verilir. </a:t>
            </a:r>
            <a:endParaRPr lang="tr-TR" sz="2400" dirty="0" smtClean="0"/>
          </a:p>
          <a:p>
            <a:r>
              <a:rPr lang="tr-TR" sz="2400" dirty="0" smtClean="0"/>
              <a:t>Genetik </a:t>
            </a:r>
            <a:r>
              <a:rPr lang="tr-TR" sz="2400" dirty="0"/>
              <a:t>bozukluk ise tek bir hatalı gen, kromozomların sayı ve yapısındaki bir sapma ya da genetik ve çevresel faktörlerin etkileşimiyle gelişen </a:t>
            </a:r>
            <a:r>
              <a:rPr lang="tr-TR" sz="2400" dirty="0" smtClean="0"/>
              <a:t>bozukluklardır. </a:t>
            </a:r>
          </a:p>
          <a:p>
            <a:r>
              <a:rPr lang="tr-TR" sz="2400" dirty="0" smtClean="0"/>
              <a:t>Genetik </a:t>
            </a:r>
            <a:r>
              <a:rPr lang="tr-TR" sz="2400" dirty="0"/>
              <a:t>bozukluklar kromozom anomalileri, tek gen ve </a:t>
            </a:r>
            <a:r>
              <a:rPr lang="tr-TR" sz="2400" dirty="0" err="1"/>
              <a:t>multifaktöriyel</a:t>
            </a:r>
            <a:r>
              <a:rPr lang="tr-TR" sz="2400" dirty="0"/>
              <a:t> bozukluk olmak üzere</a:t>
            </a:r>
            <a:r>
              <a:rPr lang="tr-TR" sz="2400" b="1" dirty="0"/>
              <a:t> </a:t>
            </a:r>
            <a:r>
              <a:rPr lang="tr-TR" sz="2400" dirty="0"/>
              <a:t>üç temel gruba ayrılmaktadır. </a:t>
            </a:r>
            <a:endParaRPr lang="tr-TR" sz="2400" dirty="0"/>
          </a:p>
        </p:txBody>
      </p:sp>
    </p:spTree>
    <p:extLst>
      <p:ext uri="{BB962C8B-B14F-4D97-AF65-F5344CB8AC3E}">
        <p14:creationId xmlns:p14="http://schemas.microsoft.com/office/powerpoint/2010/main" val="3844214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26571" y="609601"/>
            <a:ext cx="11312435" cy="6026330"/>
          </a:xfrm>
        </p:spPr>
        <p:txBody>
          <a:bodyPr>
            <a:noAutofit/>
          </a:bodyPr>
          <a:lstStyle/>
          <a:p>
            <a:r>
              <a:rPr lang="tr-TR" sz="2000" b="1" dirty="0"/>
              <a:t>Kromozom anomalileri:</a:t>
            </a:r>
            <a:r>
              <a:rPr lang="tr-TR" sz="2000" dirty="0"/>
              <a:t> Kromozom sayı ya da yapısındaki değişiklikleri içerir.  Düşüklere ve ölü doğumlara neden olan kromozom anomalileri hem </a:t>
            </a:r>
            <a:r>
              <a:rPr lang="tr-TR" sz="2000" dirty="0" err="1"/>
              <a:t>otozomal</a:t>
            </a:r>
            <a:r>
              <a:rPr lang="tr-TR" sz="2000" dirty="0"/>
              <a:t> hem de cinsiyet kromozomlarında görülmekte, genetik bozuklukların ve </a:t>
            </a:r>
            <a:r>
              <a:rPr lang="tr-TR" sz="2000" dirty="0" err="1"/>
              <a:t>mental</a:t>
            </a:r>
            <a:r>
              <a:rPr lang="tr-TR" sz="2000" dirty="0"/>
              <a:t> </a:t>
            </a:r>
            <a:r>
              <a:rPr lang="tr-TR" sz="2000" dirty="0" err="1"/>
              <a:t>retardasyonun</a:t>
            </a:r>
            <a:r>
              <a:rPr lang="tr-TR" sz="2000" dirty="0"/>
              <a:t> temel nedenini oluşturmaktadır. </a:t>
            </a:r>
            <a:r>
              <a:rPr lang="tr-TR" sz="2000" dirty="0" err="1"/>
              <a:t>Otozomal</a:t>
            </a:r>
            <a:r>
              <a:rPr lang="tr-TR" sz="2000" dirty="0"/>
              <a:t> kromozom anomalilerine </a:t>
            </a:r>
            <a:r>
              <a:rPr lang="tr-TR" sz="2000" dirty="0" err="1"/>
              <a:t>trizomi</a:t>
            </a:r>
            <a:r>
              <a:rPr lang="tr-TR" sz="2000" dirty="0"/>
              <a:t> 13 (</a:t>
            </a:r>
            <a:r>
              <a:rPr lang="tr-TR" sz="2000" dirty="0" err="1"/>
              <a:t>Patau</a:t>
            </a:r>
            <a:r>
              <a:rPr lang="tr-TR" sz="2000" dirty="0"/>
              <a:t> sendromu), </a:t>
            </a:r>
            <a:r>
              <a:rPr lang="tr-TR" sz="2000" dirty="0" err="1"/>
              <a:t>trizomi</a:t>
            </a:r>
            <a:r>
              <a:rPr lang="tr-TR" sz="2000" dirty="0"/>
              <a:t> 18 (Edward sendromu), </a:t>
            </a:r>
            <a:r>
              <a:rPr lang="tr-TR" sz="2000" dirty="0" err="1"/>
              <a:t>trizomi</a:t>
            </a:r>
            <a:r>
              <a:rPr lang="tr-TR" sz="2000" dirty="0"/>
              <a:t> 21 (</a:t>
            </a:r>
            <a:r>
              <a:rPr lang="tr-TR" sz="2000" dirty="0" err="1"/>
              <a:t>Down</a:t>
            </a:r>
            <a:r>
              <a:rPr lang="tr-TR" sz="2000" dirty="0"/>
              <a:t> sendromu) örnek olarak verilebilir. Genellikle </a:t>
            </a:r>
            <a:r>
              <a:rPr lang="tr-TR" sz="2000" dirty="0" err="1"/>
              <a:t>spontan</a:t>
            </a:r>
            <a:r>
              <a:rPr lang="tr-TR" sz="2000" dirty="0"/>
              <a:t> </a:t>
            </a:r>
            <a:r>
              <a:rPr lang="tr-TR" sz="2000" dirty="0" err="1"/>
              <a:t>abortusla</a:t>
            </a:r>
            <a:r>
              <a:rPr lang="tr-TR" sz="2000" dirty="0"/>
              <a:t> sonuçlanan </a:t>
            </a:r>
            <a:r>
              <a:rPr lang="tr-TR" sz="2000" dirty="0" err="1"/>
              <a:t>Patau</a:t>
            </a:r>
            <a:r>
              <a:rPr lang="tr-TR" sz="2000" dirty="0"/>
              <a:t> sendromunda çok sayıda </a:t>
            </a:r>
            <a:r>
              <a:rPr lang="tr-TR" sz="2000" dirty="0" err="1"/>
              <a:t>malformasyon</a:t>
            </a:r>
            <a:r>
              <a:rPr lang="tr-TR" sz="2000" dirty="0"/>
              <a:t> vardır. En belirgin anomali beyin ve yüze aittir. Edward sendromunda 18. kromozomda üç çift bulunur. Çoğunlukla </a:t>
            </a:r>
            <a:r>
              <a:rPr lang="tr-TR" sz="2000" dirty="0" err="1"/>
              <a:t>fetus</a:t>
            </a:r>
            <a:r>
              <a:rPr lang="tr-TR" sz="2000" dirty="0"/>
              <a:t> </a:t>
            </a:r>
            <a:r>
              <a:rPr lang="tr-TR" sz="2000" dirty="0" err="1"/>
              <a:t>intrauterin</a:t>
            </a:r>
            <a:r>
              <a:rPr lang="tr-TR" sz="2000" dirty="0"/>
              <a:t> demende kaybedilir. </a:t>
            </a:r>
            <a:r>
              <a:rPr lang="tr-TR" sz="2000" dirty="0" err="1"/>
              <a:t>Mental</a:t>
            </a:r>
            <a:r>
              <a:rPr lang="tr-TR" sz="2000" dirty="0"/>
              <a:t> </a:t>
            </a:r>
            <a:r>
              <a:rPr lang="tr-TR" sz="2000" dirty="0" err="1"/>
              <a:t>retardasyon</a:t>
            </a:r>
            <a:r>
              <a:rPr lang="tr-TR" sz="2000" dirty="0"/>
              <a:t>, büyüme gelişme geriliği ve çok sayıda anomali eşlik eder. Zekâ ve gelişme geriliğine neden olan </a:t>
            </a:r>
            <a:r>
              <a:rPr lang="tr-TR" sz="2000" dirty="0" err="1"/>
              <a:t>Down</a:t>
            </a:r>
            <a:r>
              <a:rPr lang="tr-TR" sz="2000" dirty="0"/>
              <a:t> sendromunda ise 21. kromozom üç adettir. Basık burun, çekik gözler, düşük kulaklar ve büyük dil gibi tipik yüz görünümü mevcuttur. Kalp anomalileri bu çocuklarda sık görülür. </a:t>
            </a:r>
            <a:endParaRPr lang="tr-TR" sz="2000" dirty="0" smtClean="0"/>
          </a:p>
          <a:p>
            <a:r>
              <a:rPr lang="tr-TR" sz="2000" dirty="0" smtClean="0"/>
              <a:t>Cinsiyet </a:t>
            </a:r>
            <a:r>
              <a:rPr lang="tr-TR" sz="2000" dirty="0"/>
              <a:t>kromozom anomalileri içinde en yaygın olarak </a:t>
            </a:r>
            <a:r>
              <a:rPr lang="tr-TR" sz="2000" dirty="0" err="1"/>
              <a:t>Klinifelter</a:t>
            </a:r>
            <a:r>
              <a:rPr lang="tr-TR" sz="2000" dirty="0"/>
              <a:t> (47, XXY) ve </a:t>
            </a:r>
            <a:r>
              <a:rPr lang="tr-TR" sz="2000" dirty="0" err="1"/>
              <a:t>Turner</a:t>
            </a:r>
            <a:r>
              <a:rPr lang="tr-TR" sz="2000" dirty="0"/>
              <a:t> (45, X0) sendromu görülür. </a:t>
            </a:r>
            <a:r>
              <a:rPr lang="tr-TR" sz="2000" dirty="0" err="1"/>
              <a:t>Klinifelter</a:t>
            </a:r>
            <a:r>
              <a:rPr lang="tr-TR" sz="2000" dirty="0"/>
              <a:t> sendromunda düşük doğum ağırlığı, konuşmada gecikme, motor gelişim geriliği, ergenlikte cinse özgü karakterlerin yetersiz gelişimi ve </a:t>
            </a:r>
            <a:r>
              <a:rPr lang="tr-TR" sz="2000" dirty="0" err="1"/>
              <a:t>mental</a:t>
            </a:r>
            <a:r>
              <a:rPr lang="tr-TR" sz="2000" dirty="0"/>
              <a:t> </a:t>
            </a:r>
            <a:r>
              <a:rPr lang="tr-TR" sz="2000" dirty="0" err="1"/>
              <a:t>retardasyon</a:t>
            </a:r>
            <a:r>
              <a:rPr lang="tr-TR" sz="2000" dirty="0"/>
              <a:t> görülür. </a:t>
            </a:r>
            <a:r>
              <a:rPr lang="tr-TR" sz="2000" dirty="0" err="1"/>
              <a:t>Turner</a:t>
            </a:r>
            <a:r>
              <a:rPr lang="tr-TR" sz="2000" dirty="0"/>
              <a:t> sendromunda ise boy kısalığı ve cinsel gelişim bozuklukları çocuğun ve ailenin özellikle ergenlik dönemine uyumunu zorlaştırır, </a:t>
            </a:r>
            <a:r>
              <a:rPr lang="tr-TR" sz="2000" dirty="0" err="1"/>
              <a:t>tiroid</a:t>
            </a:r>
            <a:r>
              <a:rPr lang="tr-TR" sz="2000" dirty="0"/>
              <a:t> ve kalp bozuklukları, </a:t>
            </a:r>
            <a:r>
              <a:rPr lang="tr-TR" sz="2000" dirty="0" err="1"/>
              <a:t>infertilite</a:t>
            </a:r>
            <a:r>
              <a:rPr lang="tr-TR" sz="2000" dirty="0"/>
              <a:t> (kısırlık) ve zarar görmüş görsel/uzamsal zekâ görülen diğer belirtiler arasında yer almaktadır. </a:t>
            </a:r>
            <a:endParaRPr lang="tr-TR" sz="2000" dirty="0"/>
          </a:p>
        </p:txBody>
      </p:sp>
    </p:spTree>
    <p:extLst>
      <p:ext uri="{BB962C8B-B14F-4D97-AF65-F5344CB8AC3E}">
        <p14:creationId xmlns:p14="http://schemas.microsoft.com/office/powerpoint/2010/main" val="48278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609601"/>
            <a:ext cx="9381066" cy="5431762"/>
          </a:xfrm>
        </p:spPr>
        <p:txBody>
          <a:bodyPr>
            <a:noAutofit/>
          </a:bodyPr>
          <a:lstStyle/>
          <a:p>
            <a:r>
              <a:rPr lang="tr-TR" sz="2400" b="1" dirty="0"/>
              <a:t>Tek gen bozuklukları: </a:t>
            </a:r>
            <a:r>
              <a:rPr lang="tr-TR" sz="2400" dirty="0"/>
              <a:t>Yalnızca bir kromozom çiftinde bulunan ve </a:t>
            </a:r>
            <a:r>
              <a:rPr lang="tr-TR" sz="2400" dirty="0" err="1"/>
              <a:t>fertilize</a:t>
            </a:r>
            <a:r>
              <a:rPr lang="tr-TR" sz="2400" dirty="0"/>
              <a:t> </a:t>
            </a:r>
            <a:r>
              <a:rPr lang="tr-TR" sz="2400" dirty="0" err="1"/>
              <a:t>ovum</a:t>
            </a:r>
            <a:r>
              <a:rPr lang="tr-TR" sz="2400" dirty="0"/>
              <a:t> aracılığıyla alınan genetik bilgideki bir hata sonucu gelişen bozukluktur. Bir genin temel yapısının değişikliğe uğraması “mutasyon” olarak tanımlanmaktadır. Bozukluğa anne veya babanın ya da hem anne hem babanın kromozomundaki değişikliğe uğramış genler neden olmakta, tek gen bozuklukları </a:t>
            </a:r>
            <a:r>
              <a:rPr lang="tr-TR" sz="2400" dirty="0" err="1"/>
              <a:t>otozomal</a:t>
            </a:r>
            <a:r>
              <a:rPr lang="tr-TR" sz="2400" dirty="0"/>
              <a:t> ve </a:t>
            </a:r>
            <a:r>
              <a:rPr lang="tr-TR" sz="2400" dirty="0" err="1"/>
              <a:t>X’e</a:t>
            </a:r>
            <a:r>
              <a:rPr lang="tr-TR" sz="2400" dirty="0"/>
              <a:t> bağlı dominant (baskın) veya resesif (çekinik) olarak sınıflandırılmaktadır. Y kromozomu bir ya da iki özellik taşıdığı için hiçbir tek gen bozukluğu Y kromozomuyla ilgili değildir. </a:t>
            </a:r>
            <a:r>
              <a:rPr lang="tr-TR" sz="2400" dirty="0" err="1"/>
              <a:t>Akondroplazi</a:t>
            </a:r>
            <a:r>
              <a:rPr lang="tr-TR" sz="2400" dirty="0"/>
              <a:t>, </a:t>
            </a:r>
            <a:r>
              <a:rPr lang="tr-TR" sz="2400" dirty="0" err="1"/>
              <a:t>polisindaktili</a:t>
            </a:r>
            <a:r>
              <a:rPr lang="tr-TR" sz="2400" dirty="0"/>
              <a:t>, </a:t>
            </a:r>
            <a:r>
              <a:rPr lang="tr-TR" sz="2400" dirty="0" err="1"/>
              <a:t>fenilketonüri</a:t>
            </a:r>
            <a:r>
              <a:rPr lang="tr-TR" sz="2400" dirty="0"/>
              <a:t>, </a:t>
            </a:r>
            <a:r>
              <a:rPr lang="tr-TR" sz="2400" dirty="0" err="1"/>
              <a:t>galaktozemi</a:t>
            </a:r>
            <a:r>
              <a:rPr lang="tr-TR" sz="2400" dirty="0"/>
              <a:t>, </a:t>
            </a:r>
            <a:r>
              <a:rPr lang="tr-TR" sz="2400" dirty="0" err="1"/>
              <a:t>Rett</a:t>
            </a:r>
            <a:r>
              <a:rPr lang="tr-TR" sz="2400" dirty="0"/>
              <a:t> sendromu, </a:t>
            </a:r>
            <a:r>
              <a:rPr lang="tr-TR" sz="2400" dirty="0" err="1"/>
              <a:t>kistik</a:t>
            </a:r>
            <a:r>
              <a:rPr lang="tr-TR" sz="2400" dirty="0"/>
              <a:t> </a:t>
            </a:r>
            <a:r>
              <a:rPr lang="tr-TR" sz="2400" dirty="0" err="1"/>
              <a:t>fibroz</a:t>
            </a:r>
            <a:r>
              <a:rPr lang="tr-TR" sz="2400" dirty="0"/>
              <a:t>, D vitaminine dirençli raşitizm, Tay-</a:t>
            </a:r>
            <a:r>
              <a:rPr lang="tr-TR" sz="2400" dirty="0" err="1"/>
              <a:t>Sachs</a:t>
            </a:r>
            <a:r>
              <a:rPr lang="tr-TR" sz="2400" dirty="0"/>
              <a:t> hastalığı, </a:t>
            </a:r>
            <a:r>
              <a:rPr lang="tr-TR" sz="2400" dirty="0" err="1"/>
              <a:t>Duchenne</a:t>
            </a:r>
            <a:r>
              <a:rPr lang="tr-TR" sz="2400" dirty="0"/>
              <a:t> kas </a:t>
            </a:r>
            <a:r>
              <a:rPr lang="tr-TR" sz="2400" dirty="0" err="1"/>
              <a:t>distrofisi</a:t>
            </a:r>
            <a:r>
              <a:rPr lang="tr-TR" sz="2400" dirty="0"/>
              <a:t>, hemofili A ve B tek gen bozukluğa örnek olarak verilebilir. </a:t>
            </a:r>
          </a:p>
        </p:txBody>
      </p:sp>
    </p:spTree>
    <p:extLst>
      <p:ext uri="{BB962C8B-B14F-4D97-AF65-F5344CB8AC3E}">
        <p14:creationId xmlns:p14="http://schemas.microsoft.com/office/powerpoint/2010/main" val="220470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397727"/>
            <a:ext cx="9537820" cy="4643636"/>
          </a:xfrm>
        </p:spPr>
        <p:txBody>
          <a:bodyPr>
            <a:noAutofit/>
          </a:bodyPr>
          <a:lstStyle/>
          <a:p>
            <a:r>
              <a:rPr lang="tr-TR" sz="2400" b="1" dirty="0" err="1"/>
              <a:t>Multifaktöriyel</a:t>
            </a:r>
            <a:r>
              <a:rPr lang="tr-TR" sz="2400" b="1" dirty="0"/>
              <a:t> bozukluklar:</a:t>
            </a:r>
            <a:r>
              <a:rPr lang="tr-TR" sz="2400" dirty="0"/>
              <a:t> Meydana gelen bozukluklarda birden fazla genin ve çevresel faktörlerin etkisi bulunmakta, ancak tek gen bozuklukları gibi belirli bir genetik özellik göstermedikleri görülmektedir. Toplumda sık görülen bazı bozuklukların bazı ailelerde görülme sıklığının yüksek olduğu bilinmektedir. Anne-babadan biri hasta ise görülme riski hesaplanabilmekte, etkilenen çocuk sayısı artıkça bozukluğun gelecek kuşaklara aktarılma riski de artmaktadır. Nöral tüp </a:t>
            </a:r>
            <a:r>
              <a:rPr lang="tr-TR" sz="2400" dirty="0" err="1"/>
              <a:t>defektleri</a:t>
            </a:r>
            <a:r>
              <a:rPr lang="tr-TR" sz="2400" dirty="0"/>
              <a:t>, hidrosefali, </a:t>
            </a:r>
            <a:r>
              <a:rPr lang="tr-TR" sz="2400" dirty="0" err="1"/>
              <a:t>anensefali</a:t>
            </a:r>
            <a:r>
              <a:rPr lang="tr-TR" sz="2400" dirty="0"/>
              <a:t>, yarık damak, yarık dudak, </a:t>
            </a:r>
            <a:r>
              <a:rPr lang="tr-TR" sz="2400" dirty="0" err="1"/>
              <a:t>konjenital</a:t>
            </a:r>
            <a:r>
              <a:rPr lang="tr-TR" sz="2400" dirty="0"/>
              <a:t> kalp anomalileri, </a:t>
            </a:r>
            <a:r>
              <a:rPr lang="tr-TR" sz="2400" dirty="0" err="1"/>
              <a:t>mental</a:t>
            </a:r>
            <a:r>
              <a:rPr lang="tr-TR" sz="2400" dirty="0"/>
              <a:t> </a:t>
            </a:r>
            <a:r>
              <a:rPr lang="tr-TR" sz="2400" dirty="0" err="1"/>
              <a:t>retardasyon</a:t>
            </a:r>
            <a:r>
              <a:rPr lang="tr-TR" sz="2400" dirty="0"/>
              <a:t>, epilepsi, </a:t>
            </a:r>
            <a:r>
              <a:rPr lang="tr-TR" sz="2400" dirty="0" err="1"/>
              <a:t>diyabetes</a:t>
            </a:r>
            <a:r>
              <a:rPr lang="tr-TR" sz="2400" dirty="0"/>
              <a:t> </a:t>
            </a:r>
            <a:r>
              <a:rPr lang="tr-TR" sz="2400" dirty="0" err="1"/>
              <a:t>mellitus</a:t>
            </a:r>
            <a:r>
              <a:rPr lang="tr-TR" sz="2400" dirty="0"/>
              <a:t> </a:t>
            </a:r>
            <a:r>
              <a:rPr lang="tr-TR" sz="2400" dirty="0" err="1"/>
              <a:t>multifaktöriyel</a:t>
            </a:r>
            <a:r>
              <a:rPr lang="tr-TR" sz="2400" dirty="0"/>
              <a:t> bozukluklara örnek </a:t>
            </a:r>
            <a:r>
              <a:rPr lang="tr-TR" sz="2400" dirty="0" smtClean="0"/>
              <a:t>gösterilebilir.</a:t>
            </a:r>
            <a:endParaRPr lang="tr-TR" sz="2400" dirty="0"/>
          </a:p>
        </p:txBody>
      </p:sp>
    </p:spTree>
    <p:extLst>
      <p:ext uri="{BB962C8B-B14F-4D97-AF65-F5344CB8AC3E}">
        <p14:creationId xmlns:p14="http://schemas.microsoft.com/office/powerpoint/2010/main" val="2120232183"/>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164</TotalTime>
  <Words>4119</Words>
  <Application>Microsoft Office PowerPoint</Application>
  <PresentationFormat>Geniş ekran</PresentationFormat>
  <Paragraphs>150</Paragraphs>
  <Slides>43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43</vt:i4>
      </vt:variant>
    </vt:vector>
  </HeadingPairs>
  <TitlesOfParts>
    <vt:vector size="47" baseType="lpstr">
      <vt:lpstr>Arial</vt:lpstr>
      <vt:lpstr>Trebuchet MS</vt:lpstr>
      <vt:lpstr>Wingdings 3</vt:lpstr>
      <vt:lpstr>Yüzeyler</vt:lpstr>
      <vt:lpstr>BEYİN GELİŞİMİNİ ETKİLEYEN FAKTÖRLER</vt:lpstr>
      <vt:lpstr>PowerPoint Sunusu</vt:lpstr>
      <vt:lpstr>Bireysel faktörler; </vt:lpstr>
      <vt:lpstr>Genetik özellikler</vt:lpstr>
      <vt:lpstr>PowerPoint Sunusu</vt:lpstr>
      <vt:lpstr>Genetik bozukluklar</vt:lpstr>
      <vt:lpstr>PowerPoint Sunusu</vt:lpstr>
      <vt:lpstr>PowerPoint Sunusu</vt:lpstr>
      <vt:lpstr>PowerPoint Sunusu</vt:lpstr>
      <vt:lpstr>Prematürelik </vt:lpstr>
      <vt:lpstr>PowerPoint Sunusu</vt:lpstr>
      <vt:lpstr>Postmatürelik </vt:lpstr>
      <vt:lpstr>Düşük doğum ağırlığı</vt:lpstr>
      <vt:lpstr>PowerPoint Sunusu</vt:lpstr>
      <vt:lpstr>Zor ve müdahaleli doğumlar</vt:lpstr>
      <vt:lpstr>Anneye ait faktörler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Çevresel faktörler; </vt:lpstr>
      <vt:lpstr>Aile ve kültür</vt:lpstr>
      <vt:lpstr>Beslenme </vt:lpstr>
      <vt:lpstr>Sosyoekonomik durum</vt:lpstr>
      <vt:lpstr>PowerPoint Sunusu</vt:lpstr>
      <vt:lpstr>İhmal ve istismar</vt:lpstr>
      <vt:lpstr>Hastalık ve kazalar</vt:lpstr>
      <vt:lpstr>Sosyal faktörler</vt:lpstr>
      <vt:lpstr>Beyin gelişimi için gerekenler</vt:lpstr>
      <vt:lpstr>Beyin gelişimi için zararlı olanlar</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BEYNİN FONKSİYONLARI</dc:title>
  <dc:creator>Ender Durualp</dc:creator>
  <cp:lastModifiedBy>Ender Durualp</cp:lastModifiedBy>
  <cp:revision>18</cp:revision>
  <dcterms:created xsi:type="dcterms:W3CDTF">2021-03-13T16:12:55Z</dcterms:created>
  <dcterms:modified xsi:type="dcterms:W3CDTF">2021-04-24T13:02:20Z</dcterms:modified>
</cp:coreProperties>
</file>