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TABLO BİÇİMLENDİRME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341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2646899"/>
              </p:ext>
            </p:extLst>
          </p:nvPr>
        </p:nvGraphicFramePr>
        <p:xfrm>
          <a:off x="301827" y="3532908"/>
          <a:ext cx="9997642" cy="3352800"/>
        </p:xfrm>
        <a:graphic>
          <a:graphicData uri="http://schemas.openxmlformats.org/drawingml/2006/table">
            <a:tbl>
              <a:tblPr/>
              <a:tblGrid>
                <a:gridCol w="766290">
                  <a:extLst>
                    <a:ext uri="{9D8B030D-6E8A-4147-A177-3AD203B41FA5}">
                      <a16:colId xmlns:a16="http://schemas.microsoft.com/office/drawing/2014/main" val="2401071531"/>
                    </a:ext>
                  </a:extLst>
                </a:gridCol>
                <a:gridCol w="9231352">
                  <a:extLst>
                    <a:ext uri="{9D8B030D-6E8A-4147-A177-3AD203B41FA5}">
                      <a16:colId xmlns:a16="http://schemas.microsoft.com/office/drawing/2014/main" val="1071618302"/>
                    </a:ext>
                  </a:extLst>
                </a:gridCol>
              </a:tblGrid>
              <a:tr h="2189755">
                <a:tc>
                  <a:txBody>
                    <a:bodyPr/>
                    <a:lstStyle/>
                    <a:p>
                      <a:r>
                        <a:rPr lang="tr-TR"/>
                        <a:t>1</a:t>
                      </a:r>
                    </a:p>
                    <a:p>
                      <a:r>
                        <a:rPr lang="tr-TR"/>
                        <a:t>2</a:t>
                      </a:r>
                    </a:p>
                    <a:p>
                      <a:r>
                        <a:rPr lang="tr-TR"/>
                        <a:t>3</a:t>
                      </a:r>
                    </a:p>
                    <a:p>
                      <a:r>
                        <a:rPr lang="tr-TR"/>
                        <a:t>4</a:t>
                      </a:r>
                    </a:p>
                    <a:p>
                      <a:r>
                        <a:rPr lang="tr-TR"/>
                        <a:t>5</a:t>
                      </a:r>
                    </a:p>
                    <a:p>
                      <a:r>
                        <a:rPr lang="tr-TR"/>
                        <a:t>6</a:t>
                      </a:r>
                    </a:p>
                    <a:p>
                      <a:r>
                        <a:rPr lang="tr-TR"/>
                        <a:t>7</a:t>
                      </a:r>
                    </a:p>
                    <a:p>
                      <a:r>
                        <a:rPr lang="tr-TR"/>
                        <a:t>8</a:t>
                      </a:r>
                    </a:p>
                    <a:p>
                      <a:r>
                        <a:rPr lang="tr-TR"/>
                        <a:t>9</a:t>
                      </a:r>
                    </a:p>
                    <a:p>
                      <a:r>
                        <a:rPr lang="tr-TR"/>
                        <a:t>10</a:t>
                      </a:r>
                    </a:p>
                    <a:p>
                      <a:r>
                        <a:rPr lang="tr-TR"/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&lt;</a:t>
                      </a:r>
                      <a:r>
                        <a:rPr lang="tr-TR" sz="2000" dirty="0" err="1"/>
                        <a:t>table</a:t>
                      </a:r>
                      <a:r>
                        <a:rPr lang="tr-TR" sz="2000" dirty="0"/>
                        <a:t> </a:t>
                      </a:r>
                      <a:r>
                        <a:rPr lang="tr-TR" sz="2000" dirty="0" err="1"/>
                        <a:t>border</a:t>
                      </a:r>
                      <a:r>
                        <a:rPr lang="tr-TR" sz="2000" dirty="0"/>
                        <a:t>="1"&gt;</a:t>
                      </a:r>
                    </a:p>
                    <a:p>
                      <a:r>
                        <a:rPr lang="tr-TR" sz="2000" dirty="0"/>
                        <a:t>&lt;</a:t>
                      </a:r>
                      <a:r>
                        <a:rPr lang="tr-TR" sz="2000" dirty="0" err="1"/>
                        <a:t>caption</a:t>
                      </a:r>
                      <a:r>
                        <a:rPr lang="tr-TR" sz="2000" dirty="0"/>
                        <a:t>&gt;Tablo Başlığımız&lt;/</a:t>
                      </a:r>
                      <a:r>
                        <a:rPr lang="tr-TR" sz="2000" dirty="0" err="1"/>
                        <a:t>caption</a:t>
                      </a:r>
                      <a:r>
                        <a:rPr lang="tr-TR" sz="2000" dirty="0"/>
                        <a:t>&gt;</a:t>
                      </a:r>
                    </a:p>
                    <a:p>
                      <a:r>
                        <a:rPr lang="tr-TR" sz="2000" dirty="0"/>
                        <a:t>&lt;tr&gt;</a:t>
                      </a:r>
                    </a:p>
                    <a:p>
                      <a:r>
                        <a:rPr lang="tr-TR" sz="2000" dirty="0"/>
                        <a:t>    &lt;</a:t>
                      </a:r>
                      <a:r>
                        <a:rPr lang="tr-TR" sz="2000" dirty="0" err="1"/>
                        <a:t>td</a:t>
                      </a:r>
                      <a:r>
                        <a:rPr lang="tr-TR" sz="2000" dirty="0"/>
                        <a:t>&gt;&lt;/</a:t>
                      </a:r>
                      <a:r>
                        <a:rPr lang="tr-TR" sz="2000" dirty="0" err="1"/>
                        <a:t>td</a:t>
                      </a:r>
                      <a:r>
                        <a:rPr lang="tr-TR" sz="2000" dirty="0"/>
                        <a:t>&gt;</a:t>
                      </a:r>
                    </a:p>
                    <a:p>
                      <a:r>
                        <a:rPr lang="tr-TR" sz="2000" dirty="0"/>
                        <a:t>    &lt;</a:t>
                      </a:r>
                      <a:r>
                        <a:rPr lang="tr-TR" sz="2000" dirty="0" err="1"/>
                        <a:t>td</a:t>
                      </a:r>
                      <a:r>
                        <a:rPr lang="tr-TR" sz="2000" dirty="0"/>
                        <a:t>&gt;&lt;/</a:t>
                      </a:r>
                      <a:r>
                        <a:rPr lang="tr-TR" sz="2000" dirty="0" err="1"/>
                        <a:t>td</a:t>
                      </a:r>
                      <a:r>
                        <a:rPr lang="tr-TR" sz="2000" dirty="0"/>
                        <a:t>&gt;</a:t>
                      </a:r>
                    </a:p>
                    <a:p>
                      <a:r>
                        <a:rPr lang="tr-TR" sz="2000" dirty="0"/>
                        <a:t>&lt;/tr&gt;</a:t>
                      </a:r>
                    </a:p>
                    <a:p>
                      <a:r>
                        <a:rPr lang="tr-TR" sz="2000" dirty="0"/>
                        <a:t>&lt;tr&gt;</a:t>
                      </a:r>
                    </a:p>
                    <a:p>
                      <a:r>
                        <a:rPr lang="tr-TR" sz="2000" dirty="0"/>
                        <a:t>    &lt;</a:t>
                      </a:r>
                      <a:r>
                        <a:rPr lang="tr-TR" sz="2000" dirty="0" err="1"/>
                        <a:t>td</a:t>
                      </a:r>
                      <a:r>
                        <a:rPr lang="tr-TR" sz="2000" dirty="0"/>
                        <a:t>&gt;&lt;/</a:t>
                      </a:r>
                      <a:r>
                        <a:rPr lang="tr-TR" sz="2000" dirty="0" err="1"/>
                        <a:t>td</a:t>
                      </a:r>
                      <a:r>
                        <a:rPr lang="tr-TR" sz="2000" dirty="0"/>
                        <a:t>&gt;</a:t>
                      </a:r>
                    </a:p>
                    <a:p>
                      <a:r>
                        <a:rPr lang="tr-TR" sz="2000" dirty="0"/>
                        <a:t>    &lt;</a:t>
                      </a:r>
                      <a:r>
                        <a:rPr lang="tr-TR" sz="2000" dirty="0" err="1"/>
                        <a:t>td</a:t>
                      </a:r>
                      <a:r>
                        <a:rPr lang="tr-TR" sz="2000" dirty="0"/>
                        <a:t>&gt;&lt;/</a:t>
                      </a:r>
                      <a:r>
                        <a:rPr lang="tr-TR" sz="2000" dirty="0" err="1"/>
                        <a:t>td</a:t>
                      </a:r>
                      <a:r>
                        <a:rPr lang="tr-TR" sz="2000" dirty="0"/>
                        <a:t>&gt;</a:t>
                      </a:r>
                    </a:p>
                    <a:p>
                      <a:r>
                        <a:rPr lang="tr-TR" sz="2000" dirty="0"/>
                        <a:t>&lt;/tr&gt;</a:t>
                      </a:r>
                    </a:p>
                    <a:p>
                      <a:r>
                        <a:rPr lang="tr-TR" sz="2000" dirty="0"/>
                        <a:t>&lt;/</a:t>
                      </a:r>
                      <a:r>
                        <a:rPr lang="tr-TR" sz="2000" dirty="0" err="1"/>
                        <a:t>table</a:t>
                      </a:r>
                      <a:r>
                        <a:rPr lang="tr-TR" sz="2000" dirty="0"/>
                        <a:t>&gt;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411106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4582" y="948728"/>
            <a:ext cx="9981017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Şimdi yine tablo oluştururken </a:t>
            </a: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kullanılan etiketler …</a:t>
            </a:r>
            <a:endParaRPr kumimoji="0" lang="tr-TR" altLang="tr-T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caption</a:t>
            </a: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etiketini tablo başlığı oluşturmak için </a:t>
            </a: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kullanılır </a:t>
            </a: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 bu </a:t>
            </a: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etiket </a:t>
            </a:r>
            <a:r>
              <a:rPr kumimoji="0" lang="tr-TR" altLang="tr-T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table</a:t>
            </a: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etiketinin </a:t>
            </a: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hemen altına </a:t>
            </a: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yazılır.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Örnek:</a:t>
            </a:r>
            <a:endParaRPr kumimoji="0" lang="tr-TR" altLang="tr-T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37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87927" y="542836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dirty="0"/>
              <a:t>Tablolarda bulunan hücrelerden </a:t>
            </a:r>
            <a:r>
              <a:rPr lang="tr-TR" sz="2400" dirty="0" smtClean="0"/>
              <a:t>bazılarının birleştirilmesi </a:t>
            </a:r>
            <a:r>
              <a:rPr lang="tr-TR" sz="2400" dirty="0"/>
              <a:t>gerekebilir. Bu durumda </a:t>
            </a:r>
            <a:r>
              <a:rPr lang="tr-TR" sz="2400" dirty="0" err="1"/>
              <a:t>rowspan</a:t>
            </a:r>
            <a:r>
              <a:rPr lang="tr-TR" sz="2400" dirty="0"/>
              <a:t> ve </a:t>
            </a:r>
            <a:r>
              <a:rPr lang="tr-TR" sz="2400" dirty="0" err="1"/>
              <a:t>colspan</a:t>
            </a:r>
            <a:r>
              <a:rPr lang="tr-TR" sz="2400" dirty="0"/>
              <a:t> parametrelerini </a:t>
            </a:r>
            <a:r>
              <a:rPr lang="tr-TR" sz="2400" dirty="0" err="1"/>
              <a:t>td</a:t>
            </a:r>
            <a:r>
              <a:rPr lang="tr-TR" sz="2400" dirty="0"/>
              <a:t> veya </a:t>
            </a:r>
            <a:r>
              <a:rPr lang="tr-TR" sz="2400" dirty="0" err="1"/>
              <a:t>th</a:t>
            </a:r>
            <a:r>
              <a:rPr lang="tr-TR" sz="2400" dirty="0"/>
              <a:t> etiketine </a:t>
            </a:r>
            <a:r>
              <a:rPr lang="tr-TR" sz="2400" dirty="0" smtClean="0"/>
              <a:t>eklenmelidir. </a:t>
            </a:r>
            <a:endParaRPr lang="tr-TR" sz="2400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552677"/>
              </p:ext>
            </p:extLst>
          </p:nvPr>
        </p:nvGraphicFramePr>
        <p:xfrm>
          <a:off x="6809080" y="542836"/>
          <a:ext cx="4165130" cy="6583680"/>
        </p:xfrm>
        <a:graphic>
          <a:graphicData uri="http://schemas.openxmlformats.org/drawingml/2006/table">
            <a:tbl>
              <a:tblPr/>
              <a:tblGrid>
                <a:gridCol w="464556">
                  <a:extLst>
                    <a:ext uri="{9D8B030D-6E8A-4147-A177-3AD203B41FA5}">
                      <a16:colId xmlns:a16="http://schemas.microsoft.com/office/drawing/2014/main" val="1530501732"/>
                    </a:ext>
                  </a:extLst>
                </a:gridCol>
                <a:gridCol w="3700574">
                  <a:extLst>
                    <a:ext uri="{9D8B030D-6E8A-4147-A177-3AD203B41FA5}">
                      <a16:colId xmlns:a16="http://schemas.microsoft.com/office/drawing/2014/main" val="408412663"/>
                    </a:ext>
                  </a:extLst>
                </a:gridCol>
              </a:tblGrid>
              <a:tr h="3614738">
                <a:tc>
                  <a:txBody>
                    <a:bodyPr/>
                    <a:lstStyle/>
                    <a:p>
                      <a:r>
                        <a:rPr lang="tr-TR" sz="1600" dirty="0"/>
                        <a:t>1</a:t>
                      </a:r>
                    </a:p>
                    <a:p>
                      <a:r>
                        <a:rPr lang="tr-TR" sz="1600" dirty="0"/>
                        <a:t>2</a:t>
                      </a:r>
                    </a:p>
                    <a:p>
                      <a:r>
                        <a:rPr lang="tr-TR" sz="1600" dirty="0"/>
                        <a:t>3</a:t>
                      </a:r>
                    </a:p>
                    <a:p>
                      <a:r>
                        <a:rPr lang="tr-TR" sz="1600" dirty="0"/>
                        <a:t>4</a:t>
                      </a:r>
                    </a:p>
                    <a:p>
                      <a:r>
                        <a:rPr lang="tr-TR" sz="1600" dirty="0"/>
                        <a:t>5</a:t>
                      </a:r>
                    </a:p>
                    <a:p>
                      <a:r>
                        <a:rPr lang="tr-TR" sz="1600" dirty="0"/>
                        <a:t>6</a:t>
                      </a:r>
                    </a:p>
                    <a:p>
                      <a:r>
                        <a:rPr lang="tr-TR" sz="1600" dirty="0"/>
                        <a:t>7</a:t>
                      </a:r>
                    </a:p>
                    <a:p>
                      <a:r>
                        <a:rPr lang="tr-TR" sz="1600" dirty="0"/>
                        <a:t>8</a:t>
                      </a:r>
                    </a:p>
                    <a:p>
                      <a:r>
                        <a:rPr lang="tr-TR" sz="1600" dirty="0"/>
                        <a:t>9</a:t>
                      </a:r>
                    </a:p>
                    <a:p>
                      <a:r>
                        <a:rPr lang="tr-TR" sz="1600" dirty="0"/>
                        <a:t>10</a:t>
                      </a:r>
                    </a:p>
                    <a:p>
                      <a:r>
                        <a:rPr lang="tr-TR" sz="1600" dirty="0"/>
                        <a:t>11</a:t>
                      </a:r>
                    </a:p>
                    <a:p>
                      <a:r>
                        <a:rPr lang="tr-TR" sz="1600" dirty="0"/>
                        <a:t>12</a:t>
                      </a:r>
                    </a:p>
                    <a:p>
                      <a:r>
                        <a:rPr lang="tr-TR" sz="1600" dirty="0"/>
                        <a:t>13</a:t>
                      </a:r>
                    </a:p>
                    <a:p>
                      <a:r>
                        <a:rPr lang="tr-TR" sz="1600" dirty="0"/>
                        <a:t>14</a:t>
                      </a:r>
                    </a:p>
                    <a:p>
                      <a:r>
                        <a:rPr lang="tr-TR" sz="1600" dirty="0"/>
                        <a:t>15</a:t>
                      </a:r>
                    </a:p>
                    <a:p>
                      <a:r>
                        <a:rPr lang="tr-TR" sz="1600" dirty="0"/>
                        <a:t>16</a:t>
                      </a:r>
                    </a:p>
                    <a:p>
                      <a:r>
                        <a:rPr lang="tr-TR" sz="1600" dirty="0"/>
                        <a:t>17</a:t>
                      </a:r>
                    </a:p>
                    <a:p>
                      <a:r>
                        <a:rPr lang="tr-TR" sz="1600" dirty="0"/>
                        <a:t>18</a:t>
                      </a:r>
                    </a:p>
                    <a:p>
                      <a:r>
                        <a:rPr lang="tr-TR" sz="1600" dirty="0"/>
                        <a:t>19</a:t>
                      </a:r>
                    </a:p>
                    <a:p>
                      <a:r>
                        <a:rPr lang="tr-TR" sz="1600" dirty="0"/>
                        <a:t>20</a:t>
                      </a:r>
                    </a:p>
                    <a:p>
                      <a:r>
                        <a:rPr lang="tr-TR" sz="1600" dirty="0"/>
                        <a:t>21</a:t>
                      </a:r>
                    </a:p>
                    <a:p>
                      <a:r>
                        <a:rPr lang="tr-TR" sz="1600" dirty="0"/>
                        <a:t>22</a:t>
                      </a:r>
                    </a:p>
                    <a:p>
                      <a:r>
                        <a:rPr lang="tr-TR" sz="1600" dirty="0"/>
                        <a:t>23</a:t>
                      </a:r>
                    </a:p>
                    <a:p>
                      <a:r>
                        <a:rPr lang="tr-TR" sz="1600" dirty="0"/>
                        <a:t>24</a:t>
                      </a:r>
                    </a:p>
                    <a:p>
                      <a:r>
                        <a:rPr lang="tr-TR" sz="1600" dirty="0"/>
                        <a:t>25</a:t>
                      </a:r>
                    </a:p>
                    <a:p>
                      <a:r>
                        <a:rPr lang="tr-TR" sz="1600" dirty="0"/>
                        <a:t>26</a:t>
                      </a:r>
                    </a:p>
                    <a:p>
                      <a:r>
                        <a:rPr lang="tr-TR" sz="1600" dirty="0"/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&lt;</a:t>
                      </a:r>
                      <a:r>
                        <a:rPr lang="tr-TR" sz="1800" dirty="0" err="1"/>
                        <a:t>table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border</a:t>
                      </a:r>
                      <a:r>
                        <a:rPr lang="tr-TR" sz="1800" dirty="0"/>
                        <a:t>="1"&gt;</a:t>
                      </a:r>
                    </a:p>
                    <a:p>
                      <a:r>
                        <a:rPr lang="tr-TR" sz="1800" dirty="0"/>
                        <a:t>&lt;tr&gt;</a:t>
                      </a:r>
                    </a:p>
                    <a:p>
                      <a:r>
                        <a:rPr lang="tr-TR" sz="1800" dirty="0"/>
                        <a:t>    &lt;</a:t>
                      </a:r>
                      <a:r>
                        <a:rPr lang="tr-TR" sz="1800" dirty="0" err="1"/>
                        <a:t>td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colspan</a:t>
                      </a:r>
                      <a:r>
                        <a:rPr lang="tr-TR" sz="1800" dirty="0"/>
                        <a:t>="2"&gt;A11A Sınıfı&lt;/</a:t>
                      </a:r>
                      <a:r>
                        <a:rPr lang="tr-TR" sz="1800" dirty="0" err="1"/>
                        <a:t>td</a:t>
                      </a:r>
                      <a:r>
                        <a:rPr lang="tr-TR" sz="1800" dirty="0"/>
                        <a:t>&gt;</a:t>
                      </a:r>
                    </a:p>
                    <a:p>
                      <a:r>
                        <a:rPr lang="tr-TR" sz="1800" dirty="0"/>
                        <a:t>    &lt;</a:t>
                      </a:r>
                      <a:r>
                        <a:rPr lang="tr-TR" sz="1800" dirty="0" err="1"/>
                        <a:t>td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colspan</a:t>
                      </a:r>
                      <a:r>
                        <a:rPr lang="tr-TR" sz="1800" dirty="0"/>
                        <a:t>="2"&gt;A11B Sınıfı&lt;/</a:t>
                      </a:r>
                      <a:r>
                        <a:rPr lang="tr-TR" sz="1800" dirty="0" err="1"/>
                        <a:t>td</a:t>
                      </a:r>
                      <a:r>
                        <a:rPr lang="tr-TR" sz="1800" dirty="0"/>
                        <a:t>&gt;    </a:t>
                      </a:r>
                    </a:p>
                    <a:p>
                      <a:r>
                        <a:rPr lang="tr-TR" sz="1800" dirty="0"/>
                        <a:t>&lt;/tr&gt;</a:t>
                      </a:r>
                    </a:p>
                    <a:p>
                      <a:r>
                        <a:rPr lang="tr-TR" sz="1800" dirty="0"/>
                        <a:t> </a:t>
                      </a:r>
                    </a:p>
                    <a:p>
                      <a:r>
                        <a:rPr lang="tr-TR" sz="1800" dirty="0"/>
                        <a:t>&lt;tr&gt;</a:t>
                      </a:r>
                    </a:p>
                    <a:p>
                      <a:r>
                        <a:rPr lang="tr-TR" sz="1800" dirty="0"/>
                        <a:t>    &lt;</a:t>
                      </a:r>
                      <a:r>
                        <a:rPr lang="tr-TR" sz="1800" dirty="0" err="1"/>
                        <a:t>td</a:t>
                      </a:r>
                      <a:r>
                        <a:rPr lang="tr-TR" sz="1800" dirty="0"/>
                        <a:t>&gt;Numara&lt;/</a:t>
                      </a:r>
                      <a:r>
                        <a:rPr lang="tr-TR" sz="1800" dirty="0" err="1"/>
                        <a:t>td</a:t>
                      </a:r>
                      <a:r>
                        <a:rPr lang="tr-TR" sz="1800" dirty="0"/>
                        <a:t>&gt;</a:t>
                      </a:r>
                    </a:p>
                    <a:p>
                      <a:r>
                        <a:rPr lang="tr-TR" sz="1800" dirty="0"/>
                        <a:t>    &lt;</a:t>
                      </a:r>
                      <a:r>
                        <a:rPr lang="tr-TR" sz="1800" dirty="0" err="1"/>
                        <a:t>td</a:t>
                      </a:r>
                      <a:r>
                        <a:rPr lang="tr-TR" sz="1800" dirty="0"/>
                        <a:t>&gt;İsim&lt;/</a:t>
                      </a:r>
                      <a:r>
                        <a:rPr lang="tr-TR" sz="1800" dirty="0" err="1"/>
                        <a:t>td</a:t>
                      </a:r>
                      <a:r>
                        <a:rPr lang="tr-TR" sz="1800" dirty="0"/>
                        <a:t>&gt;   </a:t>
                      </a:r>
                    </a:p>
                    <a:p>
                      <a:r>
                        <a:rPr lang="tr-TR" sz="1800" dirty="0"/>
                        <a:t>    &lt;</a:t>
                      </a:r>
                      <a:r>
                        <a:rPr lang="tr-TR" sz="1800" dirty="0" err="1"/>
                        <a:t>td</a:t>
                      </a:r>
                      <a:r>
                        <a:rPr lang="tr-TR" sz="1800" dirty="0"/>
                        <a:t>&gt;Numara&lt;/</a:t>
                      </a:r>
                      <a:r>
                        <a:rPr lang="tr-TR" sz="1800" dirty="0" err="1"/>
                        <a:t>td</a:t>
                      </a:r>
                      <a:r>
                        <a:rPr lang="tr-TR" sz="1800" dirty="0"/>
                        <a:t>&gt;</a:t>
                      </a:r>
                    </a:p>
                    <a:p>
                      <a:r>
                        <a:rPr lang="tr-TR" sz="1800" dirty="0"/>
                        <a:t>    &lt;</a:t>
                      </a:r>
                      <a:r>
                        <a:rPr lang="tr-TR" sz="1800" dirty="0" err="1"/>
                        <a:t>td</a:t>
                      </a:r>
                      <a:r>
                        <a:rPr lang="tr-TR" sz="1800" dirty="0"/>
                        <a:t>&gt;İsim&lt;/</a:t>
                      </a:r>
                      <a:r>
                        <a:rPr lang="tr-TR" sz="1800" dirty="0" err="1"/>
                        <a:t>td</a:t>
                      </a:r>
                      <a:r>
                        <a:rPr lang="tr-TR" sz="1800" dirty="0"/>
                        <a:t>&gt;   </a:t>
                      </a:r>
                    </a:p>
                    <a:p>
                      <a:r>
                        <a:rPr lang="tr-TR" sz="1800" dirty="0"/>
                        <a:t>&lt;/tr&gt;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9093889"/>
                  </a:ext>
                </a:extLst>
              </a:tr>
            </a:tbl>
          </a:graphicData>
        </a:graphic>
      </p:graphicFrame>
      <p:sp>
        <p:nvSpPr>
          <p:cNvPr id="6" name="Dikdörtgen 5"/>
          <p:cNvSpPr/>
          <p:nvPr/>
        </p:nvSpPr>
        <p:spPr>
          <a:xfrm>
            <a:off x="550504" y="3336051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dirty="0" smtClean="0"/>
              <a:t>Dikkat </a:t>
            </a:r>
            <a:r>
              <a:rPr lang="tr-TR" sz="2400" dirty="0"/>
              <a:t>edilirse en üstteki satırda bulunan hücreler </a:t>
            </a:r>
            <a:r>
              <a:rPr lang="tr-TR" sz="2400" dirty="0" smtClean="0"/>
              <a:t>birleştirilmiştir. </a:t>
            </a:r>
            <a:r>
              <a:rPr lang="tr-TR" sz="2400" dirty="0"/>
              <a:t>Sağa doğru bir birleşme olduğu için </a:t>
            </a:r>
            <a:r>
              <a:rPr lang="tr-TR" sz="2400" dirty="0" err="1"/>
              <a:t>colspan</a:t>
            </a:r>
            <a:r>
              <a:rPr lang="tr-TR" sz="2400" dirty="0"/>
              <a:t> </a:t>
            </a:r>
            <a:r>
              <a:rPr lang="tr-TR" sz="2400" dirty="0" smtClean="0"/>
              <a:t>parametresi kullanıldı. </a:t>
            </a:r>
            <a:r>
              <a:rPr lang="tr-TR" sz="2400" dirty="0"/>
              <a:t>2 sayısı ise kaç tane hücrenin birleştiğini </a:t>
            </a:r>
            <a:r>
              <a:rPr lang="tr-TR" sz="2400" dirty="0" smtClean="0"/>
              <a:t>göstermektedir. </a:t>
            </a:r>
            <a:endParaRPr lang="tr-TR" sz="2400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0"/>
            <a:ext cx="285750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315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15142" y="908871"/>
            <a:ext cx="1063197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tr-TR" sz="2800" dirty="0"/>
              <a:t>Tablo için </a:t>
            </a:r>
            <a:r>
              <a:rPr lang="tr-TR" sz="2800" dirty="0" err="1"/>
              <a:t>table</a:t>
            </a:r>
            <a:r>
              <a:rPr lang="tr-TR" sz="2800" dirty="0"/>
              <a:t> etiketi açılır.</a:t>
            </a:r>
          </a:p>
          <a:p>
            <a:pPr>
              <a:buFont typeface="+mj-lt"/>
              <a:buAutoNum type="arabicPeriod"/>
            </a:pPr>
            <a:r>
              <a:rPr lang="tr-TR" sz="2800" dirty="0"/>
              <a:t>İlk satır için tr etiketi açılır.</a:t>
            </a:r>
          </a:p>
          <a:p>
            <a:pPr>
              <a:buFont typeface="+mj-lt"/>
              <a:buAutoNum type="arabicPeriod"/>
            </a:pPr>
            <a:r>
              <a:rPr lang="tr-TR" sz="2800" dirty="0"/>
              <a:t>İlk satırda bulunan ilk hücreye bakılır. Eğer birleştirilmiş hücre ise </a:t>
            </a:r>
            <a:r>
              <a:rPr lang="tr-TR" sz="2800" dirty="0" err="1"/>
              <a:t>rowspan</a:t>
            </a:r>
            <a:r>
              <a:rPr lang="tr-TR" sz="2800" dirty="0"/>
              <a:t> veya </a:t>
            </a:r>
            <a:r>
              <a:rPr lang="tr-TR" sz="2800" dirty="0" err="1"/>
              <a:t>colspan</a:t>
            </a:r>
            <a:r>
              <a:rPr lang="tr-TR" sz="2800" dirty="0"/>
              <a:t> ile </a:t>
            </a:r>
            <a:r>
              <a:rPr lang="tr-TR" sz="2800" dirty="0" err="1"/>
              <a:t>td</a:t>
            </a:r>
            <a:r>
              <a:rPr lang="tr-TR" sz="2800" dirty="0"/>
              <a:t> eklenir.</a:t>
            </a:r>
          </a:p>
          <a:p>
            <a:pPr>
              <a:buFont typeface="+mj-lt"/>
              <a:buAutoNum type="arabicPeriod"/>
            </a:pPr>
            <a:r>
              <a:rPr lang="tr-TR" sz="2800" dirty="0"/>
              <a:t>Birleştirilmiş değilse </a:t>
            </a:r>
            <a:r>
              <a:rPr lang="tr-TR" sz="2800" dirty="0" err="1"/>
              <a:t>td</a:t>
            </a:r>
            <a:r>
              <a:rPr lang="tr-TR" sz="2800" dirty="0"/>
              <a:t> açılır ve kapatılır.</a:t>
            </a:r>
          </a:p>
          <a:p>
            <a:pPr>
              <a:buFont typeface="+mj-lt"/>
              <a:buAutoNum type="arabicPeriod"/>
            </a:pPr>
            <a:r>
              <a:rPr lang="tr-TR" sz="2800" dirty="0"/>
              <a:t>Aynı şekilde diğer hücrelere de bakılır ve </a:t>
            </a:r>
            <a:r>
              <a:rPr lang="tr-TR" sz="2800" dirty="0" err="1"/>
              <a:t>td'ler</a:t>
            </a:r>
            <a:r>
              <a:rPr lang="tr-TR" sz="2800" dirty="0"/>
              <a:t> oluşturulur.</a:t>
            </a:r>
          </a:p>
          <a:p>
            <a:pPr>
              <a:buFont typeface="+mj-lt"/>
              <a:buAutoNum type="arabicPeriod"/>
            </a:pPr>
            <a:r>
              <a:rPr lang="tr-TR" sz="2800" dirty="0"/>
              <a:t>Sona gelindiğinde tr kapatılır.</a:t>
            </a:r>
          </a:p>
          <a:p>
            <a:pPr>
              <a:buFont typeface="+mj-lt"/>
              <a:buAutoNum type="arabicPeriod"/>
            </a:pPr>
            <a:r>
              <a:rPr lang="tr-TR" sz="2800" dirty="0"/>
              <a:t>Aynı işlemler bütün </a:t>
            </a:r>
            <a:r>
              <a:rPr lang="tr-TR" sz="2800" dirty="0" err="1"/>
              <a:t>tr'ler</a:t>
            </a:r>
            <a:r>
              <a:rPr lang="tr-TR" sz="2800" dirty="0"/>
              <a:t> için yapılır.</a:t>
            </a:r>
          </a:p>
        </p:txBody>
      </p:sp>
    </p:spTree>
    <p:extLst>
      <p:ext uri="{BB962C8B-B14F-4D97-AF65-F5344CB8AC3E}">
        <p14:creationId xmlns:p14="http://schemas.microsoft.com/office/powerpoint/2010/main" val="679541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274320" y="493374"/>
            <a:ext cx="815478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CSS </a:t>
            </a:r>
            <a:r>
              <a:rPr lang="tr-TR" sz="2400" dirty="0"/>
              <a:t>ile tabloları </a:t>
            </a:r>
            <a:r>
              <a:rPr lang="tr-TR" sz="2400" dirty="0" smtClean="0"/>
              <a:t>biçimlendirmesi. </a:t>
            </a:r>
            <a:r>
              <a:rPr lang="tr-TR" sz="2400" dirty="0"/>
              <a:t>Öncelikle tablolara özgü aşağıdaki CSS </a:t>
            </a:r>
            <a:r>
              <a:rPr lang="tr-TR" sz="2400" dirty="0" smtClean="0"/>
              <a:t>özellikler incelendiğinde:</a:t>
            </a:r>
            <a:endParaRPr lang="tr-TR" sz="2400" dirty="0"/>
          </a:p>
          <a:p>
            <a:r>
              <a:rPr lang="tr-TR" sz="2400" b="1" dirty="0" err="1"/>
              <a:t>table-layout</a:t>
            </a:r>
            <a:r>
              <a:rPr lang="tr-TR" sz="2400" b="1" dirty="0"/>
              <a:t>: </a:t>
            </a:r>
            <a:r>
              <a:rPr lang="tr-TR" sz="2400" dirty="0" err="1"/>
              <a:t>table</a:t>
            </a:r>
            <a:r>
              <a:rPr lang="tr-TR" sz="2400" dirty="0"/>
              <a:t> etiketine eklenen bu özelliğin karşısına </a:t>
            </a:r>
            <a:r>
              <a:rPr lang="tr-TR" sz="2400" dirty="0" err="1"/>
              <a:t>fixed</a:t>
            </a:r>
            <a:r>
              <a:rPr lang="tr-TR" sz="2400" dirty="0"/>
              <a:t> </a:t>
            </a:r>
            <a:r>
              <a:rPr lang="tr-TR" sz="2400" dirty="0" smtClean="0"/>
              <a:t>yazıldığında </a:t>
            </a:r>
            <a:r>
              <a:rPr lang="tr-TR" sz="2400" dirty="0"/>
              <a:t>bütün sütunlar eşit genişlikte olur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b="1" dirty="0" err="1"/>
              <a:t>border-collapse</a:t>
            </a:r>
            <a:r>
              <a:rPr lang="tr-TR" sz="2400" b="1" dirty="0"/>
              <a:t>:</a:t>
            </a:r>
            <a:r>
              <a:rPr lang="tr-TR" sz="2400" dirty="0"/>
              <a:t> </a:t>
            </a:r>
            <a:r>
              <a:rPr lang="tr-TR" sz="2400" dirty="0" err="1"/>
              <a:t>table</a:t>
            </a:r>
            <a:r>
              <a:rPr lang="tr-TR" sz="2400" dirty="0"/>
              <a:t> etiketine eklenen bu özelliğin karşısına </a:t>
            </a:r>
            <a:r>
              <a:rPr lang="tr-TR" sz="2400" dirty="0" err="1"/>
              <a:t>collapse</a:t>
            </a:r>
            <a:r>
              <a:rPr lang="tr-TR" sz="2400" dirty="0"/>
              <a:t> </a:t>
            </a:r>
            <a:r>
              <a:rPr lang="tr-TR" sz="2400" dirty="0" smtClean="0"/>
              <a:t>yazılarak </a:t>
            </a:r>
            <a:r>
              <a:rPr lang="tr-TR" sz="2400" dirty="0"/>
              <a:t>hücreleri oluşturan kenarlıklar tek çizgi şeklinde gözükür.</a:t>
            </a:r>
          </a:p>
          <a:p>
            <a:r>
              <a:rPr lang="tr-TR" sz="2400" b="1" dirty="0" err="1"/>
              <a:t>caption-side</a:t>
            </a:r>
            <a:r>
              <a:rPr lang="tr-TR" sz="2400" b="1" dirty="0"/>
              <a:t>: </a:t>
            </a:r>
            <a:r>
              <a:rPr lang="tr-TR" sz="2400" dirty="0"/>
              <a:t>Sadece </a:t>
            </a:r>
            <a:r>
              <a:rPr lang="tr-TR" sz="2400" dirty="0" err="1"/>
              <a:t>caption</a:t>
            </a:r>
            <a:r>
              <a:rPr lang="tr-TR" sz="2400" dirty="0"/>
              <a:t> etiketine eklenebilecek bu özelliğin karşısına top, </a:t>
            </a:r>
            <a:r>
              <a:rPr lang="tr-TR" sz="2400" dirty="0" err="1"/>
              <a:t>left</a:t>
            </a:r>
            <a:r>
              <a:rPr lang="tr-TR" sz="2400" dirty="0"/>
              <a:t>, </a:t>
            </a:r>
            <a:r>
              <a:rPr lang="tr-TR" sz="2400" dirty="0" err="1"/>
              <a:t>right</a:t>
            </a:r>
            <a:r>
              <a:rPr lang="tr-TR" sz="2400" dirty="0"/>
              <a:t> ve </a:t>
            </a:r>
            <a:r>
              <a:rPr lang="tr-TR" sz="2400" dirty="0" err="1"/>
              <a:t>bottom</a:t>
            </a:r>
            <a:r>
              <a:rPr lang="tr-TR" sz="2400" dirty="0"/>
              <a:t> yazarak tablo başlığının konumunu </a:t>
            </a:r>
            <a:r>
              <a:rPr lang="tr-TR" sz="2400" dirty="0" smtClean="0"/>
              <a:t>değiştirilir.</a:t>
            </a:r>
            <a:endParaRPr lang="tr-TR" sz="24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720052" y="1682233"/>
            <a:ext cx="3184236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table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border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="1"&gt;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caption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&gt;Web Tasarımında Kullanılan Bazı Programlar&lt;/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caption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&lt;tr&gt;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    &lt;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th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&gt;Program&lt;/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th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    &lt;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th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&gt;Üretici&lt;/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th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    &lt;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th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&gt;Açıklama&lt;/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th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&lt;/tr&gt;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&lt;tr&gt;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    &lt;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Dreamweaver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&lt;/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    &lt;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Adobe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&lt;/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    &lt;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&gt;Kod editörü&lt;/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&lt;/tr&gt;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74624674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</TotalTime>
  <Words>282</Words>
  <Application>Microsoft Office PowerPoint</Application>
  <PresentationFormat>Geniş ekran</PresentationFormat>
  <Paragraphs>93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Arial Unicode MS</vt:lpstr>
      <vt:lpstr>Century Gothic</vt:lpstr>
      <vt:lpstr>Wingdings 3</vt:lpstr>
      <vt:lpstr>Dilim</vt:lpstr>
      <vt:lpstr>TABLO BİÇİMLENDİRME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TABLO BİÇİMLENDİRME</dc:title>
  <dc:creator>sgurcan</dc:creator>
  <cp:lastModifiedBy>sgurcan</cp:lastModifiedBy>
  <cp:revision>2</cp:revision>
  <dcterms:created xsi:type="dcterms:W3CDTF">2018-05-09T08:04:01Z</dcterms:created>
  <dcterms:modified xsi:type="dcterms:W3CDTF">2018-05-09T10:32:25Z</dcterms:modified>
</cp:coreProperties>
</file>