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handoutMasterIdLst>
    <p:handoutMasterId r:id="rId11"/>
  </p:handoutMasterIdLst>
  <p:sldIdLst>
    <p:sldId id="265" r:id="rId5"/>
    <p:sldId id="279" r:id="rId6"/>
    <p:sldId id="281" r:id="rId7"/>
    <p:sldId id="283" r:id="rId8"/>
    <p:sldId id="284" r:id="rId9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0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DFEAC2-31C5-4E20-8392-90B3ACECF82B}" type="datetime1">
              <a:rPr lang="tr-TR" smtClean="0"/>
              <a:t>28.01.2020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0D7EAE-6B40-42B4-9C34-6BA0B13E0324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59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C94E88-F1F8-4CAB-9F29-9B03A1C10A31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Asıl metin stillerini düzenlemek için tıklatın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İkinci düzey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Üçüncü düzey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Dördüncü düzey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5EF780-D8D0-49CD-835A-B5D244B8054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D95DCC-1E7A-4E1F-9CCC-D117988B022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85324-8F32-4C80-A359-D3A8C5DB7931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21EFAB-5A3E-4A81-B1B7-3E6936263CB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 rtl="0"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C1D2FD-63FB-47C0-929B-561F88D39C7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40FE2-8244-4E8C-89F6-A069EF214C54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F57108-5D1B-4AF3-A09D-3E9B51DD64F9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DF5B11-2220-4957-B834-D72A7A6865A5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C8F7A0-535A-4EF9-8CED-F049CF164F43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05B58F-6C21-4971-B0FC-C86C7EDDE00A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913516-4ACF-42A6-85AA-BE881FC0FF15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FA9B00F-A425-434F-A181-0B307C38ADD4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05308" y="680792"/>
            <a:ext cx="10899820" cy="2387600"/>
          </a:xfrm>
        </p:spPr>
        <p:txBody>
          <a:bodyPr rtlCol="0"/>
          <a:lstStyle/>
          <a:p>
            <a:pPr rtl="0"/>
            <a:r>
              <a:rPr lang="tr-TR" dirty="0" smtClean="0"/>
              <a:t>BIO 206 </a:t>
            </a:r>
            <a:br>
              <a:rPr lang="tr-TR" dirty="0" smtClean="0"/>
            </a:br>
            <a:r>
              <a:rPr lang="tr-TR" dirty="0" smtClean="0"/>
              <a:t>PLANT MORPHOLOGY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0817" y="3808099"/>
            <a:ext cx="9144000" cy="165576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tr-TR" sz="3200" b="1" dirty="0" smtClean="0"/>
              <a:t>LECTURE NOTES</a:t>
            </a:r>
          </a:p>
          <a:p>
            <a:pPr rtl="0"/>
            <a:r>
              <a:rPr lang="tr-TR" sz="3200" b="1" dirty="0" smtClean="0"/>
              <a:t>5th WEEK</a:t>
            </a:r>
          </a:p>
          <a:p>
            <a:pPr rtl="0"/>
            <a:endParaRPr lang="tr-TR" dirty="0"/>
          </a:p>
          <a:p>
            <a:pPr rtl="0"/>
            <a:r>
              <a:rPr lang="tr-TR" dirty="0" smtClean="0"/>
              <a:t>DR. AYDAN ACAR ŞAHİN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5032" y="-292191"/>
            <a:ext cx="8911687" cy="1280890"/>
          </a:xfrm>
        </p:spPr>
        <p:txBody>
          <a:bodyPr/>
          <a:lstStyle/>
          <a:p>
            <a:r>
              <a:rPr lang="tr-TR" dirty="0" err="1" smtClean="0"/>
              <a:t>Angiosperm</a:t>
            </a:r>
            <a:r>
              <a:rPr lang="tr-TR" dirty="0" smtClean="0"/>
              <a:t> </a:t>
            </a:r>
            <a:r>
              <a:rPr lang="tr-TR" dirty="0" err="1" smtClean="0"/>
              <a:t>Stem</a:t>
            </a:r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991673" y="640445"/>
            <a:ext cx="10924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Angiosperm wood 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1. Wood is complex and </a:t>
            </a:r>
            <a:r>
              <a:rPr lang="en-US" b="1" dirty="0" err="1">
                <a:solidFill>
                  <a:srgbClr val="000000"/>
                </a:solidFill>
                <a:latin typeface="Georgia" panose="02040502050405020303" pitchFamily="18" charset="0"/>
              </a:rPr>
              <a:t>heterogenous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2. Vessels are seen in </a:t>
            </a:r>
            <a:r>
              <a:rPr lang="en-US" dirty="0" smtClean="0">
                <a:solidFill>
                  <a:srgbClr val="000000"/>
                </a:solidFill>
                <a:latin typeface="Georgia" panose="02040502050405020303" pitchFamily="18" charset="0"/>
              </a:rPr>
              <a:t>plenty</a:t>
            </a:r>
            <a:r>
              <a:rPr lang="tr-TR" dirty="0" smtClean="0">
                <a:solidFill>
                  <a:srgbClr val="000000"/>
                </a:solidFill>
                <a:latin typeface="Georgia" panose="02040502050405020303" pitchFamily="18" charset="0"/>
              </a:rPr>
              <a:t> (</a:t>
            </a:r>
            <a:r>
              <a:rPr lang="tr-TR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Trachea</a:t>
            </a:r>
            <a:r>
              <a:rPr lang="tr-TR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(</a:t>
            </a:r>
            <a:r>
              <a:rPr lang="tr-TR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vessel</a:t>
            </a:r>
            <a:r>
              <a:rPr lang="tr-TR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tr-TR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members</a:t>
            </a:r>
            <a:r>
              <a:rPr lang="tr-TR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)+</a:t>
            </a:r>
            <a:r>
              <a:rPr lang="tr-TR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tracheids</a:t>
            </a:r>
            <a:r>
              <a:rPr lang="tr-TR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+</a:t>
            </a:r>
            <a:r>
              <a:rPr lang="en-US" b="1" dirty="0" smtClean="0"/>
              <a:t> </a:t>
            </a:r>
            <a:r>
              <a:rPr lang="en-US" b="1" dirty="0" err="1">
                <a:latin typeface="Georgia" panose="02040502050405020303" pitchFamily="18" charset="0"/>
              </a:rPr>
              <a:t>fibre-tracheids</a:t>
            </a:r>
            <a:r>
              <a:rPr lang="en-US" b="1" dirty="0">
                <a:latin typeface="Georgia" panose="02040502050405020303" pitchFamily="18" charset="0"/>
              </a:rPr>
              <a:t>, </a:t>
            </a:r>
            <a:r>
              <a:rPr lang="en-US" b="1" dirty="0" err="1">
                <a:latin typeface="Georgia" panose="02040502050405020303" pitchFamily="18" charset="0"/>
              </a:rPr>
              <a:t>libriform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fibre</a:t>
            </a:r>
            <a:r>
              <a:rPr lang="en-US" b="1" dirty="0">
                <a:latin typeface="Georgia" panose="02040502050405020303" pitchFamily="18" charset="0"/>
              </a:rPr>
              <a:t> and wood-parenchyma. </a:t>
            </a:r>
            <a:r>
              <a:rPr lang="tr-TR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)</a:t>
            </a:r>
            <a:r>
              <a:rPr lang="en-US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endParaRPr lang="en-US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3. It is porous in nature and is called hard wood.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4. More amount of axial </a:t>
            </a:r>
            <a:r>
              <a:rPr lang="en-US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parench</a:t>
            </a:r>
            <a:r>
              <a:rPr lang="tr-TR" dirty="0" smtClean="0">
                <a:solidFill>
                  <a:srgbClr val="000000"/>
                </a:solidFill>
                <a:latin typeface="Georgia" panose="02040502050405020303" pitchFamily="18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Georgia" panose="02040502050405020303" pitchFamily="18" charset="0"/>
              </a:rPr>
              <a:t>ma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is seen in varied distribution.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5. Resin ducts are absent. However,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gum ducts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are present. </a:t>
            </a:r>
          </a:p>
          <a:p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31" y="2617843"/>
            <a:ext cx="9498842" cy="41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ilatation rays in dicot wood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2"/>
          <a:stretch/>
        </p:blipFill>
        <p:spPr bwMode="auto">
          <a:xfrm>
            <a:off x="1970468" y="69609"/>
            <a:ext cx="9679401" cy="655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39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809" y="301406"/>
            <a:ext cx="6201066" cy="6556594"/>
          </a:xfrm>
          <a:prstGeom prst="rect">
            <a:avLst/>
          </a:prstGeom>
        </p:spPr>
      </p:pic>
      <p:cxnSp>
        <p:nvCxnSpPr>
          <p:cNvPr id="6" name="Düz Ok Bağlayıcısı 5"/>
          <p:cNvCxnSpPr/>
          <p:nvPr/>
        </p:nvCxnSpPr>
        <p:spPr>
          <a:xfrm>
            <a:off x="7434330" y="1300767"/>
            <a:ext cx="2717442" cy="2575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4804893" y="2021983"/>
            <a:ext cx="5346879" cy="82424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5742905" y="1772992"/>
            <a:ext cx="4408867" cy="24899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5049592" y="3401096"/>
            <a:ext cx="4960513" cy="48832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5467081" y="4885386"/>
            <a:ext cx="4960513" cy="48832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Metin kutusu 17"/>
          <p:cNvSpPr txBox="1"/>
          <p:nvPr/>
        </p:nvSpPr>
        <p:spPr>
          <a:xfrm>
            <a:off x="10427594" y="5146358"/>
            <a:ext cx="104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Late</a:t>
            </a:r>
            <a:r>
              <a:rPr lang="tr-TR" dirty="0" smtClean="0"/>
              <a:t> </a:t>
            </a:r>
            <a:r>
              <a:rPr lang="tr-TR" dirty="0" err="1" smtClean="0"/>
              <a:t>wood</a:t>
            </a:r>
            <a:endParaRPr lang="en-US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10058288" y="3579703"/>
            <a:ext cx="104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Early</a:t>
            </a:r>
            <a:r>
              <a:rPr lang="tr-TR" dirty="0" smtClean="0"/>
              <a:t> </a:t>
            </a:r>
            <a:r>
              <a:rPr lang="tr-TR" dirty="0" err="1" smtClean="0"/>
              <a:t>wood</a:t>
            </a:r>
            <a:endParaRPr lang="en-US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10151772" y="2619141"/>
            <a:ext cx="199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Sclerenchyma</a:t>
            </a:r>
            <a:endParaRPr lang="en-US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10170016" y="1830830"/>
            <a:ext cx="155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Dilated</a:t>
            </a:r>
            <a:r>
              <a:rPr lang="tr-TR" dirty="0" smtClean="0"/>
              <a:t> </a:t>
            </a:r>
            <a:r>
              <a:rPr lang="tr-TR" dirty="0" err="1" smtClean="0"/>
              <a:t>floem</a:t>
            </a:r>
            <a:r>
              <a:rPr lang="tr-TR" dirty="0" smtClean="0"/>
              <a:t> ray</a:t>
            </a:r>
            <a:endParaRPr lang="en-US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10195774" y="1162919"/>
            <a:ext cx="199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Periderm</a:t>
            </a:r>
            <a:endParaRPr lang="en-US" dirty="0"/>
          </a:p>
        </p:txBody>
      </p:sp>
      <p:sp>
        <p:nvSpPr>
          <p:cNvPr id="24" name="Sol Ayraç 23"/>
          <p:cNvSpPr/>
          <p:nvPr/>
        </p:nvSpPr>
        <p:spPr>
          <a:xfrm>
            <a:off x="4084696" y="2477161"/>
            <a:ext cx="503404" cy="2652387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etin kutusu 24"/>
          <p:cNvSpPr txBox="1"/>
          <p:nvPr/>
        </p:nvSpPr>
        <p:spPr>
          <a:xfrm>
            <a:off x="2629438" y="3480188"/>
            <a:ext cx="199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Secondary</a:t>
            </a:r>
            <a:r>
              <a:rPr lang="tr-TR" dirty="0" smtClean="0"/>
              <a:t> </a:t>
            </a:r>
            <a:r>
              <a:rPr lang="tr-TR" dirty="0" err="1" smtClean="0"/>
              <a:t>xylem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243" t="3033" r="3615" b="3157"/>
          <a:stretch/>
        </p:blipFill>
        <p:spPr>
          <a:xfrm>
            <a:off x="386365" y="266008"/>
            <a:ext cx="6542469" cy="6495402"/>
          </a:xfrm>
          <a:prstGeom prst="rect">
            <a:avLst/>
          </a:prstGeom>
        </p:spPr>
      </p:pic>
      <p:cxnSp>
        <p:nvCxnSpPr>
          <p:cNvPr id="6" name="Düz Ok Bağlayıcısı 5"/>
          <p:cNvCxnSpPr/>
          <p:nvPr/>
        </p:nvCxnSpPr>
        <p:spPr>
          <a:xfrm>
            <a:off x="4546242" y="2601532"/>
            <a:ext cx="3734873" cy="77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5497132" y="3552422"/>
            <a:ext cx="3734873" cy="77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V="1">
            <a:off x="3075904" y="1138588"/>
            <a:ext cx="4587026" cy="69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V="1">
            <a:off x="2233411" y="1819062"/>
            <a:ext cx="5326488" cy="101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7662930" y="850361"/>
            <a:ext cx="22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Dilated</a:t>
            </a:r>
            <a:r>
              <a:rPr lang="tr-TR" dirty="0" smtClean="0"/>
              <a:t> </a:t>
            </a:r>
            <a:r>
              <a:rPr lang="tr-TR" dirty="0" err="1" smtClean="0"/>
              <a:t>floem</a:t>
            </a:r>
            <a:r>
              <a:rPr lang="tr-TR" dirty="0" smtClean="0"/>
              <a:t> ray</a:t>
            </a:r>
            <a:endParaRPr lang="en-US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8281115" y="2494140"/>
            <a:ext cx="1440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Cambium</a:t>
            </a:r>
            <a:endParaRPr lang="en-US" dirty="0"/>
          </a:p>
        </p:txBody>
      </p:sp>
      <p:cxnSp>
        <p:nvCxnSpPr>
          <p:cNvPr id="15" name="Düz Ok Bağlayıcısı 14"/>
          <p:cNvCxnSpPr/>
          <p:nvPr/>
        </p:nvCxnSpPr>
        <p:spPr>
          <a:xfrm flipV="1">
            <a:off x="2033788" y="2332626"/>
            <a:ext cx="5757930" cy="101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9222346" y="3463010"/>
            <a:ext cx="1440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Trachea</a:t>
            </a:r>
            <a:endParaRPr lang="en-US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7791718" y="2107645"/>
            <a:ext cx="24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Sieve</a:t>
            </a:r>
            <a:r>
              <a:rPr lang="tr-TR" dirty="0" smtClean="0"/>
              <a:t> </a:t>
            </a:r>
            <a:r>
              <a:rPr lang="tr-TR" dirty="0" err="1" smtClean="0"/>
              <a:t>tube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endParaRPr lang="en-US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7604973" y="1590827"/>
            <a:ext cx="233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Sclerenchyma</a:t>
            </a:r>
            <a:endParaRPr lang="en-US" dirty="0"/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6336404" y="2910753"/>
            <a:ext cx="1455314" cy="1269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Metin kutusu 21"/>
          <p:cNvSpPr txBox="1"/>
          <p:nvPr/>
        </p:nvSpPr>
        <p:spPr>
          <a:xfrm>
            <a:off x="7820693" y="4034987"/>
            <a:ext cx="1440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Tracheid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9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lutlar tasarım şablo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49_TF03460508" id="{7961A5F8-AD37-46E5-B777-83CDBC30EA30}" vid="{87683579-34D0-4B0D-9A12-F5DF22159786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40262f94-9f35-4ac3-9a90-690165a166b7"/>
    <ds:schemaRef ds:uri="http://purl.org/dc/terms/"/>
    <ds:schemaRef ds:uri="http://www.w3.org/XML/1998/namespace"/>
    <ds:schemaRef ds:uri="a4f35948-e619-41b3-aa29-22878b09cfd2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Bulutlar tasarım slaytları</Template>
  <TotalTime>168</TotalTime>
  <Words>111</Words>
  <Application>Microsoft Office PowerPoint</Application>
  <PresentationFormat>Geniş ekran</PresentationFormat>
  <Paragraphs>25</Paragraphs>
  <Slides>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Georgia</vt:lpstr>
      <vt:lpstr>Bulutlar tasarım şablonu</vt:lpstr>
      <vt:lpstr>BIO 206  PLANT MORPHOLOGY</vt:lpstr>
      <vt:lpstr>Angiosperm Stem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206  PLANT MORPHOLOGY</dc:title>
  <dc:creator>aydan acar</dc:creator>
  <cp:lastModifiedBy>aydan acar</cp:lastModifiedBy>
  <cp:revision>9</cp:revision>
  <dcterms:created xsi:type="dcterms:W3CDTF">2020-01-28T17:23:05Z</dcterms:created>
  <dcterms:modified xsi:type="dcterms:W3CDTF">2020-01-28T20:19:06Z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