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9" r:id="rId1"/>
  </p:sldMasterIdLst>
  <p:sldIdLst>
    <p:sldId id="256" r:id="rId2"/>
    <p:sldId id="258" r:id="rId3"/>
    <p:sldId id="264" r:id="rId4"/>
    <p:sldId id="265" r:id="rId5"/>
    <p:sldId id="266" r:id="rId6"/>
    <p:sldId id="275" r:id="rId7"/>
    <p:sldId id="274" r:id="rId8"/>
    <p:sldId id="268" r:id="rId9"/>
    <p:sldId id="267" r:id="rId10"/>
    <p:sldId id="270" r:id="rId11"/>
    <p:sldId id="271" r:id="rId12"/>
    <p:sldId id="272" r:id="rId13"/>
    <p:sldId id="273" r:id="rId14"/>
    <p:sldId id="276" r:id="rId15"/>
    <p:sldId id="269" r:id="rId16"/>
    <p:sldId id="277"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3" autoAdjust="0"/>
    <p:restoredTop sz="94660"/>
  </p:normalViewPr>
  <p:slideViewPr>
    <p:cSldViewPr snapToGrid="0">
      <p:cViewPr varScale="1">
        <p:scale>
          <a:sx n="91" d="100"/>
          <a:sy n="91" d="100"/>
        </p:scale>
        <p:origin x="39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ECC2A34-FD23-4996-8DA7-8A9D99CB405E}" type="datetimeFigureOut">
              <a:rPr lang="tr-TR" smtClean="0"/>
              <a:t>16 Nis 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860948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ECC2A34-FD23-4996-8DA7-8A9D99CB405E}" type="datetimeFigureOut">
              <a:rPr lang="tr-TR" smtClean="0"/>
              <a:t>16 Nis 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937872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ECC2A34-FD23-4996-8DA7-8A9D99CB405E}" type="datetimeFigureOut">
              <a:rPr lang="tr-TR" smtClean="0"/>
              <a:t>16 Nis 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5774F4-BA16-4E05-83C0-F615EC0944F3}"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765095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ECC2A34-FD23-4996-8DA7-8A9D99CB405E}" type="datetimeFigureOut">
              <a:rPr lang="tr-TR" smtClean="0"/>
              <a:t>16 Nis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9315119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ECC2A34-FD23-4996-8DA7-8A9D99CB405E}" type="datetimeFigureOut">
              <a:rPr lang="tr-TR" smtClean="0"/>
              <a:t>16 Nis 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5774F4-BA16-4E05-83C0-F615EC0944F3}"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310338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ECC2A34-FD23-4996-8DA7-8A9D99CB405E}" type="datetimeFigureOut">
              <a:rPr lang="tr-TR" smtClean="0"/>
              <a:t>16 Nis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19780582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CC2A34-FD23-4996-8DA7-8A9D99CB405E}" type="datetimeFigureOut">
              <a:rPr lang="tr-TR" smtClean="0"/>
              <a:t>16 Nis 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40067309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CC2A34-FD23-4996-8DA7-8A9D99CB405E}" type="datetimeFigureOut">
              <a:rPr lang="tr-TR" smtClean="0"/>
              <a:t>16 Nis 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4002787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ECC2A34-FD23-4996-8DA7-8A9D99CB405E}" type="datetimeFigureOut">
              <a:rPr lang="tr-TR" smtClean="0"/>
              <a:t>16 Nis 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25864554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ECC2A34-FD23-4996-8DA7-8A9D99CB405E}" type="datetimeFigureOut">
              <a:rPr lang="tr-TR" smtClean="0"/>
              <a:t>16 Nis 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324945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ECC2A34-FD23-4996-8DA7-8A9D99CB405E}" type="datetimeFigureOut">
              <a:rPr lang="tr-TR" smtClean="0"/>
              <a:t>16 Nis 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20974165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ECC2A34-FD23-4996-8DA7-8A9D99CB405E}" type="datetimeFigureOut">
              <a:rPr lang="tr-TR" smtClean="0"/>
              <a:t>16 Nis 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1423221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ECC2A34-FD23-4996-8DA7-8A9D99CB405E}" type="datetimeFigureOut">
              <a:rPr lang="tr-TR" smtClean="0"/>
              <a:t>16 Nis 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34837180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CC2A34-FD23-4996-8DA7-8A9D99CB405E}" type="datetimeFigureOut">
              <a:rPr lang="tr-TR" smtClean="0"/>
              <a:t>16 Nis 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817337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ECC2A34-FD23-4996-8DA7-8A9D99CB405E}" type="datetimeFigureOut">
              <a:rPr lang="tr-TR" smtClean="0"/>
              <a:t>16 Nis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28462975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ECC2A34-FD23-4996-8DA7-8A9D99CB405E}" type="datetimeFigureOut">
              <a:rPr lang="tr-TR" smtClean="0"/>
              <a:t>16 Nis 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F5774F4-BA16-4E05-83C0-F615EC0944F3}" type="slidenum">
              <a:rPr lang="tr-TR" smtClean="0"/>
              <a:t>‹#›</a:t>
            </a:fld>
            <a:endParaRPr lang="tr-TR"/>
          </a:p>
        </p:txBody>
      </p:sp>
    </p:spTree>
    <p:extLst>
      <p:ext uri="{BB962C8B-B14F-4D97-AF65-F5344CB8AC3E}">
        <p14:creationId xmlns:p14="http://schemas.microsoft.com/office/powerpoint/2010/main" val="3956446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ECC2A34-FD23-4996-8DA7-8A9D99CB405E}" type="datetimeFigureOut">
              <a:rPr lang="tr-TR" smtClean="0"/>
              <a:t>16 Nis 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F5774F4-BA16-4E05-83C0-F615EC0944F3}" type="slidenum">
              <a:rPr lang="tr-TR" smtClean="0"/>
              <a:t>‹#›</a:t>
            </a:fld>
            <a:endParaRPr lang="tr-TR"/>
          </a:p>
        </p:txBody>
      </p:sp>
    </p:spTree>
    <p:extLst>
      <p:ext uri="{BB962C8B-B14F-4D97-AF65-F5344CB8AC3E}">
        <p14:creationId xmlns:p14="http://schemas.microsoft.com/office/powerpoint/2010/main" val="3482742191"/>
      </p:ext>
    </p:extLst>
  </p:cSld>
  <p:clrMap bg1="lt1" tx1="dk1" bg2="lt2" tx2="dk2" accent1="accent1" accent2="accent2" accent3="accent3" accent4="accent4" accent5="accent5" accent6="accent6" hlink="hlink" folHlink="folHlink"/>
  <p:sldLayoutIdLst>
    <p:sldLayoutId id="2147484010" r:id="rId1"/>
    <p:sldLayoutId id="2147484011" r:id="rId2"/>
    <p:sldLayoutId id="2147484012" r:id="rId3"/>
    <p:sldLayoutId id="2147484013" r:id="rId4"/>
    <p:sldLayoutId id="2147484014" r:id="rId5"/>
    <p:sldLayoutId id="2147484015" r:id="rId6"/>
    <p:sldLayoutId id="2147484016" r:id="rId7"/>
    <p:sldLayoutId id="2147484017" r:id="rId8"/>
    <p:sldLayoutId id="2147484018" r:id="rId9"/>
    <p:sldLayoutId id="2147484019" r:id="rId10"/>
    <p:sldLayoutId id="2147484020" r:id="rId11"/>
    <p:sldLayoutId id="2147484021" r:id="rId12"/>
    <p:sldLayoutId id="2147484022" r:id="rId13"/>
    <p:sldLayoutId id="2147484023" r:id="rId14"/>
    <p:sldLayoutId id="2147484024" r:id="rId15"/>
    <p:sldLayoutId id="214748402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jpeg"/><Relationship Id="rId5" Type="http://schemas.openxmlformats.org/officeDocument/2006/relationships/image" Target="../media/image9.pn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19445" y="470263"/>
            <a:ext cx="8915399" cy="691741"/>
          </a:xfrm>
        </p:spPr>
        <p:txBody>
          <a:bodyPr>
            <a:normAutofit/>
          </a:bodyPr>
          <a:lstStyle/>
          <a:p>
            <a:r>
              <a:rPr lang="tr-TR" sz="3600" b="1" dirty="0" smtClean="0">
                <a:solidFill>
                  <a:srgbClr val="FF0000"/>
                </a:solidFill>
              </a:rPr>
              <a:t>    TEMEL YÖNEYLEM TEKNİKLERİ</a:t>
            </a:r>
            <a:endParaRPr lang="tr-TR" sz="3600" b="1" dirty="0">
              <a:solidFill>
                <a:srgbClr val="FF0000"/>
              </a:solidFill>
            </a:endParaRPr>
          </a:p>
        </p:txBody>
      </p:sp>
      <p:sp>
        <p:nvSpPr>
          <p:cNvPr id="3" name="Alt Başlık 2"/>
          <p:cNvSpPr>
            <a:spLocks noGrp="1"/>
          </p:cNvSpPr>
          <p:nvPr>
            <p:ph type="subTitle" idx="1"/>
          </p:nvPr>
        </p:nvSpPr>
        <p:spPr>
          <a:xfrm>
            <a:off x="1231467" y="1314995"/>
            <a:ext cx="8915399" cy="3166268"/>
          </a:xfrm>
        </p:spPr>
        <p:txBody>
          <a:bodyPr/>
          <a:lstStyle/>
          <a:p>
            <a:r>
              <a:rPr lang="tr-TR" dirty="0" smtClean="0"/>
              <a:t> </a:t>
            </a:r>
          </a:p>
          <a:p>
            <a:r>
              <a:rPr lang="tr-TR" b="1" dirty="0" smtClean="0"/>
              <a:t>                         ECZACILIK MESLEK UYGULAMASINDA YÖNETİM</a:t>
            </a:r>
          </a:p>
          <a:p>
            <a:r>
              <a:rPr lang="tr-TR" b="1" dirty="0"/>
              <a:t> </a:t>
            </a:r>
            <a:r>
              <a:rPr lang="tr-TR" b="1" dirty="0" smtClean="0"/>
              <a:t>                         </a:t>
            </a:r>
          </a:p>
          <a:p>
            <a:r>
              <a:rPr lang="tr-TR" b="1" dirty="0"/>
              <a:t> </a:t>
            </a:r>
            <a:r>
              <a:rPr lang="tr-TR" b="1" dirty="0" smtClean="0"/>
              <a:t>                                   PROF.DR.GÜLBİN ÖZÇELİKAY</a:t>
            </a:r>
          </a:p>
          <a:p>
            <a:r>
              <a:rPr lang="tr-TR" b="1" dirty="0"/>
              <a:t> </a:t>
            </a:r>
            <a:r>
              <a:rPr lang="tr-TR" b="1" dirty="0" smtClean="0"/>
              <a:t>                                                   </a:t>
            </a:r>
          </a:p>
          <a:p>
            <a:r>
              <a:rPr lang="tr-TR" b="1" dirty="0" smtClean="0"/>
              <a:t>                                        SİBEL ERTAŞ  17030055</a:t>
            </a:r>
            <a:endParaRPr lang="tr-TR" b="1" dirty="0"/>
          </a:p>
        </p:txBody>
      </p:sp>
      <p:pic>
        <p:nvPicPr>
          <p:cNvPr id="4" name="Picture 2" descr="YÖNEYLEM (36) – EGZERSİZ – Yöneylem Araştırması Nedir? – Yöneylem  Araştırması Yaptırma – Yöneylem Araştırma Ücretleri - Ödevcim (Ücretli Ödev  Yaptırm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53052" y="4370353"/>
            <a:ext cx="5329646" cy="2115231"/>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Geschäftsleute am Arbeitsplatz 680207 - Download Kostenlos Vector, Clipart  Graphics, Vektorgrafiken und Design Vorlage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170" y="3853000"/>
            <a:ext cx="3849189" cy="2539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1827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7723" y="1443504"/>
            <a:ext cx="10515600" cy="5877502"/>
          </a:xfrm>
        </p:spPr>
        <p:txBody>
          <a:bodyPr>
            <a:normAutofit/>
          </a:bodyPr>
          <a:lstStyle/>
          <a:p>
            <a:pPr marL="0" indent="0">
              <a:buNone/>
            </a:pPr>
            <a:r>
              <a:rPr lang="tr-TR" b="1" dirty="0">
                <a:solidFill>
                  <a:srgbClr val="7030A0"/>
                </a:solidFill>
              </a:rPr>
              <a:t>Oyunlar </a:t>
            </a:r>
            <a:r>
              <a:rPr lang="tr-TR" b="1" dirty="0" smtClean="0">
                <a:solidFill>
                  <a:srgbClr val="7030A0"/>
                </a:solidFill>
              </a:rPr>
              <a:t>Teorisi</a:t>
            </a:r>
          </a:p>
          <a:p>
            <a:pPr marL="0" indent="0">
              <a:buNone/>
            </a:pPr>
            <a:r>
              <a:rPr lang="tr-TR" dirty="0" smtClean="0"/>
              <a:t> </a:t>
            </a:r>
            <a:r>
              <a:rPr lang="tr-TR" dirty="0"/>
              <a:t>Bu teori bir konuda rakip olan iki firmanın ya da oyuncunun davranışlarının nasıl olması gerektiğini inceler ve çözüm yolu arar. İşletmede rekabet, pazarlama ve askerlikte harp oyunlarına uygulanır</a:t>
            </a:r>
            <a:r>
              <a:rPr lang="tr-TR" dirty="0" smtClean="0"/>
              <a:t>.</a:t>
            </a:r>
          </a:p>
          <a:p>
            <a:pPr marL="0" indent="0">
              <a:buNone/>
            </a:pPr>
            <a:r>
              <a:rPr lang="tr-TR" b="1" dirty="0">
                <a:solidFill>
                  <a:srgbClr val="7030A0"/>
                </a:solidFill>
              </a:rPr>
              <a:t>Stok Modelleri </a:t>
            </a:r>
            <a:endParaRPr lang="tr-TR" b="1" dirty="0" smtClean="0">
              <a:solidFill>
                <a:srgbClr val="7030A0"/>
              </a:solidFill>
            </a:endParaRPr>
          </a:p>
          <a:p>
            <a:pPr marL="0" indent="0">
              <a:buNone/>
            </a:pPr>
            <a:r>
              <a:rPr lang="tr-TR" dirty="0" smtClean="0"/>
              <a:t>Stok </a:t>
            </a:r>
            <a:r>
              <a:rPr lang="tr-TR" dirty="0"/>
              <a:t>modelleri, herhangi bir depoda; gelen ile çıkan malzeme arasındaki ilişkiyi, imal ve piyasa koşullarını </a:t>
            </a:r>
            <a:r>
              <a:rPr lang="tr-TR" dirty="0" err="1"/>
              <a:t>etüd</a:t>
            </a:r>
            <a:r>
              <a:rPr lang="tr-TR" dirty="0"/>
              <a:t> ederek saptamaya yarayan bir tekniktir. Stok seviyelerini planlar ve geniş bir uygulama alanı vardır. </a:t>
            </a:r>
            <a:endParaRPr lang="tr-TR" dirty="0" smtClean="0"/>
          </a:p>
          <a:p>
            <a:pPr marL="0" indent="0">
              <a:buNone/>
            </a:pPr>
            <a:r>
              <a:rPr lang="tr-TR" b="1" dirty="0">
                <a:solidFill>
                  <a:srgbClr val="7030A0"/>
                </a:solidFill>
              </a:rPr>
              <a:t>PERT Program Değerlendirme ve Gözden Geçirme </a:t>
            </a:r>
            <a:r>
              <a:rPr lang="tr-TR" b="1" dirty="0" smtClean="0">
                <a:solidFill>
                  <a:srgbClr val="7030A0"/>
                </a:solidFill>
              </a:rPr>
              <a:t>Tekniği:</a:t>
            </a:r>
          </a:p>
          <a:p>
            <a:pPr marL="0" indent="0">
              <a:buNone/>
            </a:pPr>
            <a:r>
              <a:rPr lang="tr-TR" dirty="0"/>
              <a:t>Planlama ve kontrol işlemlerine yardım için kullanılır. Kaynakların özellikle para, süre ve iş gücünün en iyi biçimde kullanılmasına olanak sağlar. Bu teknikle; </a:t>
            </a:r>
            <a:r>
              <a:rPr lang="tr-TR" dirty="0" smtClean="0"/>
              <a:t> </a:t>
            </a:r>
            <a:r>
              <a:rPr lang="tr-TR" dirty="0"/>
              <a:t>Çalışmalara engel olan durumlara ulaşma olasılığının ne olduğu, </a:t>
            </a:r>
            <a:r>
              <a:rPr lang="tr-TR" dirty="0" smtClean="0"/>
              <a:t> </a:t>
            </a:r>
            <a:r>
              <a:rPr lang="tr-TR" dirty="0"/>
              <a:t>Projenin uygulanması sırasında dar boğazların nerede olduğu, </a:t>
            </a:r>
            <a:r>
              <a:rPr lang="tr-TR" dirty="0" smtClean="0"/>
              <a:t> </a:t>
            </a:r>
            <a:r>
              <a:rPr lang="tr-TR" dirty="0"/>
              <a:t>Programda sapmaların hangi işlemlerde olduğu ve bu işlemlerle ilgili sorumluların kimler olduğu kolayca saptanır.</a:t>
            </a:r>
            <a:endParaRPr lang="tr-TR" sz="1800" b="1" dirty="0" smtClean="0">
              <a:solidFill>
                <a:srgbClr val="7030A0"/>
              </a:solidFill>
            </a:endParaRPr>
          </a:p>
        </p:txBody>
      </p:sp>
      <p:pic>
        <p:nvPicPr>
          <p:cNvPr id="4098" name="Picture 2" descr="Rekabet 3.0 Markanızı Nasıl Etkileyecek? - Harvard Business Review Türkiy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300754" y="252550"/>
            <a:ext cx="2714258" cy="14435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56885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653143"/>
            <a:ext cx="8915400" cy="5258079"/>
          </a:xfrm>
        </p:spPr>
        <p:txBody>
          <a:bodyPr>
            <a:normAutofit/>
          </a:bodyPr>
          <a:lstStyle/>
          <a:p>
            <a:r>
              <a:rPr lang="tr-TR" b="1" dirty="0">
                <a:solidFill>
                  <a:srgbClr val="7030A0"/>
                </a:solidFill>
              </a:rPr>
              <a:t>CPM Kritik Yol </a:t>
            </a:r>
            <a:r>
              <a:rPr lang="tr-TR" b="1" dirty="0" smtClean="0">
                <a:solidFill>
                  <a:srgbClr val="7030A0"/>
                </a:solidFill>
              </a:rPr>
              <a:t>Yöntemi</a:t>
            </a:r>
          </a:p>
          <a:p>
            <a:pPr marL="0" indent="0">
              <a:buNone/>
            </a:pPr>
            <a:r>
              <a:rPr lang="tr-TR" dirty="0"/>
              <a:t>Projeler nitelikleri açısından aynı sürede ya da birbirini izleyerek yapılabilen birçok işlemlerden oluşur. Her işlemin tamamlanması için süre ve finansman gerekir. İşte CPM bir matematiksel model oluşturarak, projede hangi işlemlerin süresinde bitmesinin zorunlu olduğunu, yatırımın toplam süresinin hangi işlemleri daha çok etkilediğini ve en ekonomik sürenin nasıl bulunacağını, yatırım süresinin kısaltılmasıyla maliyet arasındaki ilişkinin nasıl olacağını araştırır</a:t>
            </a:r>
            <a:r>
              <a:rPr lang="tr-TR" dirty="0" smtClean="0"/>
              <a:t>.</a:t>
            </a:r>
          </a:p>
          <a:p>
            <a:pPr marL="0" indent="0">
              <a:buNone/>
            </a:pPr>
            <a:r>
              <a:rPr lang="tr-TR" dirty="0" smtClean="0"/>
              <a:t> </a:t>
            </a:r>
            <a:r>
              <a:rPr lang="tr-TR" dirty="0" err="1"/>
              <a:t>Pert</a:t>
            </a:r>
            <a:r>
              <a:rPr lang="tr-TR" dirty="0"/>
              <a:t> tekniğiyle CPM arasındaki en belirgin fark, </a:t>
            </a:r>
            <a:r>
              <a:rPr lang="tr-TR" dirty="0" err="1"/>
              <a:t>CPM’nin</a:t>
            </a:r>
            <a:r>
              <a:rPr lang="tr-TR" dirty="0"/>
              <a:t> planlama ve kontrol sürecine maliyet kavramını da sokmasıdır. İkinci fark ise, </a:t>
            </a:r>
            <a:r>
              <a:rPr lang="tr-TR" dirty="0" err="1"/>
              <a:t>CPM’nin</a:t>
            </a:r>
            <a:r>
              <a:rPr lang="tr-TR" dirty="0"/>
              <a:t> </a:t>
            </a:r>
            <a:r>
              <a:rPr lang="tr-TR" dirty="0" err="1"/>
              <a:t>PERT’e</a:t>
            </a:r>
            <a:r>
              <a:rPr lang="tr-TR" dirty="0"/>
              <a:t> göre süreleri daha sıhhatli ve güvenilir olarak tahmin edebilmesidir. PERT ve CPM tekniklerinden yararlanarak, maliyet-süre, malzeme-süre, işçi-süre ve makina-süre fonksiyonları çizilebileceği gibi sermaye, makina vb. olanakları da büyük ölçüde koordine edilebilir.</a:t>
            </a:r>
            <a:endParaRPr lang="tr-TR" b="1" dirty="0">
              <a:solidFill>
                <a:srgbClr val="7030A0"/>
              </a:solidFill>
            </a:endParaRPr>
          </a:p>
        </p:txBody>
      </p:sp>
      <p:sp>
        <p:nvSpPr>
          <p:cNvPr id="4" name="AutoShape 2" descr="Maliyet Muhasebesi Eğitimleri- Giderlerin Sınıflandırılması – DUYGU DOĞAN"/>
          <p:cNvSpPr>
            <a:spLocks noChangeAspect="1" noChangeArrowheads="1"/>
          </p:cNvSpPr>
          <p:nvPr/>
        </p:nvSpPr>
        <p:spPr bwMode="auto">
          <a:xfrm>
            <a:off x="155575" y="-144463"/>
            <a:ext cx="304800" cy="105886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tr-TR"/>
          </a:p>
        </p:txBody>
      </p:sp>
      <p:pic>
        <p:nvPicPr>
          <p:cNvPr id="3076" name="Picture 4" descr="Maliyet Muhasebesi Eğitimleri- Giderlerin Sınıflandırılması – DUYGU DOĞA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8126" y="4693919"/>
            <a:ext cx="4493624" cy="1857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705004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217714"/>
            <a:ext cx="8915400" cy="5693508"/>
          </a:xfrm>
        </p:spPr>
        <p:txBody>
          <a:bodyPr>
            <a:normAutofit/>
          </a:bodyPr>
          <a:lstStyle/>
          <a:p>
            <a:r>
              <a:rPr lang="tr-TR" b="1" dirty="0" err="1">
                <a:solidFill>
                  <a:srgbClr val="7030A0"/>
                </a:solidFill>
              </a:rPr>
              <a:t>Markov</a:t>
            </a:r>
            <a:r>
              <a:rPr lang="tr-TR" b="1" dirty="0">
                <a:solidFill>
                  <a:srgbClr val="7030A0"/>
                </a:solidFill>
              </a:rPr>
              <a:t> </a:t>
            </a:r>
            <a:r>
              <a:rPr lang="tr-TR" b="1" dirty="0" smtClean="0">
                <a:solidFill>
                  <a:srgbClr val="7030A0"/>
                </a:solidFill>
              </a:rPr>
              <a:t>Analizi:</a:t>
            </a:r>
          </a:p>
          <a:p>
            <a:pPr marL="0" indent="0">
              <a:buNone/>
            </a:pPr>
            <a:r>
              <a:rPr lang="tr-TR" dirty="0"/>
              <a:t>Bilimsel karar alma süreci modellere dayanır ve isabetli kararlar alınabilmesi için büyük ölçüde sistematik yaklaşıma gereksinim duyulur. Karar alma problemlerinde belirsizliklere ilişkin olaylarla sıkça karşılaşılmaktadır. Bu belirsizlik genelde, doğal olayın belirsizliğinden veya temel değişkenin akla gelmeyen değişim kaynağından ortaya çıkmaktadır. Böyle durumlarda olay matematiksel model haline dönüştürülerek, onun değişkeni olasılık hesapları ile tanımlanabilir. Geliştirilen bu modele </a:t>
            </a:r>
            <a:r>
              <a:rPr lang="tr-TR" dirty="0" err="1"/>
              <a:t>Markov</a:t>
            </a:r>
            <a:r>
              <a:rPr lang="tr-TR" dirty="0"/>
              <a:t> Analizi denilmektedir. </a:t>
            </a:r>
            <a:r>
              <a:rPr lang="tr-TR" dirty="0" err="1"/>
              <a:t>Markov</a:t>
            </a:r>
            <a:r>
              <a:rPr lang="tr-TR" dirty="0"/>
              <a:t> Analizi mevcut olasılıkları kullanarak, gelecekteki durum olasılıklarını hesaplamada kullanılan güçlü modelleme ve analiz tekniği olarak bilinmektedir</a:t>
            </a:r>
            <a:r>
              <a:rPr lang="tr-TR" dirty="0" smtClean="0"/>
              <a:t>.</a:t>
            </a:r>
          </a:p>
          <a:p>
            <a:pPr marL="0" indent="0">
              <a:buNone/>
            </a:pPr>
            <a:r>
              <a:rPr lang="tr-TR" b="1" dirty="0" smtClean="0">
                <a:solidFill>
                  <a:srgbClr val="7030A0"/>
                </a:solidFill>
              </a:rPr>
              <a:t>Simülasyon:</a:t>
            </a:r>
          </a:p>
          <a:p>
            <a:pPr marL="0" indent="0">
              <a:buNone/>
            </a:pPr>
            <a:r>
              <a:rPr lang="tr-TR" dirty="0"/>
              <a:t>Simülasyon, gerçek bir sistemin modelini tasarlama süreci ve sistemin davranışlarını anlamak veya değişik stratejileri değerlemek amacı ile oluşturulan bu model üzerinde denemeler yaparak sistemin davranışını gözleyerek çeşitli girdilerde değişim sağlayarak sistemin düzgün çalışmasını sağlamaktan ibarettir. Simülasyon, gerçek bir dünya süreci veya sisteminin işletilmesinin zaman üzerinden taklit edilmesidir. Sistem objeleri arasında tanımlanmış ilişkileri içeren sistem veya süreçlerin bir modelidir</a:t>
            </a:r>
            <a:endParaRPr lang="tr-TR" b="1" dirty="0">
              <a:solidFill>
                <a:srgbClr val="7030A0"/>
              </a:solidFill>
            </a:endParaRPr>
          </a:p>
        </p:txBody>
      </p:sp>
    </p:spTree>
    <p:extLst>
      <p:ext uri="{BB962C8B-B14F-4D97-AF65-F5344CB8AC3E}">
        <p14:creationId xmlns:p14="http://schemas.microsoft.com/office/powerpoint/2010/main" val="16445576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a:spLocks noGrp="1"/>
          </p:cNvSpPr>
          <p:nvPr>
            <p:ph idx="1"/>
          </p:nvPr>
        </p:nvSpPr>
        <p:spPr>
          <a:xfrm>
            <a:off x="2589213" y="279400"/>
            <a:ext cx="8915400" cy="5632450"/>
          </a:xfrm>
        </p:spPr>
        <p:txBody>
          <a:bodyPr>
            <a:normAutofit lnSpcReduction="10000"/>
          </a:bodyPr>
          <a:lstStyle/>
          <a:p>
            <a:r>
              <a:rPr lang="tr-TR" dirty="0"/>
              <a:t>Simülasyon, bir gerçek yaşam sisteminin davranışsal özelliklerini sergileyen bir modelin kullanımını kapsayan bir analiz yöntemidir. Bu tanımı dikkate alarak günümüzde simülasyon birçok problemin davranışlarını analiz ederek bir karar verme ortamı hazırladığından birçok alanda başarıyla kullanılır. Bu alanlardan bazılarını aşağıdaki şekilde sıralamak mümkündür. </a:t>
            </a:r>
            <a:endParaRPr lang="tr-TR" dirty="0" smtClean="0"/>
          </a:p>
          <a:p>
            <a:pPr marL="0" indent="0">
              <a:buNone/>
            </a:pPr>
            <a:r>
              <a:rPr lang="tr-TR" dirty="0"/>
              <a:t>• Tıp alanında bazı araştırmacılar bazı ilaçları hayvanlar üzerinde deneyerek bunların insanlarda yaratacağı etkiler konusunda bilgi sahibi olmaya çalışırlar. </a:t>
            </a:r>
            <a:endParaRPr lang="tr-TR" dirty="0" smtClean="0"/>
          </a:p>
          <a:p>
            <a:pPr marL="0" indent="0">
              <a:buNone/>
            </a:pPr>
            <a:r>
              <a:rPr lang="tr-TR" dirty="0" smtClean="0"/>
              <a:t>• </a:t>
            </a:r>
            <a:r>
              <a:rPr lang="tr-TR" dirty="0"/>
              <a:t>Uçak tasarımcıları geliştirdikleri uçakları hava tünellerinde deneyerek bu uçakların çeşitli hava koşullarına karşı gösterecekleri etkileri hesaplamaya çalışırlar </a:t>
            </a:r>
            <a:endParaRPr lang="tr-TR" dirty="0" smtClean="0"/>
          </a:p>
          <a:p>
            <a:pPr marL="0" indent="0">
              <a:buNone/>
            </a:pPr>
            <a:r>
              <a:rPr lang="tr-TR" dirty="0" smtClean="0"/>
              <a:t>• </a:t>
            </a:r>
            <a:r>
              <a:rPr lang="tr-TR" dirty="0"/>
              <a:t>Gelecekte uzaya ilişkin çeşitli görevlerin başarıyla yerinene getirilebilmesi için NASA ve benzeri kuruluşlar uzaydaki koşullara benzer ortamlar yaratarak astronotların bu ortamda yaşamlarını sürdürmelerine olanak sağlarlar. </a:t>
            </a:r>
            <a:endParaRPr lang="tr-TR" dirty="0" smtClean="0"/>
          </a:p>
          <a:p>
            <a:pPr marL="0" indent="0">
              <a:buNone/>
            </a:pPr>
            <a:r>
              <a:rPr lang="tr-TR" dirty="0" smtClean="0"/>
              <a:t>• </a:t>
            </a:r>
            <a:r>
              <a:rPr lang="tr-TR" dirty="0"/>
              <a:t>Pilotlar gerçek uçuş yapmadan önce çeşitli uçuş simülatörlerinde yüzlerce kez kalkış ve iniş yapmaları konusunda eğitilirler. Böylece hiçbir tehlike olmaksızın güvenli kalkış ve inişi öğrenirler. </a:t>
            </a:r>
            <a:endParaRPr lang="tr-TR" dirty="0" smtClean="0"/>
          </a:p>
          <a:p>
            <a:pPr marL="0" indent="0">
              <a:buNone/>
            </a:pPr>
            <a:r>
              <a:rPr lang="tr-TR" dirty="0" smtClean="0"/>
              <a:t>• </a:t>
            </a:r>
            <a:r>
              <a:rPr lang="tr-TR" dirty="0"/>
              <a:t>Otomotiv endüstrisinde güvenlik uzmanları içinde mankenler olan çeşitli deneme çarpışmaları yaparak araçların güvenliğini geliştirirler</a:t>
            </a:r>
          </a:p>
        </p:txBody>
      </p:sp>
    </p:spTree>
    <p:extLst>
      <p:ext uri="{BB962C8B-B14F-4D97-AF65-F5344CB8AC3E}">
        <p14:creationId xmlns:p14="http://schemas.microsoft.com/office/powerpoint/2010/main" val="34305951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SORULAR:</a:t>
            </a:r>
            <a:endParaRPr lang="tr-TR" dirty="0"/>
          </a:p>
        </p:txBody>
      </p:sp>
      <p:sp>
        <p:nvSpPr>
          <p:cNvPr id="3" name="İçerik Yer Tutucusu 2"/>
          <p:cNvSpPr>
            <a:spLocks noGrp="1"/>
          </p:cNvSpPr>
          <p:nvPr>
            <p:ph idx="1"/>
          </p:nvPr>
        </p:nvSpPr>
        <p:spPr>
          <a:xfrm>
            <a:off x="2589212" y="1219201"/>
            <a:ext cx="8915400" cy="5172890"/>
          </a:xfrm>
          <a:ln w="38100">
            <a:solidFill>
              <a:srgbClr val="FFFF00"/>
            </a:solidFill>
          </a:ln>
        </p:spPr>
        <p:txBody>
          <a:bodyPr>
            <a:normAutofit fontScale="92500" lnSpcReduction="10000"/>
          </a:bodyPr>
          <a:lstStyle/>
          <a:p>
            <a:r>
              <a:rPr lang="tr-TR" dirty="0" smtClean="0"/>
              <a:t>1) </a:t>
            </a:r>
            <a:r>
              <a:rPr lang="tr-TR" dirty="0"/>
              <a:t>…………………….. kelime olarak “en iyiyi elde etme” şeklinde tanımlanabilir</a:t>
            </a:r>
            <a:r>
              <a:rPr lang="tr-TR" dirty="0" smtClean="0"/>
              <a:t>.</a:t>
            </a:r>
          </a:p>
          <a:p>
            <a:pPr marL="0" indent="0">
              <a:buNone/>
            </a:pPr>
            <a:r>
              <a:rPr lang="tr-TR" dirty="0" smtClean="0"/>
              <a:t> </a:t>
            </a:r>
            <a:r>
              <a:rPr lang="tr-TR" dirty="0"/>
              <a:t>Yukarıda verilen boşluğa aşağıdakilerden hangisine </a:t>
            </a:r>
            <a:r>
              <a:rPr lang="tr-TR" dirty="0" smtClean="0"/>
              <a:t>gelir</a:t>
            </a:r>
          </a:p>
          <a:p>
            <a:pPr marL="0" indent="0">
              <a:buNone/>
            </a:pPr>
            <a:r>
              <a:rPr lang="tr-TR" dirty="0" smtClean="0"/>
              <a:t>       a</a:t>
            </a:r>
            <a:r>
              <a:rPr lang="tr-TR" dirty="0"/>
              <a:t>) </a:t>
            </a:r>
            <a:r>
              <a:rPr lang="tr-TR" dirty="0" smtClean="0"/>
              <a:t>Araştırma</a:t>
            </a:r>
          </a:p>
          <a:p>
            <a:pPr marL="0" indent="0">
              <a:buNone/>
            </a:pPr>
            <a:r>
              <a:rPr lang="tr-TR" dirty="0" smtClean="0"/>
              <a:t>       b</a:t>
            </a:r>
            <a:r>
              <a:rPr lang="tr-TR" dirty="0"/>
              <a:t>) </a:t>
            </a:r>
            <a:r>
              <a:rPr lang="tr-TR" dirty="0" smtClean="0"/>
              <a:t>Yöneylem</a:t>
            </a:r>
          </a:p>
          <a:p>
            <a:pPr>
              <a:buFont typeface="Wingdings" panose="05000000000000000000" pitchFamily="2" charset="2"/>
              <a:buChar char="Ø"/>
            </a:pPr>
            <a:r>
              <a:rPr lang="tr-TR" dirty="0" smtClean="0"/>
              <a:t> c</a:t>
            </a:r>
            <a:r>
              <a:rPr lang="tr-TR" dirty="0"/>
              <a:t>) Optimizasyon </a:t>
            </a:r>
            <a:endParaRPr lang="tr-TR" dirty="0" smtClean="0"/>
          </a:p>
          <a:p>
            <a:pPr marL="0" indent="0">
              <a:buNone/>
            </a:pPr>
            <a:r>
              <a:rPr lang="tr-TR" dirty="0" smtClean="0"/>
              <a:t>      d</a:t>
            </a:r>
            <a:r>
              <a:rPr lang="tr-TR" dirty="0"/>
              <a:t>) Amaç </a:t>
            </a:r>
            <a:endParaRPr lang="tr-TR" dirty="0" smtClean="0"/>
          </a:p>
          <a:p>
            <a:pPr marL="0" indent="0">
              <a:buNone/>
            </a:pPr>
            <a:r>
              <a:rPr lang="tr-TR" dirty="0" smtClean="0"/>
              <a:t>      e</a:t>
            </a:r>
            <a:r>
              <a:rPr lang="tr-TR" dirty="0"/>
              <a:t>) Problem </a:t>
            </a:r>
            <a:endParaRPr lang="tr-TR" dirty="0" smtClean="0"/>
          </a:p>
          <a:p>
            <a:pPr marL="0" indent="0">
              <a:buNone/>
            </a:pPr>
            <a:r>
              <a:rPr lang="tr-TR" dirty="0" smtClean="0"/>
              <a:t>2) </a:t>
            </a:r>
            <a:r>
              <a:rPr lang="tr-TR" dirty="0"/>
              <a:t>Kendilerine ait stratejileri bulunan ve birbirlerinin hareketlerinden etkilenen iki ya da daha fazla firmanın rekabetini analiz eden teoriye ne ad verilir? </a:t>
            </a:r>
            <a:endParaRPr lang="tr-TR" dirty="0" smtClean="0"/>
          </a:p>
          <a:p>
            <a:pPr>
              <a:buFont typeface="Wingdings" panose="05000000000000000000" pitchFamily="2" charset="2"/>
              <a:buChar char="Ø"/>
            </a:pPr>
            <a:r>
              <a:rPr lang="tr-TR" dirty="0" smtClean="0"/>
              <a:t> a)Oyun </a:t>
            </a:r>
            <a:r>
              <a:rPr lang="tr-TR" dirty="0"/>
              <a:t>Teorisi </a:t>
            </a:r>
            <a:endParaRPr lang="tr-TR" dirty="0" smtClean="0"/>
          </a:p>
          <a:p>
            <a:pPr marL="0" indent="0">
              <a:buNone/>
            </a:pPr>
            <a:r>
              <a:rPr lang="tr-TR" dirty="0" smtClean="0"/>
              <a:t>       b</a:t>
            </a:r>
            <a:r>
              <a:rPr lang="tr-TR" dirty="0"/>
              <a:t>) Fiyat </a:t>
            </a:r>
            <a:r>
              <a:rPr lang="tr-TR" dirty="0" err="1"/>
              <a:t>iteorisi</a:t>
            </a:r>
            <a:r>
              <a:rPr lang="tr-TR" dirty="0"/>
              <a:t> </a:t>
            </a:r>
            <a:endParaRPr lang="tr-TR" dirty="0" smtClean="0"/>
          </a:p>
          <a:p>
            <a:pPr marL="0" indent="0">
              <a:buNone/>
            </a:pPr>
            <a:r>
              <a:rPr lang="tr-TR" dirty="0" smtClean="0"/>
              <a:t>       c</a:t>
            </a:r>
            <a:r>
              <a:rPr lang="tr-TR" dirty="0"/>
              <a:t>) Tüketici Teorisi </a:t>
            </a:r>
            <a:endParaRPr lang="tr-TR" dirty="0" smtClean="0"/>
          </a:p>
          <a:p>
            <a:pPr marL="0" indent="0">
              <a:buNone/>
            </a:pPr>
            <a:r>
              <a:rPr lang="tr-TR" dirty="0" smtClean="0"/>
              <a:t>       d</a:t>
            </a:r>
            <a:r>
              <a:rPr lang="tr-TR" dirty="0"/>
              <a:t>) Davranış Teorisi </a:t>
            </a:r>
            <a:endParaRPr lang="tr-TR" dirty="0" smtClean="0"/>
          </a:p>
          <a:p>
            <a:pPr marL="0" indent="0">
              <a:buNone/>
            </a:pPr>
            <a:r>
              <a:rPr lang="tr-TR" dirty="0" smtClean="0"/>
              <a:t>       e</a:t>
            </a:r>
            <a:r>
              <a:rPr lang="tr-TR" dirty="0"/>
              <a:t>) Üretici Teorisi </a:t>
            </a:r>
          </a:p>
        </p:txBody>
      </p:sp>
    </p:spTree>
    <p:extLst>
      <p:ext uri="{BB962C8B-B14F-4D97-AF65-F5344CB8AC3E}">
        <p14:creationId xmlns:p14="http://schemas.microsoft.com/office/powerpoint/2010/main" val="17712331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a:xfrm>
            <a:off x="2589212" y="1293091"/>
            <a:ext cx="8915400" cy="5911273"/>
          </a:xfrm>
        </p:spPr>
        <p:txBody>
          <a:bodyPr>
            <a:normAutofit/>
          </a:bodyPr>
          <a:lstStyle/>
          <a:p>
            <a:r>
              <a:rPr lang="tr-TR" sz="1600" dirty="0" smtClean="0"/>
              <a:t>İSTANBUL ÜNİVERSİTESİ AÇIK VE UZAKTAN EĞİTİM FAKÜLTESİ YÖNEYLEM ARAŞTIRMASI PDF</a:t>
            </a:r>
          </a:p>
          <a:p>
            <a:r>
              <a:rPr lang="tr-TR" sz="1600" dirty="0" smtClean="0"/>
              <a:t>YÖNEYLEM ARAŞTIRMASI I DERS NOTLARI BİRİNCİ BÖLÜM (Dr. Y. İlker </a:t>
            </a:r>
            <a:r>
              <a:rPr lang="tr-TR" sz="1600" dirty="0" err="1" smtClean="0"/>
              <a:t>Topcu</a:t>
            </a:r>
            <a:r>
              <a:rPr lang="tr-TR" sz="1600" dirty="0" smtClean="0"/>
              <a:t> &amp; Dr. Özgür Kabak )</a:t>
            </a:r>
          </a:p>
          <a:p>
            <a:r>
              <a:rPr lang="tr-TR" sz="1600" smtClean="0"/>
              <a:t>YÖNEYLEM </a:t>
            </a:r>
            <a:r>
              <a:rPr lang="tr-TR" sz="1600" dirty="0" smtClean="0"/>
              <a:t>ARAŞTIRMASI PDF (</a:t>
            </a:r>
            <a:r>
              <a:rPr lang="tr-TR" sz="1600" dirty="0" err="1"/>
              <a:t>Prof.Dr</a:t>
            </a:r>
            <a:r>
              <a:rPr lang="tr-TR" sz="1600" dirty="0"/>
              <a:t>. Ünal H. </a:t>
            </a:r>
            <a:r>
              <a:rPr lang="tr-TR" sz="1600" dirty="0" smtClean="0"/>
              <a:t>ÖZDEN)</a:t>
            </a:r>
          </a:p>
          <a:p>
            <a:r>
              <a:rPr lang="tr-TR" sz="1600" dirty="0"/>
              <a:t>Ahmet, ÖZTÜRK, Yöneylem Araştırması, 7. Baskı, Bursa, Ekin Kitabevi Yayınları, 2001. </a:t>
            </a:r>
            <a:endParaRPr lang="tr-TR" sz="1600" dirty="0" smtClean="0"/>
          </a:p>
          <a:p>
            <a:r>
              <a:rPr lang="tr-TR" sz="1600" dirty="0" err="1" smtClean="0"/>
              <a:t>Bertsimas</a:t>
            </a:r>
            <a:r>
              <a:rPr lang="tr-TR" sz="1600" dirty="0"/>
              <a:t>, D., </a:t>
            </a:r>
            <a:r>
              <a:rPr lang="tr-TR" sz="1600" dirty="0" err="1"/>
              <a:t>Tsitsiklis</a:t>
            </a:r>
            <a:r>
              <a:rPr lang="tr-TR" sz="1600" dirty="0"/>
              <a:t>, J.N. (1997) </a:t>
            </a:r>
            <a:r>
              <a:rPr lang="tr-TR" sz="1600" dirty="0" err="1"/>
              <a:t>Introduction</a:t>
            </a:r>
            <a:r>
              <a:rPr lang="tr-TR" sz="1600" dirty="0"/>
              <a:t> </a:t>
            </a:r>
            <a:r>
              <a:rPr lang="tr-TR" sz="1600" dirty="0" err="1"/>
              <a:t>to</a:t>
            </a:r>
            <a:r>
              <a:rPr lang="tr-TR" sz="1600" dirty="0"/>
              <a:t> </a:t>
            </a:r>
            <a:r>
              <a:rPr lang="tr-TR" sz="1600" dirty="0" err="1"/>
              <a:t>Linear</a:t>
            </a:r>
            <a:r>
              <a:rPr lang="tr-TR" sz="1600" dirty="0"/>
              <a:t> </a:t>
            </a:r>
            <a:r>
              <a:rPr lang="tr-TR" sz="1600" dirty="0" err="1"/>
              <a:t>Optimization</a:t>
            </a:r>
            <a:r>
              <a:rPr lang="tr-TR" sz="1600" dirty="0"/>
              <a:t>, Athena </a:t>
            </a:r>
            <a:r>
              <a:rPr lang="tr-TR" sz="1600" dirty="0" err="1"/>
              <a:t>Scientific</a:t>
            </a:r>
            <a:r>
              <a:rPr lang="tr-TR" sz="1600" dirty="0"/>
              <a:t>, </a:t>
            </a:r>
            <a:r>
              <a:rPr lang="tr-TR" sz="1600" dirty="0" err="1"/>
              <a:t>Belmont</a:t>
            </a:r>
            <a:r>
              <a:rPr lang="tr-TR" sz="1600" dirty="0"/>
              <a:t>, Massachusetts </a:t>
            </a:r>
            <a:endParaRPr lang="tr-TR" sz="1600" dirty="0" smtClean="0"/>
          </a:p>
          <a:p>
            <a:r>
              <a:rPr lang="tr-TR" sz="1600" dirty="0" err="1" smtClean="0"/>
              <a:t>Cinemre</a:t>
            </a:r>
            <a:r>
              <a:rPr lang="tr-TR" sz="1600" dirty="0"/>
              <a:t>, N.,( 2011), Yöneylem Araştırması, 2. Basım. </a:t>
            </a:r>
            <a:endParaRPr lang="tr-TR" sz="1600" dirty="0" smtClean="0"/>
          </a:p>
          <a:p>
            <a:r>
              <a:rPr lang="tr-TR" sz="1600" dirty="0" smtClean="0"/>
              <a:t>Çetin</a:t>
            </a:r>
            <a:r>
              <a:rPr lang="tr-TR" sz="1600" dirty="0"/>
              <a:t>, E., 2004-2014 İ.Ü. İşletme Fakültesi Yayınlanmamış Ders Notları. </a:t>
            </a:r>
            <a:endParaRPr lang="tr-TR" sz="1600" dirty="0" smtClean="0"/>
          </a:p>
          <a:p>
            <a:r>
              <a:rPr lang="tr-TR" sz="1600" dirty="0" err="1" smtClean="0"/>
              <a:t>Dennis</a:t>
            </a:r>
            <a:r>
              <a:rPr lang="tr-TR" sz="1600" dirty="0" smtClean="0"/>
              <a:t> </a:t>
            </a:r>
            <a:r>
              <a:rPr lang="tr-TR" sz="1600" dirty="0"/>
              <a:t>G. </a:t>
            </a:r>
            <a:r>
              <a:rPr lang="tr-TR" sz="1600" dirty="0" err="1"/>
              <a:t>Zill</a:t>
            </a:r>
            <a:r>
              <a:rPr lang="tr-TR" sz="1600" dirty="0"/>
              <a:t>, </a:t>
            </a:r>
            <a:r>
              <a:rPr lang="tr-TR" sz="1600" dirty="0" err="1"/>
              <a:t>Calculus</a:t>
            </a:r>
            <a:r>
              <a:rPr lang="tr-TR" sz="1600" dirty="0"/>
              <a:t>, PWS Publishing </a:t>
            </a:r>
            <a:r>
              <a:rPr lang="tr-TR" sz="1600" dirty="0" err="1"/>
              <a:t>Company</a:t>
            </a:r>
            <a:r>
              <a:rPr lang="tr-TR" sz="1600" dirty="0"/>
              <a:t>, Boston, 1993 </a:t>
            </a:r>
            <a:endParaRPr lang="tr-TR" sz="1600" dirty="0" smtClean="0"/>
          </a:p>
          <a:p>
            <a:r>
              <a:rPr lang="tr-TR" sz="1600" dirty="0" smtClean="0"/>
              <a:t>Doğan </a:t>
            </a:r>
            <a:r>
              <a:rPr lang="tr-TR" sz="1600" dirty="0"/>
              <a:t>, İ. “Yöneylem Araştırması Teknikleri ve İşletme Uygulamaları” Bilim Teknik Yayınevi, İstanbul. </a:t>
            </a:r>
            <a:endParaRPr lang="tr-TR" sz="1600" dirty="0" smtClean="0"/>
          </a:p>
          <a:p>
            <a:endParaRPr lang="tr-TR" dirty="0" smtClean="0"/>
          </a:p>
          <a:p>
            <a:endParaRPr lang="tr-TR" dirty="0"/>
          </a:p>
        </p:txBody>
      </p:sp>
    </p:spTree>
    <p:extLst>
      <p:ext uri="{BB962C8B-B14F-4D97-AF65-F5344CB8AC3E}">
        <p14:creationId xmlns:p14="http://schemas.microsoft.com/office/powerpoint/2010/main" val="4238139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84366" y="0"/>
            <a:ext cx="10320246" cy="5911222"/>
          </a:xfrm>
        </p:spPr>
        <p:txBody>
          <a:bodyPr/>
          <a:lstStyle/>
          <a:p>
            <a:endParaRPr lang="tr-TR" dirty="0" smtClean="0"/>
          </a:p>
          <a:p>
            <a:endParaRPr lang="tr-TR" dirty="0"/>
          </a:p>
          <a:p>
            <a:endParaRPr lang="tr-TR" dirty="0" smtClean="0"/>
          </a:p>
          <a:p>
            <a:endParaRPr lang="tr-TR" dirty="0" smtClean="0"/>
          </a:p>
          <a:p>
            <a:pPr marL="0" indent="0">
              <a:buNone/>
            </a:pPr>
            <a:r>
              <a:rPr lang="tr-TR" dirty="0" smtClean="0"/>
              <a:t>         </a:t>
            </a:r>
          </a:p>
          <a:p>
            <a:pPr marL="0" indent="0">
              <a:buNone/>
            </a:pPr>
            <a:r>
              <a:rPr lang="tr-TR" dirty="0"/>
              <a:t> </a:t>
            </a:r>
            <a:r>
              <a:rPr lang="tr-TR" dirty="0" smtClean="0"/>
              <a:t>           </a:t>
            </a:r>
          </a:p>
          <a:p>
            <a:pPr marL="0" indent="0">
              <a:buNone/>
            </a:pPr>
            <a:r>
              <a:rPr lang="tr-TR" sz="3600" b="1" i="1" dirty="0">
                <a:latin typeface="Bradley Hand ITC" panose="03070402050302030203" pitchFamily="66" charset="0"/>
              </a:rPr>
              <a:t> </a:t>
            </a:r>
            <a:r>
              <a:rPr lang="tr-TR" sz="3600" b="1" i="1" dirty="0" smtClean="0">
                <a:latin typeface="Bradley Hand ITC" panose="03070402050302030203" pitchFamily="66" charset="0"/>
              </a:rPr>
              <a:t>              </a:t>
            </a:r>
            <a:r>
              <a:rPr lang="tr-TR" sz="3600" b="1" i="1" dirty="0" smtClean="0">
                <a:latin typeface="Bahnschrift Light Condensed" panose="020B0502040204020203" pitchFamily="34" charset="0"/>
                <a:ea typeface="Yu Gothic UI Semilight" panose="020B0400000000000000" pitchFamily="34" charset="-128"/>
              </a:rPr>
              <a:t>BENİ DİNLEDİĞİNİZ İÇİN TEŞEKKÜRLER</a:t>
            </a:r>
          </a:p>
          <a:p>
            <a:pPr marL="0" indent="0">
              <a:buNone/>
            </a:pPr>
            <a:endParaRPr lang="tr-TR" sz="3600" b="1" i="1" dirty="0">
              <a:latin typeface="Bradley Hand ITC" panose="03070402050302030203" pitchFamily="66" charset="0"/>
            </a:endParaRPr>
          </a:p>
        </p:txBody>
      </p:sp>
    </p:spTree>
    <p:extLst>
      <p:ext uri="{BB962C8B-B14F-4D97-AF65-F5344CB8AC3E}">
        <p14:creationId xmlns:p14="http://schemas.microsoft.com/office/powerpoint/2010/main" val="21455428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solidFill>
                  <a:srgbClr val="FF0000"/>
                </a:solidFill>
              </a:rPr>
              <a:t>Yöneylem Araştırmasının </a:t>
            </a:r>
            <a:r>
              <a:rPr lang="tr-TR" sz="3600" dirty="0">
                <a:solidFill>
                  <a:srgbClr val="FF0000"/>
                </a:solidFill>
              </a:rPr>
              <a:t>T</a:t>
            </a:r>
            <a:r>
              <a:rPr lang="tr-TR" sz="3600" dirty="0" smtClean="0">
                <a:solidFill>
                  <a:srgbClr val="FF0000"/>
                </a:solidFill>
              </a:rPr>
              <a:t>anımı:</a:t>
            </a:r>
            <a:endParaRPr lang="tr-TR" sz="3600" dirty="0">
              <a:solidFill>
                <a:srgbClr val="FF0000"/>
              </a:solidFill>
            </a:endParaRPr>
          </a:p>
        </p:txBody>
      </p:sp>
      <p:sp>
        <p:nvSpPr>
          <p:cNvPr id="3" name="İçerik Yer Tutucusu 2"/>
          <p:cNvSpPr>
            <a:spLocks noGrp="1"/>
          </p:cNvSpPr>
          <p:nvPr>
            <p:ph idx="1"/>
          </p:nvPr>
        </p:nvSpPr>
        <p:spPr>
          <a:xfrm>
            <a:off x="2206036" y="1987367"/>
            <a:ext cx="8915400" cy="3777622"/>
          </a:xfrm>
        </p:spPr>
        <p:txBody>
          <a:bodyPr>
            <a:normAutofit fontScale="85000" lnSpcReduction="10000"/>
          </a:bodyPr>
          <a:lstStyle/>
          <a:p>
            <a:r>
              <a:rPr lang="tr-TR" sz="2400" dirty="0" smtClean="0">
                <a:latin typeface="Arial Narrow" panose="020B0606020202030204" pitchFamily="34" charset="0"/>
                <a:cs typeface="Times New Roman" panose="02020603050405020304" pitchFamily="18" charset="0"/>
              </a:rPr>
              <a:t>Yöneylem Araştırması denince akla ilk gelen kelime optimizasyondur. Optimizasyon kelime olarak “en iyiyi elde etme” şeklinde tanımlanabilir. Bu da bize amaç doğrultusunda eldeki kaynakları kullanarak problemlerin optimal (en iyi, en verimli) çözümünün bulunmasını ifade eder. </a:t>
            </a:r>
          </a:p>
          <a:p>
            <a:r>
              <a:rPr lang="tr-TR" sz="2400" dirty="0" smtClean="0">
                <a:latin typeface="Arial Narrow" panose="020B0606020202030204" pitchFamily="34" charset="0"/>
                <a:cs typeface="Times New Roman" panose="02020603050405020304" pitchFamily="18" charset="0"/>
              </a:rPr>
              <a:t>Yöneylem, karmaşık sorunların çözümünde ve incelenmesinde bilimsel ve özellikle matematiksel yöntemlerin uygulanışı; yöneylem araştırması ise herhangi bir problemi yöneylem yöntemine göre araştırma, incelemedir (Türk Dil Kurumu, 1998). </a:t>
            </a:r>
          </a:p>
          <a:p>
            <a:r>
              <a:rPr lang="tr-TR" sz="2400" dirty="0" smtClean="0">
                <a:latin typeface="Arial Narrow" panose="020B0606020202030204" pitchFamily="34" charset="0"/>
                <a:cs typeface="Times New Roman" panose="02020603050405020304" pitchFamily="18" charset="0"/>
              </a:rPr>
              <a:t>Yöneylem araştırması endüstri, iş dünyası, yönetim ve savunma alanlarında; insan, makine, malzeme ve paradan oluşan büyük sistemlerin yönetiminde ortaya çıkan karmaşık problemlerin çözümünde bilimsel metotların uygulanmasıdır. Amaç yönetim politikasının ve faaliyetlerin bilimsel olarak saptanmasına yardımcı olmaktır. </a:t>
            </a:r>
            <a:endParaRPr lang="tr-TR" sz="2400" dirty="0">
              <a:latin typeface="Arial Narrow" panose="020B0606020202030204" pitchFamily="34" charset="0"/>
              <a:cs typeface="Times New Roman" panose="02020603050405020304" pitchFamily="18" charset="0"/>
            </a:endParaRPr>
          </a:p>
        </p:txBody>
      </p:sp>
    </p:spTree>
    <p:extLst>
      <p:ext uri="{BB962C8B-B14F-4D97-AF65-F5344CB8AC3E}">
        <p14:creationId xmlns:p14="http://schemas.microsoft.com/office/powerpoint/2010/main" val="25609456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95402" y="982132"/>
            <a:ext cx="9601196" cy="594119"/>
          </a:xfrm>
        </p:spPr>
        <p:txBody>
          <a:bodyPr>
            <a:normAutofit fontScale="90000"/>
          </a:bodyPr>
          <a:lstStyle/>
          <a:p>
            <a:r>
              <a:rPr lang="tr-TR" sz="3600" dirty="0" smtClean="0">
                <a:solidFill>
                  <a:srgbClr val="FF0000"/>
                </a:solidFill>
              </a:rPr>
              <a:t>YÖNEYLEM ARAŞTIRMASI YÖNTEMBİLİMİ</a:t>
            </a:r>
            <a:endParaRPr lang="tr-TR" sz="3600" dirty="0">
              <a:solidFill>
                <a:srgbClr val="FF0000"/>
              </a:solidFill>
            </a:endParaRPr>
          </a:p>
        </p:txBody>
      </p:sp>
      <p:sp>
        <p:nvSpPr>
          <p:cNvPr id="3" name="İçerik Yer Tutucusu 2"/>
          <p:cNvSpPr>
            <a:spLocks noGrp="1"/>
          </p:cNvSpPr>
          <p:nvPr>
            <p:ph idx="1"/>
          </p:nvPr>
        </p:nvSpPr>
        <p:spPr>
          <a:xfrm>
            <a:off x="838200" y="1811383"/>
            <a:ext cx="10515600" cy="4365580"/>
          </a:xfrm>
        </p:spPr>
        <p:txBody>
          <a:bodyPr>
            <a:normAutofit fontScale="92500" lnSpcReduction="10000"/>
          </a:bodyPr>
          <a:lstStyle/>
          <a:p>
            <a:r>
              <a:rPr lang="tr-TR" sz="2000" dirty="0" smtClean="0"/>
              <a:t>Bir sorunun çözümü için YA kullanıldığı zaman aşağıdaki yedi adımlık süreç takip edilmelidir. </a:t>
            </a:r>
          </a:p>
          <a:p>
            <a:r>
              <a:rPr lang="tr-TR" sz="2000" dirty="0" smtClean="0"/>
              <a:t>Adım 1. Sorunun </a:t>
            </a:r>
            <a:r>
              <a:rPr lang="tr-TR" sz="2000" dirty="0" err="1" smtClean="0"/>
              <a:t>Formülasyonu</a:t>
            </a:r>
            <a:r>
              <a:rPr lang="tr-TR" sz="2000" dirty="0" smtClean="0"/>
              <a:t>: YA analisti (sorunu olan karar vericiye YA teknikleri ile yardımcı olan kişi) ilk olarak sorunu tanımlar. Sorunun tanımlanması; amaçların ve sorunu oluşturan sistemin bileşenlerinin belirlenmesi ile olur.</a:t>
            </a:r>
          </a:p>
          <a:p>
            <a:r>
              <a:rPr lang="tr-TR" sz="2000" dirty="0" smtClean="0"/>
              <a:t>Adım 2. Sistemin İncelenmesi: Daha sonra analist sorunu etkileyen parametrelerin değerlerini belirlemek için veri toplar. Söz konusu değerler sorunu temsil edecek bir matematiksel modelin geliştirilmesi (Adım 3) ve değerlendirilmesi (Adım 4) için kullanılır. </a:t>
            </a:r>
          </a:p>
          <a:p>
            <a:r>
              <a:rPr lang="tr-TR" sz="2000" dirty="0" smtClean="0"/>
              <a:t>Adım 3. Sorunun Matematiksel Modelinin Kurulması: Analist tarafından sorunu ideal bir şekilde temsil edecek bir matematiksel model </a:t>
            </a:r>
            <a:r>
              <a:rPr lang="tr-TR" sz="2000" smtClean="0"/>
              <a:t>geliştirilir.</a:t>
            </a:r>
            <a:endParaRPr lang="tr-TR" sz="2000" dirty="0" smtClean="0"/>
          </a:p>
          <a:p>
            <a:r>
              <a:rPr lang="tr-TR" sz="2000" dirty="0" smtClean="0"/>
              <a:t>Adım 4. Modelin Doğrulanması: Üçüncü adımda kurulan modelin gerçeği iyi yansıtıp yansıtmadığı sınanır. Şu anki durum için modelin ne kadar geçerli olduğu belirlenerek modelin gerçeğe ne kadar uyduğu test edilir.</a:t>
            </a:r>
            <a:endParaRPr lang="tr-TR" sz="2000" dirty="0"/>
          </a:p>
        </p:txBody>
      </p:sp>
    </p:spTree>
    <p:extLst>
      <p:ext uri="{BB962C8B-B14F-4D97-AF65-F5344CB8AC3E}">
        <p14:creationId xmlns:p14="http://schemas.microsoft.com/office/powerpoint/2010/main" val="21242951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52155" y="1611084"/>
            <a:ext cx="9601196" cy="3385217"/>
          </a:xfrm>
        </p:spPr>
        <p:txBody>
          <a:bodyPr>
            <a:normAutofit fontScale="77500" lnSpcReduction="20000"/>
          </a:bodyPr>
          <a:lstStyle/>
          <a:p>
            <a:r>
              <a:rPr lang="tr-TR" sz="2000" dirty="0" smtClean="0"/>
              <a:t>Adım 5. Uygun bir Seçeneğin Seçilmesi: Eldeki model üzerinde bir çözüm yöntemi kullanılarak amaçları en iyi karşılayan bir seçenek (varsa) analist tarafından seçilir. Bazen eldeki seçeneklerin kullanımı için sınırlandırmalar ve kısıtlamalar olabilir. Bu yüzden amacı karşılayan seçenek bulunamayabilir. Bazı durumlarda ise amaçları en iyi şekilde karşılayan birden fazla sayıda seçenek bulunabilir. </a:t>
            </a:r>
          </a:p>
          <a:p>
            <a:r>
              <a:rPr lang="tr-TR" sz="2000" dirty="0" smtClean="0"/>
              <a:t>Adım 6. Sonuçların Karar Vericiye Sunumu: Bu adımda, analist modeli ve model çözümü sonucunda ortaya çıkan önerileri karar verici ya da vericilere sunar. Seçenek sayısı birden fazla ise karar verici(</a:t>
            </a:r>
            <a:r>
              <a:rPr lang="tr-TR" sz="2000" dirty="0" err="1" smtClean="0"/>
              <a:t>ler</a:t>
            </a:r>
            <a:r>
              <a:rPr lang="tr-TR" sz="2000" dirty="0" smtClean="0"/>
              <a:t>) gereksinimlerine göre birini seçerler. Sonuçların sunumundan sonra, karar verici(</a:t>
            </a:r>
            <a:r>
              <a:rPr lang="tr-TR" sz="2000" dirty="0" err="1" smtClean="0"/>
              <a:t>ler</a:t>
            </a:r>
            <a:r>
              <a:rPr lang="tr-TR" sz="2000" dirty="0" smtClean="0"/>
              <a:t>) öneriyi onaylamayabilir. Bunun nedeni uğraşılan sorunun doğru tanımlanmaması ya da modelin kurulmasında karar vericinin yeterince sürece karışmaması olabilir. Bu durumda analist ilk üç adıma yeniden dönmelidir. </a:t>
            </a:r>
          </a:p>
          <a:p>
            <a:r>
              <a:rPr lang="tr-TR" sz="2000" dirty="0" smtClean="0"/>
              <a:t>Adım 7. Önerinin Uygulanması ve İzlenmesi: Eğer karar verici sunulan öneriden memnun kalırsa, analistin son görevi karar vericinin öneriyi uygulamasına yardımcı olmaktır: Seçeneğin kullanılarak sorunun çözümüne nezaret etmeli ve özellikle çevre koşulları değiştikçe amaçları karşılamaya yönelik dinamik güncellemeler yaparak uygulamayı izlemelidir.</a:t>
            </a:r>
            <a:endParaRPr lang="tr-TR" sz="2000" dirty="0"/>
          </a:p>
        </p:txBody>
      </p:sp>
    </p:spTree>
    <p:extLst>
      <p:ext uri="{BB962C8B-B14F-4D97-AF65-F5344CB8AC3E}">
        <p14:creationId xmlns:p14="http://schemas.microsoft.com/office/powerpoint/2010/main" val="38098794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80125" y="310074"/>
            <a:ext cx="8911687" cy="1280890"/>
          </a:xfrm>
        </p:spPr>
        <p:txBody>
          <a:bodyPr>
            <a:normAutofit/>
          </a:bodyPr>
          <a:lstStyle/>
          <a:p>
            <a:r>
              <a:rPr lang="tr-TR" sz="3600" dirty="0" smtClean="0">
                <a:solidFill>
                  <a:srgbClr val="FF0000"/>
                </a:solidFill>
              </a:rPr>
              <a:t>Yöneylem Araştırmasında Kullanılan Yöntemler</a:t>
            </a:r>
            <a:endParaRPr lang="tr-TR" sz="3600" dirty="0">
              <a:solidFill>
                <a:srgbClr val="FF0000"/>
              </a:solidFill>
            </a:endParaRPr>
          </a:p>
        </p:txBody>
      </p:sp>
      <p:sp>
        <p:nvSpPr>
          <p:cNvPr id="3" name="İçerik Yer Tutucusu 2"/>
          <p:cNvSpPr>
            <a:spLocks noGrp="1"/>
          </p:cNvSpPr>
          <p:nvPr>
            <p:ph idx="1"/>
          </p:nvPr>
        </p:nvSpPr>
        <p:spPr>
          <a:xfrm>
            <a:off x="838200" y="1717963"/>
            <a:ext cx="10515600" cy="4458999"/>
          </a:xfrm>
        </p:spPr>
        <p:txBody>
          <a:bodyPr>
            <a:normAutofit/>
          </a:bodyPr>
          <a:lstStyle/>
          <a:p>
            <a:pPr marL="0" indent="0">
              <a:buNone/>
            </a:pPr>
            <a:r>
              <a:rPr lang="tr-TR" sz="2000" dirty="0" smtClean="0"/>
              <a:t>Yöneticiler, yatırımları planlarken en önemli kısıtlayıcıları olan süre ve kaynaklarını en verimli bir biçimde kullanabilmeleri için bazı tekniklerden yararlanırlar. Bu tekniklerin en önemlileri; bilgi toplama, sistem planlaması, istatistik analizleri ve yöneylem araştırmasıdır.</a:t>
            </a:r>
          </a:p>
          <a:p>
            <a:pPr marL="0" indent="0">
              <a:buNone/>
            </a:pPr>
            <a:endParaRPr lang="tr-TR" sz="2000" dirty="0"/>
          </a:p>
          <a:p>
            <a:pPr marL="0" indent="0">
              <a:buNone/>
            </a:pPr>
            <a:r>
              <a:rPr lang="tr-TR" sz="2000" dirty="0" smtClean="0"/>
              <a:t>Yöneylem </a:t>
            </a:r>
            <a:r>
              <a:rPr lang="tr-TR" sz="2000" dirty="0"/>
              <a:t>araştırmasının kullandığı teknikleri ve yaklaşımları model yapılarına göre genel olarak </a:t>
            </a:r>
            <a:r>
              <a:rPr lang="tr-TR" sz="2000" dirty="0" err="1"/>
              <a:t>deterministik</a:t>
            </a:r>
            <a:r>
              <a:rPr lang="tr-TR" sz="2000" dirty="0"/>
              <a:t> ve olasılıklı modeller olarak gruplandırabiliriz</a:t>
            </a:r>
            <a:r>
              <a:rPr lang="tr-TR" sz="2000" dirty="0" smtClean="0"/>
              <a:t>.</a:t>
            </a:r>
          </a:p>
          <a:p>
            <a:pPr marL="0" indent="0">
              <a:buNone/>
            </a:pPr>
            <a:endParaRPr lang="tr-TR" sz="2000" dirty="0" smtClean="0"/>
          </a:p>
          <a:p>
            <a:pPr marL="0" indent="0">
              <a:buNone/>
            </a:pPr>
            <a:endParaRPr lang="tr-TR" sz="2000" dirty="0" smtClean="0"/>
          </a:p>
        </p:txBody>
      </p:sp>
      <p:pic>
        <p:nvPicPr>
          <p:cNvPr id="1028" name="Picture 4" descr="Endüstri Mühendisliği: Yöneylem Araştırması Nedi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0125" y="4513217"/>
            <a:ext cx="3049179" cy="179074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Yöneylem Araştırması Nedir? | Endüstri mühendisliği, Yüzler, Aram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01646" y="57268"/>
            <a:ext cx="2187029" cy="1660695"/>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Yöneylem Araştırması Nedir? - ERP Firmaları"/>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734696" y="4842532"/>
            <a:ext cx="2922314" cy="1819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72473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98469" y="1524000"/>
            <a:ext cx="7672425" cy="3778250"/>
          </a:xfrm>
          <a:prstGeom prst="rect">
            <a:avLst/>
          </a:prstGeom>
        </p:spPr>
      </p:pic>
      <p:pic>
        <p:nvPicPr>
          <p:cNvPr id="5" name="Picture 2" descr="IMPO | Clear Minds - İş Gücü Piyasa Analiz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383" y="121919"/>
            <a:ext cx="3579223" cy="150005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iş gücü – İŞ'TE DESTEK"/>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7976" y="0"/>
            <a:ext cx="3800655" cy="1846217"/>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Markov chain Markov model Markov process Probability Markov decision  process, Markov Chain, angle, white png | PNGEg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800858" y="3108960"/>
            <a:ext cx="2307773" cy="1367246"/>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Evren Bir Simülasyon mu? | Bilimkurgu Kulübü"/>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6378" y="5369650"/>
            <a:ext cx="4484824" cy="1488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8364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470263"/>
            <a:ext cx="8915400" cy="5440959"/>
          </a:xfrm>
        </p:spPr>
        <p:txBody>
          <a:bodyPr>
            <a:normAutofit/>
          </a:bodyPr>
          <a:lstStyle/>
          <a:p>
            <a:pPr marL="0" indent="0">
              <a:buNone/>
            </a:pPr>
            <a:r>
              <a:rPr lang="tr-TR" b="1" dirty="0">
                <a:solidFill>
                  <a:srgbClr val="002060"/>
                </a:solidFill>
              </a:rPr>
              <a:t>Yöneylem Araştırması Teknikleri :</a:t>
            </a:r>
          </a:p>
          <a:p>
            <a:pPr marL="0" indent="0">
              <a:buNone/>
            </a:pPr>
            <a:r>
              <a:rPr lang="tr-TR" b="1" dirty="0">
                <a:solidFill>
                  <a:srgbClr val="7030A0"/>
                </a:solidFill>
              </a:rPr>
              <a:t>Doğrusal Programlama</a:t>
            </a:r>
          </a:p>
          <a:p>
            <a:r>
              <a:rPr lang="tr-TR" dirty="0"/>
              <a:t>Doğrusal Programlama belli bir amacı gerçekleştirmek için sınırlı kaynakların etkin kullanımını ve çeşitli seçenekler arasında en uygun dağılımını sağlayan matematiksel bir tekniktir. Daha basit bir anlatım ile Doğrusal Programlama Modeli, eldeki kaynaklar doğrultusunda işletmenin karını maksimum yapacak üretim değerlerinin elde edilmesini veya işletme maliyetlerini minimum yapacak üretim değerlerinin elde edilmesini sağlayan modelin oluşturulması, çözümü ve elde edilen sonuçlarla işletme içi kararların alınabilmesini sağlamaktadır. </a:t>
            </a:r>
          </a:p>
          <a:p>
            <a:r>
              <a:rPr lang="tr-TR" dirty="0"/>
              <a:t>DP </a:t>
            </a:r>
            <a:r>
              <a:rPr lang="tr-TR" dirty="0" err="1"/>
              <a:t>deterministik</a:t>
            </a:r>
            <a:r>
              <a:rPr lang="tr-TR" dirty="0"/>
              <a:t> bir araçtır, yani model parametreleri belirgin olarak kabul edilir. Bu teknik, modelin parametrelerindeki kesikli ya eda sürekli değişimlerin “durağan” (statik) optimum çözümünün duyarlılığını test etmede karar vericiye imkan veren, ileri optimal ve parametrik analizleri sağlayarak eksiklikleri giderir. </a:t>
            </a:r>
          </a:p>
          <a:p>
            <a:endParaRPr lang="tr-TR" dirty="0"/>
          </a:p>
        </p:txBody>
      </p:sp>
    </p:spTree>
    <p:extLst>
      <p:ext uri="{BB962C8B-B14F-4D97-AF65-F5344CB8AC3E}">
        <p14:creationId xmlns:p14="http://schemas.microsoft.com/office/powerpoint/2010/main" val="16205340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82812" y="714103"/>
            <a:ext cx="8650651" cy="5762897"/>
          </a:xfrm>
        </p:spPr>
        <p:txBody>
          <a:bodyPr>
            <a:normAutofit/>
          </a:bodyPr>
          <a:lstStyle/>
          <a:p>
            <a:r>
              <a:rPr lang="tr-TR" dirty="0" smtClean="0"/>
              <a:t>Bir işletmenin en büyük sorunu, elinde kaynak (kısıt) ve imkânları, çeşitli amaç ve kullanımlara en uygun olabilecek şekilde tüketebilmektir. İşletmedeki çalışan personel ve uzmanlar, kullanılan makinalar, malzeme, hammadde, yer, zaman vb. kriterlerin her biri işletmenin elinde bulundurduğu kaynak ve imkânları sembolize edebilmektedir. İşletmelerin bu kaynakları kullanırken en büyük amaçları; kaynakların mümkün olan en iyi şekilde dağılımını sağlayarak karlılığı maksimum seviyeye çekebilmektir. İşletmeler bu kar maksimizasyonunu, elde bulunan imkân ve kısıtlar ile üretilecek ürün türlerinin belirlenmesi; bu ürünlerden ne kadar üretileceği bilgisinin doğru hesaplanarak; kısıt ve imkânların mümkün olan en az maliyetli şekilde dağıtımı gerçekleştirilmesi ile sağlanmaktadır. Doğrusal Programlama kavramında bulunan “doğrusal” kelimesi ile anlatılmak istenen düşünce, girdiyi oluşturan değişkenler ile çıktı değeri arasında doğrusal bir ilişki olmasıdır. “Programlama” sözcüğü ile anlatılmak istenen ise elde bulunan kısıt ve imkânlar ile mümkün olan en uygun dağılım sonucu en yüksek karı elde edilen durumu bulmaya çalışmaktır. </a:t>
            </a:r>
            <a:endParaRPr lang="tr-TR" dirty="0"/>
          </a:p>
        </p:txBody>
      </p:sp>
    </p:spTree>
    <p:extLst>
      <p:ext uri="{BB962C8B-B14F-4D97-AF65-F5344CB8AC3E}">
        <p14:creationId xmlns:p14="http://schemas.microsoft.com/office/powerpoint/2010/main" val="10400647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526474"/>
            <a:ext cx="10515600" cy="5650490"/>
          </a:xfrm>
        </p:spPr>
        <p:txBody>
          <a:bodyPr>
            <a:normAutofit/>
          </a:bodyPr>
          <a:lstStyle/>
          <a:p>
            <a:pPr marL="0" indent="0">
              <a:buNone/>
            </a:pPr>
            <a:r>
              <a:rPr lang="tr-TR" sz="2000" dirty="0">
                <a:solidFill>
                  <a:srgbClr val="002060"/>
                </a:solidFill>
              </a:rPr>
              <a:t>DP'lerin temel uygulama alanlarına aşağıda çeşitli örnekler verilmiştir: </a:t>
            </a:r>
            <a:r>
              <a:rPr lang="tr-TR" sz="2000" dirty="0"/>
              <a:t/>
            </a:r>
            <a:br>
              <a:rPr lang="tr-TR" sz="2000" dirty="0"/>
            </a:br>
            <a:endParaRPr lang="tr-TR" sz="2000" dirty="0"/>
          </a:p>
          <a:p>
            <a:pPr marL="0" indent="0">
              <a:buNone/>
            </a:pPr>
            <a:r>
              <a:rPr lang="tr-TR" sz="2000" dirty="0" smtClean="0"/>
              <a:t>• </a:t>
            </a:r>
            <a:r>
              <a:rPr lang="tr-TR" sz="2000" dirty="0"/>
              <a:t>Üretim </a:t>
            </a:r>
            <a:r>
              <a:rPr lang="tr-TR" sz="2000" dirty="0" smtClean="0"/>
              <a:t>planlama    </a:t>
            </a:r>
            <a:r>
              <a:rPr lang="tr-TR" sz="2000" dirty="0"/>
              <a:t>• Rafineri yönetimi </a:t>
            </a:r>
            <a:r>
              <a:rPr lang="tr-TR" sz="2000" dirty="0" smtClean="0"/>
              <a:t>     • </a:t>
            </a:r>
            <a:r>
              <a:rPr lang="tr-TR" sz="2000" dirty="0"/>
              <a:t>Karışım </a:t>
            </a:r>
            <a:r>
              <a:rPr lang="tr-TR" sz="2000" dirty="0" smtClean="0"/>
              <a:t>        • </a:t>
            </a:r>
            <a:r>
              <a:rPr lang="tr-TR" sz="2000" dirty="0"/>
              <a:t>Dağıtım </a:t>
            </a:r>
            <a:r>
              <a:rPr lang="tr-TR" sz="2000" dirty="0" smtClean="0"/>
              <a:t>     • </a:t>
            </a:r>
            <a:r>
              <a:rPr lang="tr-TR" sz="2000" dirty="0"/>
              <a:t>Finansal ve ekonomik </a:t>
            </a:r>
            <a:r>
              <a:rPr lang="tr-TR" sz="2000" dirty="0" smtClean="0"/>
              <a:t>planlama   </a:t>
            </a:r>
            <a:r>
              <a:rPr lang="tr-TR" sz="2000" dirty="0"/>
              <a:t>• İşgücü planlaması </a:t>
            </a:r>
            <a:r>
              <a:rPr lang="tr-TR" sz="2000" dirty="0" smtClean="0"/>
              <a:t>    • </a:t>
            </a:r>
            <a:r>
              <a:rPr lang="tr-TR" sz="2000" dirty="0"/>
              <a:t>Tarımsal </a:t>
            </a:r>
            <a:r>
              <a:rPr lang="tr-TR" sz="2000" dirty="0" smtClean="0"/>
              <a:t>planlama       • </a:t>
            </a:r>
            <a:r>
              <a:rPr lang="tr-TR" sz="2000" dirty="0"/>
              <a:t>Gıda </a:t>
            </a:r>
            <a:r>
              <a:rPr lang="tr-TR" sz="2000" dirty="0" smtClean="0"/>
              <a:t>planlama</a:t>
            </a:r>
          </a:p>
          <a:p>
            <a:pPr marL="0" indent="0">
              <a:buNone/>
            </a:pPr>
            <a:r>
              <a:rPr lang="tr-TR" sz="2000" b="1" dirty="0" smtClean="0">
                <a:solidFill>
                  <a:srgbClr val="7030A0"/>
                </a:solidFill>
              </a:rPr>
              <a:t>Skolastik </a:t>
            </a:r>
            <a:r>
              <a:rPr lang="tr-TR" sz="2000" b="1" dirty="0">
                <a:solidFill>
                  <a:srgbClr val="7030A0"/>
                </a:solidFill>
              </a:rPr>
              <a:t>Programlama:</a:t>
            </a:r>
          </a:p>
          <a:p>
            <a:pPr marL="0" indent="0">
              <a:buNone/>
            </a:pPr>
            <a:r>
              <a:rPr lang="tr-TR" sz="2000" dirty="0"/>
              <a:t>Sistemin katsayıları ve parametreleri, istatistiki olarak değişebilen değerlere sahipse çözümü skolastik programlama ile uygundur. Uygulamalar çeşitli şekillerde gerçekleştirilir</a:t>
            </a:r>
            <a:r>
              <a:rPr lang="tr-TR" sz="2000" dirty="0" smtClean="0"/>
              <a:t>.</a:t>
            </a:r>
          </a:p>
          <a:p>
            <a:pPr marL="0" indent="0">
              <a:buNone/>
            </a:pPr>
            <a:r>
              <a:rPr lang="tr-TR" sz="2000" b="1" dirty="0">
                <a:solidFill>
                  <a:srgbClr val="7030A0"/>
                </a:solidFill>
              </a:rPr>
              <a:t>Kuyruk Teorisi (Besleme hattı</a:t>
            </a:r>
            <a:r>
              <a:rPr lang="tr-TR" sz="2000" b="1" dirty="0" smtClean="0">
                <a:solidFill>
                  <a:srgbClr val="7030A0"/>
                </a:solidFill>
              </a:rPr>
              <a:t>)</a:t>
            </a:r>
            <a:r>
              <a:rPr lang="tr-TR" sz="2000" dirty="0" smtClean="0">
                <a:solidFill>
                  <a:srgbClr val="7030A0"/>
                </a:solidFill>
              </a:rPr>
              <a:t>:</a:t>
            </a:r>
          </a:p>
          <a:p>
            <a:pPr marL="0" indent="0">
              <a:buNone/>
            </a:pPr>
            <a:r>
              <a:rPr lang="tr-TR" sz="2000" dirty="0" smtClean="0"/>
              <a:t>Servis </a:t>
            </a:r>
            <a:r>
              <a:rPr lang="tr-TR" sz="2000" dirty="0"/>
              <a:t>olanaklarının en iyi sayısının saptanmasını ve en iyi giriş (veya çıkış) sürelerinin ayrı ayrı ya da ikisinin aynı süreçte belirlenmesini inceler. Örneğin: ,</a:t>
            </a:r>
            <a:r>
              <a:rPr lang="tr-TR" sz="2000" dirty="0" smtClean="0"/>
              <a:t>Şehir </a:t>
            </a:r>
            <a:r>
              <a:rPr lang="tr-TR" sz="2000" dirty="0"/>
              <a:t>içi ya da dışı nakliyatının düzenlenmesi, </a:t>
            </a:r>
            <a:r>
              <a:rPr lang="tr-TR" sz="2000" dirty="0" smtClean="0"/>
              <a:t>Hizmet </a:t>
            </a:r>
            <a:r>
              <a:rPr lang="tr-TR" sz="2000" dirty="0"/>
              <a:t>yerlerinde en uygun servis sistemi tesisi, </a:t>
            </a:r>
            <a:r>
              <a:rPr lang="tr-TR" sz="2000" dirty="0" smtClean="0"/>
              <a:t>Şehir </a:t>
            </a:r>
            <a:r>
              <a:rPr lang="tr-TR" sz="2000" dirty="0"/>
              <a:t>ya da şehirlerarası telefonlardan en çok yararlanma, </a:t>
            </a:r>
            <a:r>
              <a:rPr lang="tr-TR" sz="2000" dirty="0" smtClean="0"/>
              <a:t>Limanlarda</a:t>
            </a:r>
            <a:r>
              <a:rPr lang="tr-TR" sz="2000" dirty="0"/>
              <a:t>, giren, boşalan, yüklenen gemilerin düzenlenmemesi gibi</a:t>
            </a:r>
            <a:endParaRPr lang="tr-TR" sz="2000" b="1" dirty="0">
              <a:solidFill>
                <a:srgbClr val="7030A0"/>
              </a:solidFill>
            </a:endParaRPr>
          </a:p>
          <a:p>
            <a:pPr marL="0" indent="0">
              <a:buNone/>
            </a:pPr>
            <a:endParaRPr lang="tr-TR" sz="2000" dirty="0"/>
          </a:p>
          <a:p>
            <a:pPr marL="0" indent="0">
              <a:buNone/>
            </a:pPr>
            <a:endParaRPr lang="tr-TR" sz="2000" dirty="0"/>
          </a:p>
        </p:txBody>
      </p:sp>
    </p:spTree>
    <p:extLst>
      <p:ext uri="{BB962C8B-B14F-4D97-AF65-F5344CB8AC3E}">
        <p14:creationId xmlns:p14="http://schemas.microsoft.com/office/powerpoint/2010/main" val="3176413880"/>
      </p:ext>
    </p:extLst>
  </p:cSld>
  <p:clrMapOvr>
    <a:masterClrMapping/>
  </p:clrMapOvr>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366</TotalTime>
  <Words>1762</Words>
  <Application>Microsoft Office PowerPoint</Application>
  <PresentationFormat>Geniş ekran</PresentationFormat>
  <Paragraphs>85</Paragraphs>
  <Slides>16</Slides>
  <Notes>0</Notes>
  <HiddenSlides>0</HiddenSlides>
  <MMClips>0</MMClips>
  <ScaleCrop>false</ScaleCrop>
  <HeadingPairs>
    <vt:vector size="6" baseType="variant">
      <vt:variant>
        <vt:lpstr>Kullanılan Yazı Tipleri</vt:lpstr>
      </vt:variant>
      <vt:variant>
        <vt:i4>9</vt:i4>
      </vt:variant>
      <vt:variant>
        <vt:lpstr>Tema</vt:lpstr>
      </vt:variant>
      <vt:variant>
        <vt:i4>1</vt:i4>
      </vt:variant>
      <vt:variant>
        <vt:lpstr>Slayt Başlıkları</vt:lpstr>
      </vt:variant>
      <vt:variant>
        <vt:i4>16</vt:i4>
      </vt:variant>
    </vt:vector>
  </HeadingPairs>
  <TitlesOfParts>
    <vt:vector size="26" baseType="lpstr">
      <vt:lpstr>Yu Gothic UI Semilight</vt:lpstr>
      <vt:lpstr>Arial</vt:lpstr>
      <vt:lpstr>Arial Narrow</vt:lpstr>
      <vt:lpstr>Bahnschrift Light Condensed</vt:lpstr>
      <vt:lpstr>Bradley Hand ITC</vt:lpstr>
      <vt:lpstr>Century Gothic</vt:lpstr>
      <vt:lpstr>Times New Roman</vt:lpstr>
      <vt:lpstr>Wingdings</vt:lpstr>
      <vt:lpstr>Wingdings 3</vt:lpstr>
      <vt:lpstr>Duman</vt:lpstr>
      <vt:lpstr>    TEMEL YÖNEYLEM TEKNİKLERİ</vt:lpstr>
      <vt:lpstr>Yöneylem Araştırmasının Tanımı:</vt:lpstr>
      <vt:lpstr>YÖNEYLEM ARAŞTIRMASI YÖNTEMBİLİMİ</vt:lpstr>
      <vt:lpstr>PowerPoint Sunusu</vt:lpstr>
      <vt:lpstr>Yöneylem Araştırmasında Kullanılan Yöntemler</vt:lpstr>
      <vt:lpstr>PowerPoint Sunusu</vt:lpstr>
      <vt:lpstr>PowerPoint Sunusu</vt:lpstr>
      <vt:lpstr>PowerPoint Sunusu</vt:lpstr>
      <vt:lpstr>PowerPoint Sunusu</vt:lpstr>
      <vt:lpstr>PowerPoint Sunusu</vt:lpstr>
      <vt:lpstr>PowerPoint Sunusu</vt:lpstr>
      <vt:lpstr>PowerPoint Sunusu</vt:lpstr>
      <vt:lpstr>PowerPoint Sunusu</vt:lpstr>
      <vt:lpstr>SORULAR:</vt:lpstr>
      <vt:lpstr>KAYNAKÇA:</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gülbin özçelikay</cp:lastModifiedBy>
  <cp:revision>39</cp:revision>
  <dcterms:created xsi:type="dcterms:W3CDTF">2021-03-29T17:38:50Z</dcterms:created>
  <dcterms:modified xsi:type="dcterms:W3CDTF">2021-04-16T08:42:20Z</dcterms:modified>
</cp:coreProperties>
</file>