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2" r:id="rId6"/>
    <p:sldId id="261" r:id="rId7"/>
    <p:sldId id="260" r:id="rId8"/>
    <p:sldId id="259" r:id="rId9"/>
    <p:sldId id="25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C18236C-C68A-4B23-881A-372D8A57E40D}"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380594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18236C-C68A-4B23-881A-372D8A57E40D}"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178417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18236C-C68A-4B23-881A-372D8A57E40D}"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1182399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18236C-C68A-4B23-881A-372D8A57E40D}"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314230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C18236C-C68A-4B23-881A-372D8A57E40D}"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257807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C18236C-C68A-4B23-881A-372D8A57E40D}"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3254346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18236C-C68A-4B23-881A-372D8A57E40D}"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4255767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C18236C-C68A-4B23-881A-372D8A57E40D}"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219550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18236C-C68A-4B23-881A-372D8A57E40D}"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2653883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18236C-C68A-4B23-881A-372D8A57E40D}"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332866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18236C-C68A-4B23-881A-372D8A57E40D}"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2953FF1-47FE-4BE5-9CD8-EFF6F328ACF8}" type="slidenum">
              <a:rPr lang="tr-TR" smtClean="0"/>
              <a:t>‹#›</a:t>
            </a:fld>
            <a:endParaRPr lang="tr-TR"/>
          </a:p>
        </p:txBody>
      </p:sp>
    </p:spTree>
    <p:extLst>
      <p:ext uri="{BB962C8B-B14F-4D97-AF65-F5344CB8AC3E}">
        <p14:creationId xmlns:p14="http://schemas.microsoft.com/office/powerpoint/2010/main" val="1508943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8236C-C68A-4B23-881A-372D8A57E40D}"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53FF1-47FE-4BE5-9CD8-EFF6F328ACF8}" type="slidenum">
              <a:rPr lang="tr-TR" smtClean="0"/>
              <a:t>‹#›</a:t>
            </a:fld>
            <a:endParaRPr lang="tr-TR"/>
          </a:p>
        </p:txBody>
      </p:sp>
    </p:spTree>
    <p:extLst>
      <p:ext uri="{BB962C8B-B14F-4D97-AF65-F5344CB8AC3E}">
        <p14:creationId xmlns:p14="http://schemas.microsoft.com/office/powerpoint/2010/main" val="406527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s-ES" dirty="0" smtClean="0"/>
              <a:t>Roma İmparatorluğu ile yaşanan savaşlar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35539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Elbe</a:t>
            </a:r>
            <a:r>
              <a:rPr lang="tr-TR" dirty="0"/>
              <a:t> nehrinin ötesindeki bütün Kuzey topraklarında, Roma, Germen dünyasına bakıldığında bir takım ticari ilişkiler göze çarpmaktadır. Kuzeyde Roma’nın mallarına olan talep son derece fazlaydı; ancak Roma </a:t>
            </a:r>
            <a:r>
              <a:rPr lang="tr-TR" dirty="0" smtClean="0"/>
              <a:t>m</a:t>
            </a:r>
          </a:p>
          <a:p>
            <a:r>
              <a:rPr lang="tr-TR" dirty="0"/>
              <a:t>Zira son derece az sayıda Romalı tüccar bu bölgelerde ticaret yapmaktaydı. Burada yaşayan insanların basit bir yaşamı </a:t>
            </a:r>
            <a:r>
              <a:rPr lang="tr-TR" dirty="0" err="1"/>
              <a:t>vardı</a:t>
            </a:r>
            <a:r>
              <a:rPr lang="tr-TR" dirty="0" err="1" smtClean="0"/>
              <a:t>alları</a:t>
            </a:r>
            <a:r>
              <a:rPr lang="tr-TR" dirty="0" smtClean="0"/>
              <a:t> </a:t>
            </a:r>
            <a:r>
              <a:rPr lang="tr-TR" dirty="0"/>
              <a:t>çok ender olarak bu bölgelere </a:t>
            </a:r>
            <a:r>
              <a:rPr lang="tr-TR" dirty="0" smtClean="0"/>
              <a:t>ulaşabiliyordu </a:t>
            </a:r>
          </a:p>
          <a:p>
            <a:r>
              <a:rPr lang="tr-TR" dirty="0" smtClean="0"/>
              <a:t>Küçük </a:t>
            </a:r>
            <a:r>
              <a:rPr lang="tr-TR" dirty="0"/>
              <a:t>gruplar halinde mevsimlere göre yaşıyorlardı</a:t>
            </a:r>
          </a:p>
        </p:txBody>
      </p:sp>
    </p:spTree>
    <p:extLst>
      <p:ext uri="{BB962C8B-B14F-4D97-AF65-F5344CB8AC3E}">
        <p14:creationId xmlns:p14="http://schemas.microsoft.com/office/powerpoint/2010/main" val="118726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Ancak dini bir ritüel gerçekleşeceği zaman toplanıyorlardı. Bu topluluklar arkeolojik kazılar neticesinde elde edilen bilgiler ışığında </a:t>
            </a:r>
            <a:r>
              <a:rPr lang="tr-TR" dirty="0" err="1" smtClean="0"/>
              <a:t>Pomeranya</a:t>
            </a:r>
            <a:r>
              <a:rPr lang="tr-TR" dirty="0" smtClean="0"/>
              <a:t> </a:t>
            </a:r>
            <a:r>
              <a:rPr lang="tr-TR" dirty="0"/>
              <a:t>ve Karadeniz’in güney sınır bölgelerine kadar geniş bir coğrafyada yaşıyorlardı</a:t>
            </a:r>
          </a:p>
        </p:txBody>
      </p:sp>
    </p:spTree>
    <p:extLst>
      <p:ext uri="{BB962C8B-B14F-4D97-AF65-F5344CB8AC3E}">
        <p14:creationId xmlns:p14="http://schemas.microsoft.com/office/powerpoint/2010/main" val="1973474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Baltık Denizi ve Karpat Dağlarının arasındaki bölge olan </a:t>
            </a:r>
            <a:r>
              <a:rPr lang="tr-TR" dirty="0" err="1"/>
              <a:t>Elbe’nin</a:t>
            </a:r>
            <a:r>
              <a:rPr lang="tr-TR" dirty="0"/>
              <a:t> güneyi iki birbirinden farklı kültür arasında yer alır. Bunlardan ilki Roma diğeri ise İskandinav kültürüdür. </a:t>
            </a:r>
            <a:r>
              <a:rPr lang="tr-TR" dirty="0" err="1"/>
              <a:t>Vistül</a:t>
            </a:r>
            <a:r>
              <a:rPr lang="tr-TR" dirty="0"/>
              <a:t> nehri boyunca bile Roma maddi kültürü İskandinav maddi kültürüne göre daha çok katkı yapmıştır. Ancak her ikisinde de bazı malların pratik değerine katkı yapmıştır. Örneğin </a:t>
            </a:r>
            <a:r>
              <a:rPr lang="tr-TR" dirty="0" err="1"/>
              <a:t>Pollwitten’de</a:t>
            </a:r>
            <a:r>
              <a:rPr lang="tr-TR" dirty="0"/>
              <a:t> bulunan özel bronz kova buna güzel bir örnektir</a:t>
            </a:r>
          </a:p>
        </p:txBody>
      </p:sp>
    </p:spTree>
    <p:extLst>
      <p:ext uri="{BB962C8B-B14F-4D97-AF65-F5344CB8AC3E}">
        <p14:creationId xmlns:p14="http://schemas.microsoft.com/office/powerpoint/2010/main" val="34845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Esasında bu karışıklık pek çok farklı Avrupa ulusunun bu toplumu nasıl farklı adlandırdığına bakıldığında da öne çıkmaktadır. Alman kelimesini İngilizler “</a:t>
            </a:r>
            <a:r>
              <a:rPr lang="tr-TR" dirty="0" err="1" smtClean="0"/>
              <a:t>German</a:t>
            </a:r>
            <a:r>
              <a:rPr lang="tr-TR" dirty="0" smtClean="0"/>
              <a:t>”, Eskiden İsveçliler için ve günümüz Finleri için “</a:t>
            </a:r>
            <a:r>
              <a:rPr lang="tr-TR" dirty="0" err="1" smtClean="0"/>
              <a:t>Sakson</a:t>
            </a:r>
            <a:r>
              <a:rPr lang="tr-TR" dirty="0" smtClean="0"/>
              <a:t>” Ruslar ve Lehler ise </a:t>
            </a:r>
            <a:r>
              <a:rPr lang="tr-TR" dirty="0" err="1" smtClean="0"/>
              <a:t>Deutsche</a:t>
            </a:r>
            <a:r>
              <a:rPr lang="tr-TR" dirty="0" smtClean="0"/>
              <a:t> kelimesini kullanmışlardır. Sanılanın aksine ortak bir soy fikrine dayanmamaktadır. Genel kural olarak Avrupa adları ülkelerin ya da halkların adından türemiştir. Dilbilimci </a:t>
            </a:r>
            <a:r>
              <a:rPr lang="tr-TR" dirty="0" err="1" smtClean="0"/>
              <a:t>Leo</a:t>
            </a:r>
            <a:r>
              <a:rPr lang="tr-TR" dirty="0" smtClean="0"/>
              <a:t> </a:t>
            </a:r>
            <a:r>
              <a:rPr lang="tr-TR" dirty="0" err="1" smtClean="0"/>
              <a:t>Weisgerber’de</a:t>
            </a:r>
            <a:r>
              <a:rPr lang="tr-TR" dirty="0" smtClean="0"/>
              <a:t> böyle bir açıklama yoluna gitmiştir Örneğin Fransızlarda şu şekilde bir silsile izlenmektedir. Franklar-</a:t>
            </a:r>
            <a:r>
              <a:rPr lang="tr-TR" dirty="0" err="1" smtClean="0"/>
              <a:t>Francia</a:t>
            </a:r>
            <a:r>
              <a:rPr lang="tr-TR" dirty="0" smtClean="0"/>
              <a:t>-Fransa-Fransız-Fransızca şeklinde ilerlemektedir. Almanların durumu ise bundan çok daha farklıdır. O tarihten bir ya da iki yüzyıl önce </a:t>
            </a:r>
            <a:r>
              <a:rPr lang="tr-TR" dirty="0" err="1" smtClean="0"/>
              <a:t>Tütsche</a:t>
            </a:r>
            <a:r>
              <a:rPr lang="tr-TR" dirty="0" smtClean="0"/>
              <a:t> ya da </a:t>
            </a:r>
            <a:r>
              <a:rPr lang="tr-TR" dirty="0" err="1" smtClean="0"/>
              <a:t>Deutsche</a:t>
            </a:r>
            <a:r>
              <a:rPr lang="tr-TR" dirty="0" smtClean="0"/>
              <a:t> şeklinde kullanılan bir cins adıyken </a:t>
            </a:r>
            <a:r>
              <a:rPr lang="tr-TR" dirty="0" err="1" smtClean="0"/>
              <a:t>Şarlman</a:t>
            </a:r>
            <a:r>
              <a:rPr lang="tr-TR" dirty="0" smtClean="0"/>
              <a:t> döneminde </a:t>
            </a:r>
            <a:r>
              <a:rPr lang="tr-TR" dirty="0" err="1" smtClean="0"/>
              <a:t>hediscus</a:t>
            </a:r>
            <a:r>
              <a:rPr lang="tr-TR" dirty="0" smtClean="0"/>
              <a:t>, </a:t>
            </a:r>
            <a:r>
              <a:rPr lang="tr-TR" dirty="0" err="1" smtClean="0"/>
              <a:t>diutisk</a:t>
            </a:r>
            <a:r>
              <a:rPr lang="tr-TR" dirty="0" smtClean="0"/>
              <a:t> şeklinde bir ortak dil adı olarak kullanılan bu kelimeden daha sonra </a:t>
            </a:r>
            <a:r>
              <a:rPr lang="tr-TR" dirty="0" err="1" smtClean="0"/>
              <a:t>Deutschland</a:t>
            </a:r>
            <a:r>
              <a:rPr lang="tr-TR" dirty="0" smtClean="0"/>
              <a:t> terimi doğmuştur </a:t>
            </a:r>
            <a:r>
              <a:rPr lang="tr-TR" dirty="0" err="1" smtClean="0"/>
              <a:t>Weisberger</a:t>
            </a:r>
            <a:r>
              <a:rPr lang="tr-TR" dirty="0" smtClean="0"/>
              <a:t> için bu durumu bir mantık silsilesinde aktarmak son derece güç olmuştur</a:t>
            </a:r>
            <a:endParaRPr lang="tr-TR" dirty="0"/>
          </a:p>
        </p:txBody>
      </p:sp>
    </p:spTree>
    <p:extLst>
      <p:ext uri="{BB962C8B-B14F-4D97-AF65-F5344CB8AC3E}">
        <p14:creationId xmlns:p14="http://schemas.microsoft.com/office/powerpoint/2010/main" val="2500815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Genellikle Cermen kökenli halkların asıl yerleşim yeri olarak </a:t>
            </a:r>
            <a:r>
              <a:rPr lang="tr-TR" dirty="0" err="1" smtClean="0"/>
              <a:t>Jutland</a:t>
            </a:r>
            <a:r>
              <a:rPr lang="tr-TR" dirty="0" smtClean="0"/>
              <a:t> yarımadası ve İskandinavya’nın güney kıyıları gösterilir. Genel kabul bu halkların bir nedenle buradan daha güneye doğru göç etmeye başladıklarıdır. Kesin bir tarih verilemezse de </a:t>
            </a:r>
            <a:r>
              <a:rPr lang="tr-TR" dirty="0" err="1" smtClean="0"/>
              <a:t>Herwig</a:t>
            </a:r>
            <a:r>
              <a:rPr lang="tr-TR" dirty="0" smtClean="0"/>
              <a:t> </a:t>
            </a:r>
            <a:r>
              <a:rPr lang="tr-TR" dirty="0" err="1" smtClean="0"/>
              <a:t>Wolfram</a:t>
            </a:r>
            <a:r>
              <a:rPr lang="tr-TR" dirty="0" smtClean="0"/>
              <a:t> bu yayılışı M.Ö 700 yılı olarak başlatmaktadır. Biz de kendisinin bu görüşünü gerçeğe en yakın ihtimal olarak görmekteyiz. Son yıllarda pek çok Alman tarihçi M.Ö 700 ve 500 yılları arasında yaşanan bu yayılma dalgasını ilk “</a:t>
            </a:r>
            <a:r>
              <a:rPr lang="tr-TR" dirty="0" err="1" smtClean="0"/>
              <a:t>Drang</a:t>
            </a:r>
            <a:r>
              <a:rPr lang="tr-TR" dirty="0" smtClean="0"/>
              <a:t> </a:t>
            </a:r>
            <a:r>
              <a:rPr lang="tr-TR" dirty="0" err="1" smtClean="0"/>
              <a:t>nach</a:t>
            </a:r>
            <a:r>
              <a:rPr lang="tr-TR" dirty="0" smtClean="0"/>
              <a:t> </a:t>
            </a:r>
            <a:r>
              <a:rPr lang="tr-TR" dirty="0" err="1" smtClean="0"/>
              <a:t>Osten</a:t>
            </a:r>
            <a:r>
              <a:rPr lang="tr-TR" dirty="0" smtClean="0"/>
              <a:t>” olarak kabul edilmektedir. Bu yayılma dalgası Hollanda’dan Batı Rusya’ya kadar olan geniş bir sahayı, Orta Avrupa’nın kuzeyinin büyük bir kısmını kapsamaktadır. Bu kapsamlı yayılma dalgası M.Ö. II. Yüzyıla geldiğimizde artık Roma coğrafyasıyla komşu olma noktasına gelmiştir</a:t>
            </a:r>
            <a:endParaRPr lang="tr-TR" dirty="0"/>
          </a:p>
        </p:txBody>
      </p:sp>
    </p:spTree>
    <p:extLst>
      <p:ext uri="{BB962C8B-B14F-4D97-AF65-F5344CB8AC3E}">
        <p14:creationId xmlns:p14="http://schemas.microsoft.com/office/powerpoint/2010/main" val="1922315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Böylelikle Cermenler ve Romalılar arasında ilk temas bu şekilde sağlanmıştır. Çünkü aynı tarihlerde Roma dünyası kuzeye doğru yayılma eğilimi göstermekteydi </a:t>
            </a:r>
          </a:p>
          <a:p>
            <a:r>
              <a:rPr lang="tr-TR" dirty="0" smtClean="0"/>
              <a:t>M.S. I. Yüzyıla gelindiğinde özellikle </a:t>
            </a:r>
            <a:r>
              <a:rPr lang="tr-TR" dirty="0" err="1" smtClean="0"/>
              <a:t>Kuvad</a:t>
            </a:r>
            <a:r>
              <a:rPr lang="tr-TR" dirty="0" smtClean="0"/>
              <a:t> ve </a:t>
            </a:r>
            <a:r>
              <a:rPr lang="tr-TR" dirty="0" err="1" smtClean="0"/>
              <a:t>Markoman</a:t>
            </a:r>
            <a:r>
              <a:rPr lang="tr-TR" dirty="0" smtClean="0"/>
              <a:t> kavimlerinin geniş yayılma dalgası görülse dahi Roma tarihini kökten etkileyecek savaşlar henüz yaşanmamıştı. Roma ve Cermen tarihini kökten değiştirecek hadiseler III. Yüzyıldan itibaren </a:t>
            </a:r>
            <a:r>
              <a:rPr lang="tr-TR" dirty="0" err="1" smtClean="0"/>
              <a:t>Got</a:t>
            </a:r>
            <a:r>
              <a:rPr lang="tr-TR" dirty="0" smtClean="0"/>
              <a:t> kavminin Roma’ya karşı seferlerinde gerçekleşecekti. Gotların hikâyesine bakıldığında İsveç’ten başlayıp, Polonya ve Baltık kıyılarına, buradan Ukrayna’nın ve </a:t>
            </a:r>
            <a:r>
              <a:rPr lang="tr-TR" dirty="0" err="1" smtClean="0"/>
              <a:t>Moldava’nın</a:t>
            </a:r>
            <a:r>
              <a:rPr lang="tr-TR" dirty="0" smtClean="0"/>
              <a:t> içlerine kadar uzanan; en nihayetinde İtalya ve İspanya’da sonlanan geniş bir zaman ve Avrupa tarihini kökten etkileyen tarihî bir süreç görülmektedir. </a:t>
            </a:r>
            <a:endParaRPr lang="tr-TR" dirty="0"/>
          </a:p>
        </p:txBody>
      </p:sp>
    </p:spTree>
    <p:extLst>
      <p:ext uri="{BB962C8B-B14F-4D97-AF65-F5344CB8AC3E}">
        <p14:creationId xmlns:p14="http://schemas.microsoft.com/office/powerpoint/2010/main" val="2410473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süreç baştan sona değerlendirildiğinde dönemin önemli Cermen kabilelerinin yanında Batı ve Doğu Roma’yı ve Hunları dahi içerisine alan geniş perspektifli ve çok boyutlu savaşlarla ve siyasi entrikalarla örülü ilişkiler ağı ortaya çıkmaktadır. Bu geniş zamanda çok boyutlu yaşanan ilişkiler beraberinde pek çok etkileşimi getirmiştir. Özellikle Büyük </a:t>
            </a:r>
            <a:r>
              <a:rPr lang="tr-TR" dirty="0" err="1" smtClean="0"/>
              <a:t>Theodericus</a:t>
            </a:r>
            <a:r>
              <a:rPr lang="tr-TR" dirty="0" smtClean="0"/>
              <a:t> (475-526) döneminde tüm kurumlarıyla birlikte Roma’nın mirasçısı olan </a:t>
            </a:r>
            <a:r>
              <a:rPr lang="tr-TR" dirty="0" err="1" smtClean="0"/>
              <a:t>Ostrogot</a:t>
            </a:r>
            <a:r>
              <a:rPr lang="tr-TR" dirty="0" smtClean="0"/>
              <a:t> Krallığı; bu özelliği nedeniyle pek çok Avrupa Devletinin dikkatini çekmiştir </a:t>
            </a:r>
            <a:endParaRPr lang="tr-TR" dirty="0"/>
          </a:p>
        </p:txBody>
      </p:sp>
    </p:spTree>
    <p:extLst>
      <p:ext uri="{BB962C8B-B14F-4D97-AF65-F5344CB8AC3E}">
        <p14:creationId xmlns:p14="http://schemas.microsoft.com/office/powerpoint/2010/main" val="302428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İşte Gotların mirasının pek çok devlet tarafından paylaşılamamasının temelinde bu özellik yatmaktadır. </a:t>
            </a:r>
            <a:r>
              <a:rPr lang="tr-TR" dirty="0" err="1" smtClean="0"/>
              <a:t>Got</a:t>
            </a:r>
            <a:r>
              <a:rPr lang="tr-TR" dirty="0" smtClean="0"/>
              <a:t> mirasını kullanacak olacak devlet beraberinde Roma mirasını da sahiplenmiş olacaktır. Gotların mirası bu açıdan pek çok devlet arasında tartışmaya neden olmuş; bu nedenle de Dini </a:t>
            </a:r>
            <a:r>
              <a:rPr lang="tr-TR" dirty="0" err="1" smtClean="0"/>
              <a:t>konsillerde</a:t>
            </a:r>
            <a:r>
              <a:rPr lang="tr-TR" smtClean="0"/>
              <a:t> bile bu konu tartışılmıştır.</a:t>
            </a:r>
            <a:endParaRPr lang="tr-TR"/>
          </a:p>
        </p:txBody>
      </p:sp>
    </p:spTree>
    <p:extLst>
      <p:ext uri="{BB962C8B-B14F-4D97-AF65-F5344CB8AC3E}">
        <p14:creationId xmlns:p14="http://schemas.microsoft.com/office/powerpoint/2010/main" val="9077930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636</Words>
  <Application>Microsoft Office PowerPoint</Application>
  <PresentationFormat>Geniş ekran</PresentationFormat>
  <Paragraphs>12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Roma İmparatorluğu ile yaşanan savaşlar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İmparatorluğu ile yaşanan savaşlar</dc:title>
  <dc:creator>Mert</dc:creator>
  <cp:lastModifiedBy>Mert</cp:lastModifiedBy>
  <cp:revision>2</cp:revision>
  <dcterms:created xsi:type="dcterms:W3CDTF">2018-01-23T09:01:39Z</dcterms:created>
  <dcterms:modified xsi:type="dcterms:W3CDTF">2018-01-23T10:02:51Z</dcterms:modified>
</cp:coreProperties>
</file>