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51435" y="1196975"/>
            <a:ext cx="12018645" cy="2423160"/>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5560" y="-3175"/>
            <a:ext cx="12105640" cy="6832600"/>
          </a:xfrm>
        </p:spPr>
        <p:txBody>
          <a:bodyPr/>
          <a:p>
            <a:pPr marL="0" indent="0" algn="ctr">
              <a:buNone/>
            </a:pPr>
            <a:r>
              <a:rPr lang="en-US" b="1">
                <a:solidFill>
                  <a:srgbClr val="FF0000"/>
                </a:solidFill>
                <a:latin typeface="Times New Roman" panose="02020603050405020304" charset="0"/>
              </a:rPr>
              <a:t>1. yıl amortisman tutarı; </a:t>
            </a: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60.000,00 x 0,20 = 12.000,00 TL ve 12 ye böldüğümüzde aylık 1.000,00 TL amortisman tutarı çıkmakta 4 ay kullanıldığı için 4 x 1.000,00 = 4.000,00 TL'dir.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2. yıl amortisman tutarı; </a:t>
            </a: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(60.000,00 – 4.000,00) x 0,20 = 11.200,00 TL azalan bakiyeler yöntemine göre </a:t>
            </a:r>
            <a:endParaRPr lang="en-US" sz="2400">
              <a:latin typeface="Times New Roman" panose="02020603050405020304" charset="0"/>
            </a:endParaRPr>
          </a:p>
          <a:p>
            <a:pPr marL="0" indent="0">
              <a:buNone/>
            </a:pPr>
            <a:r>
              <a:rPr lang="en-US" sz="2400">
                <a:latin typeface="Times New Roman" panose="02020603050405020304" charset="0"/>
              </a:rPr>
              <a:t>56.000,00 / 9 yıl = 6.222,22 normale geçilse ayrılması gereken amortisman tutarıdır. </a:t>
            </a:r>
            <a:endParaRPr lang="en-US" sz="2400">
              <a:latin typeface="Times New Roman" panose="02020603050405020304" charset="0"/>
            </a:endParaRPr>
          </a:p>
          <a:p>
            <a:pPr marL="0" indent="0">
              <a:buNone/>
            </a:pPr>
            <a:r>
              <a:rPr lang="en-US" sz="2400">
                <a:latin typeface="Times New Roman" panose="02020603050405020304" charset="0"/>
              </a:rPr>
              <a:t>Fazla olan tutar olan 11.200,00 TL bu yıl için ayrılacak olan amortisman tutarıdır.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3. yıl amortisman tutarı; </a:t>
            </a: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(60.000,00 – 4.000,00 – 11.200,00) x 0,20 = 8.960,00 TL azalan bakiyeler yöntemine göre </a:t>
            </a:r>
            <a:endParaRPr lang="en-US" sz="2400">
              <a:latin typeface="Times New Roman" panose="02020603050405020304" charset="0"/>
            </a:endParaRPr>
          </a:p>
          <a:p>
            <a:pPr marL="0" indent="0">
              <a:buNone/>
            </a:pPr>
            <a:r>
              <a:rPr lang="en-US" sz="2400">
                <a:latin typeface="Times New Roman" panose="02020603050405020304" charset="0"/>
              </a:rPr>
              <a:t>44.800,00 / 8 yıl = 5.600,00 TL normale geçilse ayrılması gereken amortisman tutarıdır. </a:t>
            </a:r>
            <a:endParaRPr lang="en-US" sz="2400">
              <a:latin typeface="Times New Roman" panose="02020603050405020304" charset="0"/>
            </a:endParaRPr>
          </a:p>
          <a:p>
            <a:pPr marL="0" indent="0">
              <a:buNone/>
            </a:pPr>
            <a:r>
              <a:rPr lang="en-US" sz="2400">
                <a:latin typeface="Times New Roman" panose="02020603050405020304" charset="0"/>
              </a:rPr>
              <a:t>Fazla olan tutar 8.960,00 TL bu yıl için ayrılacak olan amortisman tutarıdır.</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875"/>
            <a:ext cx="12131675" cy="6837680"/>
          </a:xfrm>
        </p:spPr>
        <p:txBody>
          <a:bodyPr/>
          <a:p>
            <a:pPr marL="0" indent="0" algn="ctr">
              <a:buNone/>
            </a:pPr>
            <a:r>
              <a:rPr lang="en-US" b="1">
                <a:solidFill>
                  <a:srgbClr val="FF0000"/>
                </a:solidFill>
                <a:latin typeface="Times New Roman" panose="02020603050405020304" charset="0"/>
              </a:rPr>
              <a:t>4. yıl amortisman tutarı; </a:t>
            </a: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(60.000,00 – 4.000,00 – 11.200,00 – 8.960,00 ) x 0,20 = 7.168,00 TL azalan bakiyeler yöntemine göre 35.840,00 / 7 yıl = 5.120,00 TL normale geçilse ayrılması gereken amortisman tutarıdır. Fazla olan tutar 7.168,00 TL bu yıl için ayrılacak olan amortisman tutarıdır. </a:t>
            </a:r>
            <a:endParaRPr lang="en-US" sz="2400">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lgn="ctr">
              <a:buNone/>
            </a:pPr>
            <a:r>
              <a:rPr lang="en-US" b="1">
                <a:solidFill>
                  <a:srgbClr val="FF0000"/>
                </a:solidFill>
                <a:latin typeface="Times New Roman" panose="02020603050405020304" charset="0"/>
              </a:rPr>
              <a:t>5. yıl amortisman tutarı; </a:t>
            </a: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(60.000,00 – 4.000,00 – 11.200,00 – 8.960,00 – 7.168,00) x 0,20 = 5.734,40 TL azalan bakiyeler yöntemine göre 28.672,00 / 6 yıl = 4.778,66 TL normale geçilse ayrılması gereken amortisman tutarıdır. Fazla olan tutar 5.734,40 TL bu yıl için ayrılacak olan amortisman tutarıdır.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6. yıl amortisman tutarı; </a:t>
            </a:r>
            <a:endParaRPr lang="en-US"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(60.000,00 – 4.000,00 – 11.200,00 – 8.960,00 – 7.168,00 – 5.734,40 ) x 0,20 = 4.587,52 TL azalan bakiyeler yöntemine göre 22.937,60 TL / 5 yıl = 4.587,52 TL normale geçilse ayrılması gereken amortisman tutarıdır. Bu yıl, her iki yöntemde de amortisman tutarları eşitlendiği için artık normal amortisman yöntemine geçilmesinde fayda vardır. </a:t>
            </a:r>
            <a:endParaRPr lang="en-US" sz="2400">
              <a:solidFill>
                <a:schemeClr val="tx1"/>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29210"/>
            <a:ext cx="12216130" cy="6837680"/>
          </a:xfrm>
        </p:spPr>
        <p:txBody>
          <a:bodyPr/>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Çünkü azalan bakiyelerin ilk yıldaki gider olarak fazla yazılma özellikleri bu yıldan sonra avantajlı olmaktan çıkmaktadır. Bu yıldan sonra her yıl aynı tutarda amortisman ayırmak yani normal amortisman yöntemine geçmek avantajlıdır.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Bundan sonraki yıllarda artık ayrılacak tutar her yıl için 4.587,52 olur. Çünkü Vergi Usul Kanununa göre artık işletmemizin normal amortismandan azalan bakiyeler yöntemine geçmesine olanak yoktur.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43180"/>
            <a:ext cx="12131675" cy="6697980"/>
          </a:xfrm>
        </p:spPr>
        <p:txBody>
          <a:bodyPr/>
          <a:p>
            <a:pPr marL="0" indent="0">
              <a:buNone/>
            </a:pPr>
            <a:r>
              <a:rPr lang="en-US" sz="2400">
                <a:latin typeface="Times New Roman" panose="02020603050405020304" charset="0"/>
              </a:rPr>
              <a:t>Her yıl ayrılan amortisman tutarlarını toplayacak olursak işletmemizin  </a:t>
            </a:r>
            <a:endParaRPr lang="en-US" sz="2400">
              <a:latin typeface="Times New Roman" panose="02020603050405020304" charset="0"/>
            </a:endParaRPr>
          </a:p>
          <a:p>
            <a:pPr marL="0" indent="0">
              <a:buNone/>
            </a:pPr>
            <a:r>
              <a:rPr lang="en-US" sz="2400">
                <a:latin typeface="Times New Roman" panose="02020603050405020304" charset="0"/>
              </a:rPr>
              <a:t>1. yıl                        4.000,00   </a:t>
            </a:r>
            <a:endParaRPr lang="en-US" sz="2400">
              <a:latin typeface="Times New Roman" panose="02020603050405020304" charset="0"/>
            </a:endParaRPr>
          </a:p>
          <a:p>
            <a:pPr marL="0" indent="0">
              <a:buNone/>
            </a:pPr>
            <a:r>
              <a:rPr lang="en-US" sz="2400">
                <a:latin typeface="Times New Roman" panose="02020603050405020304" charset="0"/>
              </a:rPr>
              <a:t>2. yıl                        11.200,00   </a:t>
            </a:r>
            <a:endParaRPr lang="en-US" sz="2400">
              <a:latin typeface="Times New Roman" panose="02020603050405020304" charset="0"/>
            </a:endParaRPr>
          </a:p>
          <a:p>
            <a:pPr marL="0" indent="0">
              <a:buNone/>
            </a:pPr>
            <a:r>
              <a:rPr lang="en-US" sz="2400">
                <a:latin typeface="Times New Roman" panose="02020603050405020304" charset="0"/>
              </a:rPr>
              <a:t>3. yıl                         8.960,00  </a:t>
            </a:r>
            <a:endParaRPr lang="en-US" sz="2400">
              <a:latin typeface="Times New Roman" panose="02020603050405020304" charset="0"/>
            </a:endParaRPr>
          </a:p>
          <a:p>
            <a:pPr marL="0" indent="0">
              <a:buNone/>
            </a:pPr>
            <a:r>
              <a:rPr lang="en-US" sz="2400">
                <a:latin typeface="Times New Roman" panose="02020603050405020304" charset="0"/>
              </a:rPr>
              <a:t> 4. yıl                        7.168,00   </a:t>
            </a:r>
            <a:endParaRPr lang="en-US" sz="2400">
              <a:latin typeface="Times New Roman" panose="02020603050405020304" charset="0"/>
            </a:endParaRPr>
          </a:p>
          <a:p>
            <a:pPr marL="0" indent="0">
              <a:buNone/>
            </a:pPr>
            <a:r>
              <a:rPr lang="en-US" sz="2400">
                <a:latin typeface="Times New Roman" panose="02020603050405020304" charset="0"/>
              </a:rPr>
              <a:t>5. yıl                         5.734,40   </a:t>
            </a:r>
            <a:endParaRPr lang="en-US" sz="2400">
              <a:latin typeface="Times New Roman" panose="02020603050405020304" charset="0"/>
            </a:endParaRPr>
          </a:p>
          <a:p>
            <a:pPr marL="0" indent="0">
              <a:buNone/>
            </a:pPr>
            <a:r>
              <a:rPr lang="en-US" sz="2400">
                <a:latin typeface="Times New Roman" panose="02020603050405020304" charset="0"/>
              </a:rPr>
              <a:t>6. yıl                         4.587,52           normal amortismana geçiş yılı (karma yöntemin seçildiği yıl) </a:t>
            </a:r>
            <a:endParaRPr lang="en-US" sz="2400">
              <a:latin typeface="Times New Roman" panose="02020603050405020304" charset="0"/>
            </a:endParaRPr>
          </a:p>
          <a:p>
            <a:pPr marL="0" indent="0">
              <a:buNone/>
            </a:pPr>
            <a:r>
              <a:rPr lang="en-US" sz="2400">
                <a:latin typeface="Times New Roman" panose="02020603050405020304" charset="0"/>
              </a:rPr>
              <a:t>7. yıl                          4.587,52   </a:t>
            </a:r>
            <a:endParaRPr lang="en-US" sz="2400">
              <a:latin typeface="Times New Roman" panose="02020603050405020304" charset="0"/>
            </a:endParaRPr>
          </a:p>
          <a:p>
            <a:pPr marL="0" indent="0">
              <a:buNone/>
            </a:pPr>
            <a:r>
              <a:rPr lang="en-US" sz="2400">
                <a:latin typeface="Times New Roman" panose="02020603050405020304" charset="0"/>
              </a:rPr>
              <a:t>8. yıl                          4.587,52   </a:t>
            </a:r>
            <a:endParaRPr lang="en-US" sz="2400">
              <a:latin typeface="Times New Roman" panose="02020603050405020304" charset="0"/>
            </a:endParaRPr>
          </a:p>
          <a:p>
            <a:pPr marL="0" indent="0">
              <a:buNone/>
            </a:pPr>
            <a:r>
              <a:rPr lang="en-US" sz="2400">
                <a:latin typeface="Times New Roman" panose="02020603050405020304" charset="0"/>
              </a:rPr>
              <a:t>9. yıl                          4.587,52   </a:t>
            </a:r>
            <a:endParaRPr lang="en-US" sz="2400">
              <a:latin typeface="Times New Roman" panose="02020603050405020304" charset="0"/>
            </a:endParaRPr>
          </a:p>
          <a:p>
            <a:pPr marL="0" indent="0">
              <a:buNone/>
            </a:pPr>
            <a:r>
              <a:rPr lang="en-US" sz="2400">
                <a:latin typeface="Times New Roman" panose="02020603050405020304" charset="0"/>
              </a:rPr>
              <a:t>10. yıl                        </a:t>
            </a:r>
            <a:r>
              <a:rPr lang="en-US" sz="2400" u="sng">
                <a:latin typeface="Times New Roman" panose="02020603050405020304" charset="0"/>
              </a:rPr>
              <a:t>4.587,52  </a:t>
            </a:r>
            <a:endParaRPr lang="en-US" sz="2400" u="sng">
              <a:latin typeface="Times New Roman" panose="02020603050405020304" charset="0"/>
            </a:endParaRPr>
          </a:p>
          <a:p>
            <a:pPr marL="0" indent="0">
              <a:buNone/>
            </a:pPr>
            <a:r>
              <a:rPr lang="en-US" sz="2400">
                <a:latin typeface="Times New Roman" panose="02020603050405020304" charset="0"/>
              </a:rPr>
              <a:t> Toplam:                    60.000,00 TL               amortisman edilmiş olan toplam tutar.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1544935" cy="582930"/>
          </a:xfrm>
        </p:spPr>
        <p:txBody>
          <a:bodyPr/>
          <a:p>
            <a:pPr algn="ctr"/>
            <a:r>
              <a:rPr lang="en-US" sz="3200" b="1">
                <a:solidFill>
                  <a:srgbClr val="FF0000"/>
                </a:solidFill>
                <a:latin typeface="Times New Roman" panose="02020603050405020304" charset="0"/>
              </a:rPr>
              <a:t>1. yılın hesaplaması: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7465" y="951230"/>
            <a:ext cx="12172950" cy="588772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x 0,40 = 24.000,00 / 12 ay = 2.000,00 TL aylık ayrılması gereken azalan bakiyeler yöntemine göre amortisman tutarını gösterir. Biz binek otoyu eylül ayında aldığımıza göre (eylül-ekimkasım-aralık) 4 aylık kıst amortisman hesaplamamız gerekecektir.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2.000,00 x 4 ay = 8.000,00 TL ilk yıl için ayrılması gereken azalan bakiyeler yöntemine göre kıst amortisman tutarıdır.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ea typeface="+mj-ea"/>
                <a:cs typeface="+mj-cs"/>
                <a:sym typeface="+mn-ea"/>
              </a:rPr>
              <a:t>2. yılın hesaplaması: </a:t>
            </a:r>
            <a:endParaRPr lang="en-US" b="1">
              <a:solidFill>
                <a:srgbClr val="FF0000"/>
              </a:solidFill>
              <a:latin typeface="Times New Roman" panose="02020603050405020304" charset="0"/>
              <a:ea typeface="+mj-ea"/>
              <a:cs typeface="+mj-cs"/>
              <a:sym typeface="+mn-ea"/>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(60.000,00 – 8.000,00) x 0,40 = 20.800,00 TL olarak hesaplanır.</a:t>
            </a:r>
            <a:endParaRPr lang="en-US" sz="3200" b="1">
              <a:solidFill>
                <a:srgbClr val="FF0000"/>
              </a:solidFill>
              <a:latin typeface="Times New Roman" panose="02020603050405020304" charset="0"/>
              <a:ea typeface="+mj-ea"/>
              <a:cs typeface="+mj-cs"/>
              <a:sym typeface="+mn-ea"/>
            </a:endParaRPr>
          </a:p>
          <a:p>
            <a:pPr marL="0" indent="0">
              <a:buNone/>
            </a:pP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4130" y="57150"/>
            <a:ext cx="12117070" cy="6795770"/>
          </a:xfrm>
        </p:spPr>
        <p:txBody>
          <a:bodyPr/>
          <a:p>
            <a:pPr marL="0" indent="0" algn="ctr">
              <a:buNone/>
            </a:pPr>
            <a:r>
              <a:rPr lang="en-US" b="1">
                <a:solidFill>
                  <a:srgbClr val="FF0000"/>
                </a:solidFill>
                <a:latin typeface="Times New Roman" panose="02020603050405020304" charset="0"/>
                <a:sym typeface="+mn-ea"/>
              </a:rPr>
              <a:t>3. yılın hesaplaması:  </a:t>
            </a:r>
            <a:endParaRPr lang="en-US" b="1">
              <a:solidFill>
                <a:srgbClr val="FF0000"/>
              </a:solidFill>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sym typeface="+mn-ea"/>
              </a:rPr>
              <a:t>(60.000,00 – 8.000,00 – 20.800,00) x 0,40 =12.720,00 TL olarak hesaplanır.</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lgn="ctr">
              <a:lnSpc>
                <a:spcPct val="50000"/>
              </a:lnSpc>
              <a:buNone/>
            </a:pPr>
            <a:r>
              <a:rPr lang="tr-TR" altLang="en-US" b="1">
                <a:solidFill>
                  <a:srgbClr val="FF0000"/>
                </a:solidFill>
                <a:latin typeface="Times New Roman" panose="02020603050405020304" charset="0"/>
                <a:ea typeface="+mj-ea"/>
                <a:cs typeface="+mj-cs"/>
                <a:sym typeface="+mn-ea"/>
              </a:rPr>
              <a:t>4</a:t>
            </a:r>
            <a:r>
              <a:rPr lang="en-US" b="1">
                <a:solidFill>
                  <a:srgbClr val="FF0000"/>
                </a:solidFill>
                <a:latin typeface="Times New Roman" panose="02020603050405020304" charset="0"/>
                <a:ea typeface="+mj-ea"/>
                <a:cs typeface="+mj-cs"/>
                <a:sym typeface="+mn-ea"/>
              </a:rPr>
              <a:t>. yılın hesaplaması:  </a:t>
            </a:r>
            <a:endParaRPr lang="en-US" b="1">
              <a:solidFill>
                <a:srgbClr val="FF0000"/>
              </a:solidFill>
              <a:latin typeface="Times New Roman" panose="02020603050405020304" charset="0"/>
              <a:ea typeface="+mj-ea"/>
              <a:cs typeface="+mj-cs"/>
              <a:sym typeface="+mn-ea"/>
            </a:endParaRPr>
          </a:p>
          <a:p>
            <a:pPr marL="0" indent="0" algn="ctr">
              <a:lnSpc>
                <a:spcPct val="70000"/>
              </a:lnSpc>
              <a:buNone/>
            </a:pPr>
            <a:endParaRPr lang="en-US" sz="32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(60.000,00 – 8.000,00 – 20.800,00 – 12.720,00) x 0,40 = 7.792,00 TL olarak hesaplanır.</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ctr">
              <a:buNone/>
            </a:pPr>
            <a:r>
              <a:rPr lang="en-US" b="1">
                <a:solidFill>
                  <a:srgbClr val="FF0000"/>
                </a:solidFill>
                <a:latin typeface="Times New Roman" panose="02020603050405020304" charset="0"/>
                <a:sym typeface="+mn-ea"/>
              </a:rPr>
              <a:t>5. yılın hesaplaması:  </a:t>
            </a:r>
            <a:endParaRPr lang="en-US" b="1">
              <a:solidFill>
                <a:srgbClr val="FF0000"/>
              </a:solidFill>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60.000,00 – 8.000,00 – 20.800,00 – 12.720,00 – 7.792,00 = 10.688,00 TL olarak hesaplanır. </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lnSpc>
                <a:spcPct val="100000"/>
              </a:lnSpc>
              <a:buNone/>
            </a:pPr>
            <a:r>
              <a:rPr lang="en-US" sz="2400">
                <a:latin typeface="Times New Roman" panose="02020603050405020304" charset="0"/>
                <a:sym typeface="+mn-ea"/>
              </a:rPr>
              <a:t>Görüldüğü gibi kıst amortisman uygulamasını azalan bakiyeler yönteminde uyguladığımızda sadece ilk yıl için kıst hesaplıyoruz. Normal amortismanda olduğu gibi kalanı son yıl değil diğer kalan 4 yıl içinde itfa ediyoruz.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ctr">
              <a:buNone/>
            </a:pPr>
            <a:endParaRPr lang="en-US" b="1">
              <a:solidFill>
                <a:srgbClr val="FF0000"/>
              </a:solidFill>
              <a:latin typeface="Times New Roman" panose="02020603050405020304" charset="0"/>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lgn="l">
              <a:buNone/>
            </a:pPr>
            <a:endParaRPr lang="en-US" b="1">
              <a:solidFill>
                <a:srgbClr val="FF0000"/>
              </a:solidFill>
              <a:latin typeface="Times New Roman" panose="02020603050405020304" charset="0"/>
              <a:sym typeface="+mn-ea"/>
            </a:endParaRPr>
          </a:p>
          <a:p>
            <a:pPr marL="0" indent="0" algn="ctr">
              <a:buNone/>
            </a:pPr>
            <a:endParaRPr lang="en-US" b="1">
              <a:solidFill>
                <a:srgbClr val="FF0000"/>
              </a:solidFill>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127000"/>
            <a:ext cx="12188190" cy="6711950"/>
          </a:xfrm>
        </p:spPr>
        <p:txBody>
          <a:bodyPr/>
          <a:p>
            <a:pPr marL="0" indent="0">
              <a:buNone/>
            </a:pPr>
            <a:r>
              <a:rPr lang="en-US" sz="2800" b="1">
                <a:latin typeface="Times New Roman" panose="02020603050405020304" charset="0"/>
              </a:rPr>
              <a:t>Karma Amortisman Yöntemi: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Bu yöntem iki yöntemin birlikte uygulanması şeklinde olur. Vergi Usul Kanunu azalan bakiyeler yöntemi ile amortisman ayıran mükelleflerine istedikleri takdirde normal amortisman yöntemine göre amortisman ayırma yöntemine geçmelerine izin vermektedir.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Fakat bu geçiş bir varlık için ancak bir defa söz konusu olmaktadır. Tekrar aynı varlık için normalden azalana geçiş söz konusu değildir. Bu yöntemi bir yöntem olarak anlatmaktan çok bir geçiş olarak adlandırmak daha doğru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Azalan bakiyelere göre amortisman ayırırken belli bir yıldan itibaren azalan bakiyeler yönteminin normal amortismana göre ayrılan tutarlarda avantajını yitirdiği gözlenmektedir. Avantajın yitirildiği yıl normal amortisman yöntemine geçerek azalan bakiyelerde son yıl ayrılacak olan tutarı kalan faydalı ömre dağıtarak avantajı yine işletme lehine çevirmemiz söz konusudur.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71120"/>
            <a:ext cx="12131675" cy="6711950"/>
          </a:xfrm>
        </p:spPr>
        <p:txBody>
          <a:bodyPr/>
          <a:p>
            <a:pPr marL="0" indent="0">
              <a:buNone/>
            </a:pPr>
            <a:r>
              <a:rPr lang="tr-TR" altLang="en-US">
                <a:latin typeface="Times New Roman" panose="02020603050405020304" charset="0"/>
              </a:rPr>
              <a:t>*</a:t>
            </a:r>
            <a:r>
              <a:rPr lang="en-US" sz="2400">
                <a:latin typeface="Times New Roman" panose="02020603050405020304" charset="0"/>
              </a:rPr>
              <a:t>Bir örnek ile konuyu açıklayalım. Faydalı ömrü 10 yıl olan 60.000,00 TL'lik bir demirbaşın karma yönteme göre değerlendirilmesine bakacak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Öncelikle amortisman oranını hesaplayalım 100 / 10 yıldan %10 normal amortisman tutarı olarak karşımıza çıkar azalan bakiyeler yöntemi de normal amortisman yönteminin 2 katı olduğundan %20 azalan bakiyeler yönteminde kullanılacak olan amortisman oranı olur.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1. yıl ayrılacak amortisman tutarı:  </a:t>
            </a:r>
            <a:endParaRPr lang="en-US" b="1">
              <a:solidFill>
                <a:srgbClr val="FF0000"/>
              </a:solidFill>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Vergi Usul Kanunu azalan bakiyelerle başlandığı takdirde normal yönteme geçme hakkı tanıdığı için ilk yıl ayrılacak olan amortisman tutarı azalan bakiyelere göre hesaplanır.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x 0,20 = 12.000,00 TL olarak belirlenir.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87555" cy="582930"/>
          </a:xfrm>
        </p:spPr>
        <p:txBody>
          <a:bodyPr/>
          <a:p>
            <a:pPr algn="ctr"/>
            <a:r>
              <a:rPr lang="en-US" sz="3200" b="1">
                <a:solidFill>
                  <a:srgbClr val="FF0000"/>
                </a:solidFill>
                <a:latin typeface="Times New Roman" panose="02020603050405020304" charset="0"/>
              </a:rPr>
              <a:t>2. yıl ayrılacak amortisman tutarı: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7465" y="909955"/>
            <a:ext cx="12187555" cy="5901690"/>
          </a:xfrm>
        </p:spPr>
        <p:txBody>
          <a:bodyPr/>
          <a:p>
            <a:pPr marL="0" indent="0">
              <a:buNone/>
            </a:pPr>
            <a:r>
              <a:rPr lang="en-US" sz="2400">
                <a:latin typeface="Times New Roman" panose="02020603050405020304" charset="0"/>
              </a:rPr>
              <a:t>Azalan bakiyeler yöntemine göre (60.000,00 – 12.000,00) x 0,20 =9.600,00 TL eğer bu yıl normal yönteme geçilecek olursa kalan faydalı ömür 9 yıl olduğu için 48.000,00 / 9 yıldan karşımıza 5.333,33 TL çıkacaktır. İki yöntemden azalan bakiyelerde ayrılacak amortisman tutarı daha fazla olduğu için işletme bu yıl da azalan bakiyelere göre amortisman ayırmaya devam edecektir. 2. yıl ayrılması gereken amortisman tutarı 9.600,00 TL olarak hesasplanır.</a:t>
            </a:r>
            <a:endParaRPr lang="en-US" sz="2400">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lgn="ctr">
              <a:buNone/>
            </a:pPr>
            <a:r>
              <a:rPr lang="en-US" b="1">
                <a:solidFill>
                  <a:srgbClr val="FF0000"/>
                </a:solidFill>
                <a:latin typeface="Times New Roman" panose="02020603050405020304" charset="0"/>
              </a:rPr>
              <a:t>3. yıl ayrılacak amortisman tutarı: </a:t>
            </a:r>
            <a:r>
              <a:rPr lang="en-US" sz="2400">
                <a:latin typeface="Times New Roman" panose="02020603050405020304" charset="0"/>
              </a:rPr>
              <a:t> </a:t>
            </a: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l">
              <a:buNone/>
            </a:pPr>
            <a:r>
              <a:rPr lang="en-US" sz="2400">
                <a:latin typeface="Times New Roman" panose="02020603050405020304" charset="0"/>
              </a:rPr>
              <a:t>Azalan bakiyeler yöntemine göre (60.000,00 – 12.000,00 – 9.600,00) x 0,20 = 7.680,00 TL eğer bu yıl normal yönteme geçilecek olursa kalan faydalı ömür 8 yıl olduğu için 38.400,00 / 8 yıldan karşımıza 4.800,00 TL çıkacaktır. İki yöntemden azalan bakiyelerde ayrılacak amortisman tutarı daha fazla olduğu için işletme bu yıl da azalan bakiyelere göre amortisman ayırmaya devam edecektir. 3. yıl ayrılması gereken amortisman tutarı 7.680,00 TL olarak hesaplanır.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875"/>
            <a:ext cx="12117705" cy="6795770"/>
          </a:xfrm>
        </p:spPr>
        <p:txBody>
          <a:bodyPr/>
          <a:p>
            <a:pPr marL="0" indent="0" algn="ctr">
              <a:buNone/>
            </a:pPr>
            <a:r>
              <a:rPr lang="en-US" b="1">
                <a:solidFill>
                  <a:srgbClr val="FF0000"/>
                </a:solidFill>
                <a:latin typeface="Times New Roman" panose="02020603050405020304" charset="0"/>
              </a:rPr>
              <a:t>4. yıl ayrılacak amortisman tutarı:  </a:t>
            </a:r>
            <a:endParaRPr lang="en-US" b="1">
              <a:solidFill>
                <a:srgbClr val="FF0000"/>
              </a:solidFill>
              <a:latin typeface="Times New Roman" panose="02020603050405020304" charset="0"/>
            </a:endParaRPr>
          </a:p>
          <a:p>
            <a:pPr marL="0" indent="0" algn="ctr">
              <a:lnSpc>
                <a:spcPct val="90000"/>
              </a:lnSpc>
              <a:buNone/>
            </a:pP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Azalan bakiyeler yöntemine göre (60.000,00 – 12.000,00 – 9.600,00 – 7.680,00) x 0,20 = 6.144,00 TL eğer bu yıl normal yönteme geçilecek olursa kalan faydalı ömür 7 yıl olduğu için 32.256,00 / 7 yıldan karşımıza 4.608,00 TL çıkacaktır. İki yöntemden azalan bakiyelerde ayrılacak amortisman tutarı daha fazla olduğu için işletme bu yıl da azalan bakiyelere göre amortisman ayırmaya devam edecektir. 4. yıl ayrılması gereken amortisman tutarı 6.144,00 TL olarak hesaplanır. </a:t>
            </a: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5. yıl ayrılacak amortisman tutarı:  </a:t>
            </a:r>
            <a:endParaRPr lang="en-US" b="1">
              <a:solidFill>
                <a:srgbClr val="FF0000"/>
              </a:solidFill>
              <a:latin typeface="Times New Roman" panose="02020603050405020304" charset="0"/>
            </a:endParaRPr>
          </a:p>
          <a:p>
            <a:pPr marL="0" indent="0" algn="ctr">
              <a:lnSpc>
                <a:spcPct val="80000"/>
              </a:lnSpc>
              <a:buNone/>
            </a:pP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Azalan bakiyeler yöntemine göre (60.000,00 – 12.000,00 – 9.600,00 – 7.680,00 – 6.144,00) x 0,20 = 4.915,20 TL eğer bu yıl normal yönteme geçilecek olursa kalan faydalı ömür 6 yıl olduğu için 26.112,00 / 6 yıldan karşımıza 4.352,00 TL çıkacaktır. İki yöntemden azalan bakiyelerde ayrılacak amortisman tutarı daha fazla olduğu için işletme bu yıl da azalan bakiyelere göre amortisman ayırmaya devam edecektir. 5. yıl ayrılması gereken amortisman tutarı 4.915,20 TL olarak hesaplanır.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57150"/>
            <a:ext cx="12159615" cy="6753860"/>
          </a:xfrm>
        </p:spPr>
        <p:txBody>
          <a:bodyPr/>
          <a:p>
            <a:pPr marL="0" indent="0" algn="ctr">
              <a:buNone/>
            </a:pPr>
            <a:r>
              <a:rPr lang="en-US" b="1">
                <a:solidFill>
                  <a:srgbClr val="FF0000"/>
                </a:solidFill>
                <a:latin typeface="Times New Roman" panose="02020603050405020304" charset="0"/>
              </a:rPr>
              <a:t>6. yıl ayrılacak amortisman tutarı:  </a:t>
            </a:r>
            <a:endParaRPr lang="en-US" b="1">
              <a:solidFill>
                <a:srgbClr val="FF0000"/>
              </a:solidFill>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Azalan bakiyeler yöntemine göre (60.000,00 – 12.000,00 – 9.600,00 – 7.680,00 – 6.144,00 – 4.915,20) x 0,20 = 3.932,16 TL eğer bu yıl normal yönteme geçilecek olursa kalan faydalı ömür 5 yıl olduğu için 19.660,80 / 5 yıldan karşımıza 3.932,16 TL çıkacaktır. İki yöntemde de azalan bakiyelerde ayrılacak amortisman tutarı ile normal amortisman tutarının aynı çıkması ile artık işletmenin normal amortisman yöntemine geçmesi avantaj olacaktır çünkü artık azalan bakiyeler yöntemi avantajını yitirmeye başlamıştır. 6. yıl ayrılması gereken amortisman tutarı 3.932,16 TL olarak hesaplanır.  </a:t>
            </a:r>
            <a:endParaRPr lang="en-US" sz="2400">
              <a:latin typeface="Times New Roman" panose="02020603050405020304" charset="0"/>
            </a:endParaRPr>
          </a:p>
          <a:p>
            <a:pPr marL="0" indent="0">
              <a:buNone/>
            </a:pPr>
            <a:r>
              <a:rPr lang="en-US" sz="2400">
                <a:latin typeface="Times New Roman" panose="02020603050405020304" charset="0"/>
              </a:rPr>
              <a:t>Bundan sonraki yıllarda artık ayrılacak tutar her yıl için 3.932,16 olur. Çünkü Vergi Usul Kanununa göre artık işletmemizin normal amortismandan azalan bakiyeler yöntemine geçmesine imkân kalmamıştır.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905"/>
            <a:ext cx="12188190" cy="6795770"/>
          </a:xfrm>
        </p:spPr>
        <p:txBody>
          <a:bodyPr/>
          <a:p>
            <a:pPr marL="0" indent="0">
              <a:buNone/>
            </a:pPr>
            <a:r>
              <a:rPr lang="en-US" sz="2400">
                <a:latin typeface="Times New Roman" panose="02020603050405020304" charset="0"/>
              </a:rPr>
              <a:t>Her yıl ayrılan amortisman tutarlarını toplayacak olursak işletmemizin  </a:t>
            </a:r>
            <a:endParaRPr lang="en-US" sz="2400">
              <a:latin typeface="Times New Roman" panose="02020603050405020304" charset="0"/>
            </a:endParaRPr>
          </a:p>
          <a:p>
            <a:pPr marL="0" indent="0">
              <a:buNone/>
            </a:pPr>
            <a:r>
              <a:rPr lang="en-US" sz="2400">
                <a:latin typeface="Times New Roman" panose="02020603050405020304" charset="0"/>
              </a:rPr>
              <a:t>1. yıl       12.000,00   </a:t>
            </a:r>
            <a:endParaRPr lang="en-US" sz="2400">
              <a:latin typeface="Times New Roman" panose="02020603050405020304" charset="0"/>
            </a:endParaRPr>
          </a:p>
          <a:p>
            <a:pPr marL="0" indent="0">
              <a:buNone/>
            </a:pPr>
            <a:r>
              <a:rPr lang="en-US" sz="2400">
                <a:latin typeface="Times New Roman" panose="02020603050405020304" charset="0"/>
              </a:rPr>
              <a:t>2. yıl        9.600,00   </a:t>
            </a:r>
            <a:endParaRPr lang="en-US" sz="2400">
              <a:latin typeface="Times New Roman" panose="02020603050405020304" charset="0"/>
            </a:endParaRPr>
          </a:p>
          <a:p>
            <a:pPr marL="0" indent="0">
              <a:buNone/>
            </a:pPr>
            <a:r>
              <a:rPr lang="en-US" sz="2400">
                <a:latin typeface="Times New Roman" panose="02020603050405020304" charset="0"/>
              </a:rPr>
              <a:t>3. yıl        7.680,00   </a:t>
            </a:r>
            <a:endParaRPr lang="en-US" sz="2400">
              <a:latin typeface="Times New Roman" panose="02020603050405020304" charset="0"/>
            </a:endParaRPr>
          </a:p>
          <a:p>
            <a:pPr marL="0" indent="0">
              <a:buNone/>
            </a:pPr>
            <a:r>
              <a:rPr lang="en-US" sz="2400">
                <a:latin typeface="Times New Roman" panose="02020603050405020304" charset="0"/>
              </a:rPr>
              <a:t>4. yıl        6.144,00  </a:t>
            </a:r>
            <a:endParaRPr lang="en-US" sz="2400">
              <a:latin typeface="Times New Roman" panose="02020603050405020304" charset="0"/>
            </a:endParaRPr>
          </a:p>
          <a:p>
            <a:pPr marL="0" indent="0">
              <a:buNone/>
            </a:pPr>
            <a:r>
              <a:rPr lang="en-US" sz="2400">
                <a:latin typeface="Times New Roman" panose="02020603050405020304" charset="0"/>
              </a:rPr>
              <a:t>5. yıl        4.915,20  </a:t>
            </a:r>
            <a:endParaRPr lang="en-US" sz="2400">
              <a:latin typeface="Times New Roman" panose="02020603050405020304" charset="0"/>
            </a:endParaRPr>
          </a:p>
          <a:p>
            <a:pPr marL="0" indent="0">
              <a:buNone/>
            </a:pPr>
            <a:r>
              <a:rPr lang="en-US" sz="2400">
                <a:latin typeface="Times New Roman" panose="02020603050405020304" charset="0"/>
              </a:rPr>
              <a:t>6. yıl        3.932,16 normal amortismana geçiş yılı (karma yöntemin seçildiği yıl) </a:t>
            </a:r>
            <a:endParaRPr lang="en-US" sz="2400">
              <a:latin typeface="Times New Roman" panose="02020603050405020304" charset="0"/>
            </a:endParaRPr>
          </a:p>
          <a:p>
            <a:pPr marL="0" indent="0">
              <a:buNone/>
            </a:pPr>
            <a:r>
              <a:rPr lang="en-US" sz="2400">
                <a:latin typeface="Times New Roman" panose="02020603050405020304" charset="0"/>
              </a:rPr>
              <a:t>7. yıl         3.932,16   </a:t>
            </a:r>
            <a:endParaRPr lang="en-US" sz="2400">
              <a:latin typeface="Times New Roman" panose="02020603050405020304" charset="0"/>
            </a:endParaRPr>
          </a:p>
          <a:p>
            <a:pPr marL="0" indent="0">
              <a:buNone/>
            </a:pPr>
            <a:r>
              <a:rPr lang="en-US" sz="2400">
                <a:latin typeface="Times New Roman" panose="02020603050405020304" charset="0"/>
              </a:rPr>
              <a:t>8. yıl         3.932,16   </a:t>
            </a:r>
            <a:endParaRPr lang="en-US" sz="2400">
              <a:latin typeface="Times New Roman" panose="02020603050405020304" charset="0"/>
            </a:endParaRPr>
          </a:p>
          <a:p>
            <a:pPr marL="0" indent="0">
              <a:buNone/>
            </a:pPr>
            <a:r>
              <a:rPr lang="en-US" sz="2400">
                <a:latin typeface="Times New Roman" panose="02020603050405020304" charset="0"/>
              </a:rPr>
              <a:t>9. yıl         3.932,16   </a:t>
            </a:r>
            <a:endParaRPr lang="en-US" sz="2400">
              <a:latin typeface="Times New Roman" panose="02020603050405020304" charset="0"/>
            </a:endParaRPr>
          </a:p>
          <a:p>
            <a:pPr marL="0" indent="0">
              <a:buNone/>
            </a:pPr>
            <a:r>
              <a:rPr lang="en-US" sz="2400">
                <a:latin typeface="Times New Roman" panose="02020603050405020304" charset="0"/>
              </a:rPr>
              <a:t>10. yıl       </a:t>
            </a:r>
            <a:r>
              <a:rPr lang="en-US" sz="2400" u="sng">
                <a:latin typeface="Times New Roman" panose="02020603050405020304" charset="0"/>
              </a:rPr>
              <a:t>3.932,16   </a:t>
            </a:r>
            <a:endParaRPr lang="en-US" sz="2400" u="sng">
              <a:latin typeface="Times New Roman" panose="02020603050405020304" charset="0"/>
            </a:endParaRPr>
          </a:p>
          <a:p>
            <a:pPr marL="0" indent="0">
              <a:buNone/>
            </a:pPr>
            <a:r>
              <a:rPr lang="en-US" sz="2400">
                <a:latin typeface="Times New Roman" panose="02020603050405020304" charset="0"/>
              </a:rPr>
              <a:t>Toplam:    60.000,00 TL amortisman edilmiş olan toplam tutar. </a:t>
            </a:r>
            <a:endParaRPr lang="en-US" sz="2400">
              <a:latin typeface="Times New Roman" panose="02020603050405020304" charset="0"/>
            </a:endParaRPr>
          </a:p>
          <a:p>
            <a:pPr marL="0" indent="0">
              <a:lnSpc>
                <a:spcPct val="0"/>
              </a:lnSpc>
              <a:buNone/>
            </a:pPr>
            <a:endParaRPr lang="en-US" sz="2400">
              <a:latin typeface="Times New Roman" panose="02020603050405020304" charset="0"/>
            </a:endParaRPr>
          </a:p>
          <a:p>
            <a:pPr marL="0" indent="0">
              <a:buNone/>
            </a:pPr>
            <a:r>
              <a:rPr lang="en-US" sz="2400">
                <a:latin typeface="Times New Roman" panose="02020603050405020304" charset="0"/>
              </a:rPr>
              <a:t>Fakat alınan bu demirbaşın binek oto olacağını varsayarsak tüm hesaplamalar değişecektir. 1.yıl hesaplamasında hesaplanan azalan bakiyeler yöntemine göre olan tutar otonun alındığı ay itibariyle dikkate alınmak zorundadır. Kıst amortismana göre hesaplamamızı yapalım. (Binek otonun eylül ayında alındığını varsayarsak)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9081</Words>
  <Application>WPS Presentation</Application>
  <PresentationFormat>Widescreen</PresentationFormat>
  <Paragraphs>140</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1. yılın hesaplaması: </vt:lpstr>
      <vt:lpstr>PowerPoint 演示文稿</vt:lpstr>
      <vt:lpstr>PowerPoint 演示文稿</vt:lpstr>
      <vt:lpstr>PowerPoint 演示文稿</vt:lpstr>
      <vt:lpstr>2. yıl ayrılacak amortisman tutarı: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5</cp:revision>
  <dcterms:created xsi:type="dcterms:W3CDTF">2018-02-13T21:52:00Z</dcterms:created>
  <dcterms:modified xsi:type="dcterms:W3CDTF">2018-02-16T11:59:31Z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