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65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3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21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5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32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94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61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43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310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79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5E5F4-F0BE-486F-8AC0-07DC22ECABC1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CB350-C168-417A-AE8F-739AAD5174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35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70709" y="1214846"/>
            <a:ext cx="104502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Yükseltgenme - İndirgenme</a:t>
            </a:r>
          </a:p>
          <a:p>
            <a:endParaRPr lang="tr-TR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tr-TR" sz="32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tr-TR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Bir elementin, kimyasal reaksiyonda elektron alması olayına indirgenme denir. İndirgenme olayına </a:t>
            </a:r>
            <a:r>
              <a:rPr lang="tr-TR" sz="32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reduksiyon</a:t>
            </a:r>
            <a:r>
              <a:rPr lang="tr-TR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yükseltgenme olayına da </a:t>
            </a:r>
            <a:r>
              <a:rPr lang="tr-TR" sz="32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oksidasyon</a:t>
            </a:r>
            <a:r>
              <a:rPr lang="tr-TR" sz="3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denir. Reaksiyonda elektron vererek yükseltgenen element karşısındakini indirgediği için "indirgen", elektron alarak indirgenen element karşısındakini yükseltgediği için "yükseltgen" olarak tanımlanır.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7775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40525" y="886833"/>
            <a:ext cx="99930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Eğer elektron alan yâni indirgenen element serbest (nötr) halde ise, eksi </a:t>
            </a:r>
            <a:r>
              <a:rPr lang="tr-TR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değerlikli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olur. Serbest halde değil de (+) </a:t>
            </a:r>
            <a:r>
              <a:rPr lang="tr-TR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değerlikli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iyon halinde ise, aldığı elektron sayısı kadar değerliği azalır. Buna karşılık elektron veren element, nötr halde ise + </a:t>
            </a:r>
            <a:r>
              <a:rPr lang="tr-TR" sz="24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değerlikli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olur, iyon halinde ise verdiği elektron sayısı kadar değerliği artar.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2H</a:t>
            </a:r>
            <a:r>
              <a:rPr lang="tr-TR" sz="2400" b="0" i="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+ O</a:t>
            </a:r>
            <a:r>
              <a:rPr lang="tr-TR" sz="2400" b="0" i="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                 2H</a:t>
            </a:r>
            <a:r>
              <a:rPr lang="tr-TR" sz="2400" b="0" i="0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2390503" y="3840480"/>
            <a:ext cx="121484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006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02229" y="1110343"/>
            <a:ext cx="91178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Serbest haldeki elementlerin yükseltgenme sayısı sıfırdır.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İki atomlu molekül elementlerinin </a:t>
            </a:r>
            <a:r>
              <a:rPr lang="tr-TR" sz="2800" dirty="0" smtClean="0"/>
              <a:t>yükseltgenme sayısı sıfırdır.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Molekül ve bileşiklerin yükseltgenme sayısı sıfırdır.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İki veya daha fazla atomdan oluşan iyonların yükseltgenme sayıları iyon yüküne eşittir.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2501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35577" y="849086"/>
            <a:ext cx="9653452" cy="3826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Örneğin;</a:t>
            </a:r>
          </a:p>
          <a:p>
            <a:endParaRPr lang="tr-TR" sz="2800" dirty="0"/>
          </a:p>
          <a:p>
            <a:r>
              <a:rPr lang="tr-TR" sz="2800" dirty="0" smtClean="0"/>
              <a:t>       NHO</a:t>
            </a:r>
            <a:r>
              <a:rPr lang="tr-TR" sz="2800" baseline="-25000" dirty="0" smtClean="0"/>
              <a:t>3</a:t>
            </a:r>
            <a:r>
              <a:rPr lang="tr-TR" sz="2800" dirty="0" smtClean="0"/>
              <a:t> bileşiğinde N’nin yükseltgenme sayısını bulunuz.</a:t>
            </a:r>
          </a:p>
          <a:p>
            <a:endParaRPr lang="tr-TR" sz="2800" dirty="0"/>
          </a:p>
          <a:p>
            <a:r>
              <a:rPr lang="tr-TR" sz="2800" dirty="0" smtClean="0"/>
              <a:t>       H</a:t>
            </a:r>
            <a:r>
              <a:rPr lang="tr-TR" sz="2800" baseline="30000" dirty="0" smtClean="0"/>
              <a:t>(+1) </a:t>
            </a:r>
            <a:r>
              <a:rPr lang="tr-TR" sz="2800" dirty="0" smtClean="0"/>
              <a:t>N </a:t>
            </a:r>
            <a:r>
              <a:rPr lang="tr-TR" sz="2800" baseline="30000" dirty="0" smtClean="0"/>
              <a:t>(x) </a:t>
            </a:r>
            <a:r>
              <a:rPr lang="tr-TR" sz="2800" dirty="0" smtClean="0"/>
              <a:t>O</a:t>
            </a:r>
            <a:r>
              <a:rPr lang="tr-TR" sz="2800" baseline="-25000" dirty="0" smtClean="0"/>
              <a:t>3</a:t>
            </a:r>
            <a:r>
              <a:rPr lang="tr-TR" sz="2800" dirty="0" smtClean="0"/>
              <a:t> </a:t>
            </a:r>
            <a:r>
              <a:rPr lang="tr-TR" sz="2800" baseline="30000" dirty="0" smtClean="0"/>
              <a:t>(-2)</a:t>
            </a:r>
          </a:p>
          <a:p>
            <a:endParaRPr lang="tr-TR" sz="2800" baseline="30000" dirty="0"/>
          </a:p>
          <a:p>
            <a:r>
              <a:rPr lang="tr-TR" sz="2800" dirty="0" smtClean="0"/>
              <a:t>       (+1)+ (x)+ (-6) =0</a:t>
            </a:r>
          </a:p>
          <a:p>
            <a:r>
              <a:rPr lang="tr-TR" sz="2800" dirty="0" smtClean="0"/>
              <a:t> </a:t>
            </a:r>
          </a:p>
          <a:p>
            <a:r>
              <a:rPr lang="tr-TR" sz="2800" dirty="0"/>
              <a:t> </a:t>
            </a:r>
            <a:r>
              <a:rPr lang="tr-TR" sz="2800" dirty="0" smtClean="0"/>
              <a:t>       X= +5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23142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49976" y="914400"/>
            <a:ext cx="9588137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          Cu  + HNO</a:t>
            </a:r>
            <a:r>
              <a:rPr lang="tr-TR" sz="3200" baseline="-25000" dirty="0" smtClean="0"/>
              <a:t>3</a:t>
            </a:r>
            <a:r>
              <a:rPr lang="tr-TR" sz="3200" dirty="0" smtClean="0"/>
              <a:t>            Cu(NO</a:t>
            </a:r>
            <a:r>
              <a:rPr lang="tr-TR" sz="3200" baseline="-25000" dirty="0" smtClean="0"/>
              <a:t>3</a:t>
            </a:r>
            <a:r>
              <a:rPr lang="tr-TR" sz="3200" dirty="0" smtClean="0"/>
              <a:t>)</a:t>
            </a:r>
            <a:r>
              <a:rPr lang="tr-TR" sz="3200" baseline="-25000" dirty="0" smtClean="0"/>
              <a:t>2</a:t>
            </a:r>
            <a:r>
              <a:rPr lang="tr-TR" sz="3200" dirty="0" smtClean="0"/>
              <a:t>  +  NO  +H</a:t>
            </a:r>
            <a:r>
              <a:rPr lang="tr-TR" sz="3200" baseline="-25000" dirty="0" smtClean="0"/>
              <a:t>2</a:t>
            </a:r>
            <a:r>
              <a:rPr lang="tr-TR" sz="3200" dirty="0" smtClean="0"/>
              <a:t>O</a:t>
            </a:r>
          </a:p>
          <a:p>
            <a:endParaRPr lang="tr-TR" sz="3200" dirty="0"/>
          </a:p>
          <a:p>
            <a:r>
              <a:rPr lang="tr-TR" sz="3200" dirty="0" smtClean="0"/>
              <a:t>Cu </a:t>
            </a:r>
            <a:r>
              <a:rPr lang="tr-TR" sz="3200" baseline="30000" dirty="0" smtClean="0"/>
              <a:t>O</a:t>
            </a:r>
            <a:r>
              <a:rPr lang="tr-TR" sz="3200" dirty="0" smtClean="0"/>
              <a:t>          Cu</a:t>
            </a:r>
            <a:r>
              <a:rPr lang="tr-TR" sz="3200" baseline="30000" dirty="0" smtClean="0"/>
              <a:t>+2  </a:t>
            </a:r>
            <a:r>
              <a:rPr lang="tr-TR" sz="3200" dirty="0" smtClean="0"/>
              <a:t>+  2 e</a:t>
            </a:r>
            <a:endParaRPr lang="tr-TR" sz="3200" dirty="0"/>
          </a:p>
          <a:p>
            <a:endParaRPr lang="tr-TR" sz="3200" baseline="30000" dirty="0" smtClean="0"/>
          </a:p>
          <a:p>
            <a:r>
              <a:rPr lang="tr-TR" sz="3200" dirty="0" smtClean="0"/>
              <a:t>N</a:t>
            </a:r>
            <a:r>
              <a:rPr lang="tr-TR" sz="3200" baseline="30000" dirty="0" smtClean="0"/>
              <a:t>+5</a:t>
            </a:r>
            <a:r>
              <a:rPr lang="tr-TR" sz="3200" dirty="0" smtClean="0"/>
              <a:t> + 3e          N</a:t>
            </a:r>
            <a:r>
              <a:rPr lang="tr-TR" sz="3200" baseline="30000" dirty="0" smtClean="0"/>
              <a:t>+2</a:t>
            </a:r>
          </a:p>
          <a:p>
            <a:endParaRPr lang="tr-TR" sz="3200" baseline="30000" dirty="0"/>
          </a:p>
          <a:p>
            <a:endParaRPr lang="tr-TR" sz="3200" baseline="30000" dirty="0" smtClean="0"/>
          </a:p>
          <a:p>
            <a:r>
              <a:rPr lang="tr-TR" sz="3200" dirty="0"/>
              <a:t>3</a:t>
            </a:r>
            <a:r>
              <a:rPr lang="tr-TR" sz="3200" dirty="0" smtClean="0"/>
              <a:t>Cu </a:t>
            </a:r>
            <a:r>
              <a:rPr lang="tr-TR" sz="3200" baseline="30000" dirty="0" smtClean="0"/>
              <a:t>O</a:t>
            </a:r>
            <a:r>
              <a:rPr lang="tr-TR" sz="3200" dirty="0" smtClean="0"/>
              <a:t>             3Cu</a:t>
            </a:r>
            <a:r>
              <a:rPr lang="tr-TR" sz="3200" baseline="30000" dirty="0" smtClean="0"/>
              <a:t>+2  </a:t>
            </a:r>
            <a:r>
              <a:rPr lang="tr-TR" sz="3200" dirty="0" smtClean="0"/>
              <a:t>+  6 e</a:t>
            </a:r>
          </a:p>
          <a:p>
            <a:endParaRPr lang="tr-TR" sz="3200" baseline="30000" dirty="0" smtClean="0"/>
          </a:p>
          <a:p>
            <a:r>
              <a:rPr lang="tr-TR" sz="3200" dirty="0" smtClean="0"/>
              <a:t>2N</a:t>
            </a:r>
            <a:r>
              <a:rPr lang="tr-TR" sz="3200" baseline="30000" dirty="0" smtClean="0"/>
              <a:t>+5</a:t>
            </a:r>
            <a:r>
              <a:rPr lang="tr-TR" sz="3200" dirty="0" smtClean="0"/>
              <a:t> + 6e          2N</a:t>
            </a:r>
            <a:r>
              <a:rPr lang="tr-TR" sz="3200" baseline="30000" dirty="0" smtClean="0"/>
              <a:t>+2</a:t>
            </a:r>
          </a:p>
          <a:p>
            <a:endParaRPr lang="tr-TR" sz="3200" baseline="30000" dirty="0"/>
          </a:p>
          <a:p>
            <a:r>
              <a:rPr lang="tr-TR" sz="3200" dirty="0" smtClean="0"/>
              <a:t>3Cu  + 8HNO</a:t>
            </a:r>
            <a:r>
              <a:rPr lang="tr-TR" sz="3200" baseline="-25000" dirty="0" smtClean="0"/>
              <a:t>3</a:t>
            </a:r>
            <a:r>
              <a:rPr lang="tr-TR" sz="3200" dirty="0" smtClean="0"/>
              <a:t>            3Cu(NO</a:t>
            </a:r>
            <a:r>
              <a:rPr lang="tr-TR" sz="3200" baseline="-25000" dirty="0" smtClean="0"/>
              <a:t>3</a:t>
            </a:r>
            <a:r>
              <a:rPr lang="tr-TR" sz="3200" dirty="0" smtClean="0"/>
              <a:t>)</a:t>
            </a:r>
            <a:r>
              <a:rPr lang="tr-TR" sz="3200" baseline="-25000" dirty="0" smtClean="0"/>
              <a:t>2</a:t>
            </a:r>
            <a:r>
              <a:rPr lang="tr-TR" sz="3200" dirty="0" smtClean="0"/>
              <a:t>  +  2NO  +4H</a:t>
            </a:r>
            <a:r>
              <a:rPr lang="tr-TR" sz="3200" baseline="-25000" dirty="0" smtClean="0"/>
              <a:t>2</a:t>
            </a:r>
            <a:r>
              <a:rPr lang="tr-TR" sz="3200" dirty="0" smtClean="0"/>
              <a:t>O</a:t>
            </a:r>
          </a:p>
          <a:p>
            <a:endParaRPr lang="tr-TR" sz="3200" baseline="30000" dirty="0" smtClean="0"/>
          </a:p>
          <a:p>
            <a:endParaRPr lang="tr-TR" sz="3200" baseline="30000" dirty="0" smtClean="0"/>
          </a:p>
          <a:p>
            <a:endParaRPr lang="tr-TR" sz="3200" baseline="30000" dirty="0"/>
          </a:p>
          <a:p>
            <a:endParaRPr lang="tr-TR" sz="3200" baseline="30000" dirty="0" smtClean="0"/>
          </a:p>
          <a:p>
            <a:endParaRPr lang="tr-TR" sz="3200" baseline="30000" dirty="0"/>
          </a:p>
          <a:p>
            <a:endParaRPr lang="tr-TR" sz="3200" baseline="30000" dirty="0" smtClean="0"/>
          </a:p>
          <a:p>
            <a:endParaRPr lang="tr-TR" sz="3200" baseline="30000" dirty="0" smtClean="0"/>
          </a:p>
          <a:p>
            <a:endParaRPr lang="tr-TR" sz="3200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2233749" y="2233749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4454435" y="1227909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2899954" y="3043646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2599509" y="4180115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3135086" y="4963887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3971110" y="5760721"/>
            <a:ext cx="84908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63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161</Words>
  <Application>Microsoft Office PowerPoint</Application>
  <PresentationFormat>Geniş ekran</PresentationFormat>
  <Paragraphs>39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</cp:revision>
  <dcterms:created xsi:type="dcterms:W3CDTF">2018-05-16T18:51:07Z</dcterms:created>
  <dcterms:modified xsi:type="dcterms:W3CDTF">2018-05-16T19:20:36Z</dcterms:modified>
</cp:coreProperties>
</file>