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sldIdLst>
    <p:sldId id="256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16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7481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28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1855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283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789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1107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27943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33862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80948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887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74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0638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24821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2497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21696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799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7366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91841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3363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3246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02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36021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4752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81273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5865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9971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89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7077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917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032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182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274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92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53618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2257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18953"/>
          </a:xfrm>
        </p:spPr>
        <p:txBody>
          <a:bodyPr/>
          <a:lstStyle/>
          <a:p>
            <a:r>
              <a:rPr lang="tr-TR" dirty="0" smtClean="0"/>
              <a:t>HUKUKUN KAYNAKLARI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88557"/>
            <a:ext cx="9144000" cy="2769243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Hukukun kaynakları, asıl </a:t>
            </a:r>
            <a:r>
              <a:rPr lang="tr-TR" dirty="0"/>
              <a:t>kaynaklar ve yardımcı kaynaklar olarak ikiye </a:t>
            </a:r>
            <a:r>
              <a:rPr lang="tr-TR" dirty="0" smtClean="0"/>
              <a:t>ayrılır.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/>
              <a:t>Asıl kaynaklar: Yazılı </a:t>
            </a:r>
            <a:r>
              <a:rPr lang="tr-TR" dirty="0"/>
              <a:t>ve yazısız </a:t>
            </a:r>
            <a:r>
              <a:rPr lang="tr-TR" dirty="0" smtClean="0"/>
              <a:t>kaynaklar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/>
              <a:t>Yardımcı kaynaklar: Doktrin </a:t>
            </a:r>
            <a:r>
              <a:rPr lang="tr-TR" dirty="0"/>
              <a:t>ve </a:t>
            </a:r>
            <a:r>
              <a:rPr lang="tr-TR" dirty="0" smtClean="0"/>
              <a:t>içtihat</a:t>
            </a:r>
          </a:p>
        </p:txBody>
      </p:sp>
    </p:spTree>
    <p:extLst>
      <p:ext uri="{BB962C8B-B14F-4D97-AF65-F5344CB8AC3E}">
        <p14:creationId xmlns:p14="http://schemas.microsoft.com/office/powerpoint/2010/main" val="357935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Yazılı 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Hukukun asıl kaynaklarından olan </a:t>
            </a:r>
            <a:r>
              <a:rPr lang="tr-TR" dirty="0" smtClean="0"/>
              <a:t>yazılı kaynaklar, devletin </a:t>
            </a:r>
            <a:r>
              <a:rPr lang="tr-TR" dirty="0"/>
              <a:t>yetkili organları tarafından konulmuş olan bütün hukuk </a:t>
            </a:r>
            <a:r>
              <a:rPr lang="tr-TR" dirty="0" smtClean="0"/>
              <a:t>kurallarıdır. Devletin </a:t>
            </a:r>
            <a:r>
              <a:rPr lang="tr-TR" dirty="0"/>
              <a:t>yetkili organları tarafından konulan ve yürürlükte bulunan hukuk kurallarının </a:t>
            </a:r>
            <a:r>
              <a:rPr lang="tr-TR" dirty="0" smtClean="0"/>
              <a:t>bütününe </a:t>
            </a:r>
            <a:r>
              <a:rPr lang="tr-TR" b="1" dirty="0" smtClean="0"/>
              <a:t>pozitif </a:t>
            </a:r>
            <a:r>
              <a:rPr lang="tr-TR" b="1" dirty="0"/>
              <a:t>hukuk </a:t>
            </a:r>
            <a:r>
              <a:rPr lang="tr-TR" dirty="0"/>
              <a:t>ya da </a:t>
            </a:r>
            <a:r>
              <a:rPr lang="tr-TR" b="1" dirty="0"/>
              <a:t>mevzuat </a:t>
            </a:r>
            <a:r>
              <a:rPr lang="tr-TR" dirty="0" smtClean="0"/>
              <a:t>denir. Yazılı </a:t>
            </a:r>
            <a:r>
              <a:rPr lang="tr-TR" dirty="0"/>
              <a:t>kaynakların ilki </a:t>
            </a:r>
            <a:r>
              <a:rPr lang="tr-TR" dirty="0" smtClean="0"/>
              <a:t>anayasadır.</a:t>
            </a:r>
          </a:p>
          <a:p>
            <a:pPr marL="0" indent="0">
              <a:buNone/>
            </a:pPr>
            <a:r>
              <a:rPr lang="tr-TR" dirty="0" smtClean="0"/>
              <a:t>Anayasa, normlar </a:t>
            </a:r>
            <a:r>
              <a:rPr lang="tr-TR" dirty="0"/>
              <a:t>hiyerarşisinde en üst sırayı işgal eden </a:t>
            </a:r>
            <a:r>
              <a:rPr lang="tr-TR" dirty="0" smtClean="0"/>
              <a:t>onlardan farklı </a:t>
            </a:r>
            <a:r>
              <a:rPr lang="tr-TR" dirty="0"/>
              <a:t>ve daha zor bir usul ile konulan ve değiştirilebilen hukuk kurallarının </a:t>
            </a:r>
            <a:r>
              <a:rPr lang="tr-TR" dirty="0" smtClean="0"/>
              <a:t>bütünüdür. Hukuk </a:t>
            </a:r>
            <a:r>
              <a:rPr lang="tr-TR" dirty="0"/>
              <a:t>kurallarından anayasa kuralları çoğunlukla Devletin temel organlarının kuruluş ve </a:t>
            </a:r>
            <a:r>
              <a:rPr lang="tr-TR" dirty="0" smtClean="0"/>
              <a:t>işleyişi, </a:t>
            </a:r>
            <a:r>
              <a:rPr lang="tr-TR" dirty="0"/>
              <a:t>vatandaşların temel hak ve </a:t>
            </a:r>
            <a:r>
              <a:rPr lang="tr-TR" dirty="0" smtClean="0"/>
              <a:t>hürriyetlerini düzenler. Asli </a:t>
            </a:r>
            <a:r>
              <a:rPr lang="tr-TR" dirty="0"/>
              <a:t>kurucu iktidar olağanüstü durumlarda ortaya çıkan ve sınırsız yetkiye sahip </a:t>
            </a:r>
            <a:r>
              <a:rPr lang="tr-TR" dirty="0" smtClean="0"/>
              <a:t>iktidardır. </a:t>
            </a:r>
            <a:r>
              <a:rPr lang="tr-TR" dirty="0"/>
              <a:t>Tali kurucu iktidar ise </a:t>
            </a:r>
            <a:r>
              <a:rPr lang="tr-TR" dirty="0" smtClean="0"/>
              <a:t>asli </a:t>
            </a:r>
            <a:r>
              <a:rPr lang="tr-TR" dirty="0"/>
              <a:t>kurucu iktidarın yaptığı anayasada değişiklik yapma hakkına </a:t>
            </a:r>
            <a:r>
              <a:rPr lang="tr-TR" dirty="0" smtClean="0"/>
              <a:t>sahiptir. 1982 Anayasası’na </a:t>
            </a:r>
            <a:r>
              <a:rPr lang="tr-TR" dirty="0"/>
              <a:t>göre anayasayı değiştirme yetkisi Türkiye Büyük Millet Meclisi'ne </a:t>
            </a:r>
            <a:r>
              <a:rPr lang="tr-TR" dirty="0" smtClean="0"/>
              <a:t>aittir. Anayasa’nın </a:t>
            </a:r>
            <a:r>
              <a:rPr lang="tr-TR" dirty="0"/>
              <a:t>değiştirilmesi özel usullere </a:t>
            </a:r>
            <a:r>
              <a:rPr lang="tr-TR" dirty="0" smtClean="0"/>
              <a:t>tabidir.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8444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Kanunlar, yasama organı tarafından yapılan ve normlar hiyerarşisinde anayasanın altında bulunan soyut kurallar içeren hukukî </a:t>
            </a:r>
            <a:r>
              <a:rPr lang="tr-TR" dirty="0" smtClean="0"/>
              <a:t>metinlerdir. </a:t>
            </a:r>
          </a:p>
          <a:p>
            <a:pPr marL="0" indent="0">
              <a:buNone/>
            </a:pPr>
            <a:r>
              <a:rPr lang="tr-TR" dirty="0"/>
              <a:t>K</a:t>
            </a:r>
            <a:r>
              <a:rPr lang="tr-TR" dirty="0" smtClean="0"/>
              <a:t>anun </a:t>
            </a:r>
            <a:r>
              <a:rPr lang="tr-TR" dirty="0"/>
              <a:t>hükmünde </a:t>
            </a:r>
            <a:r>
              <a:rPr lang="tr-TR" dirty="0" smtClean="0"/>
              <a:t>kararnameler, </a:t>
            </a:r>
            <a:r>
              <a:rPr lang="tr-TR" dirty="0"/>
              <a:t>TBMM'de veya doğrudan anayasadan aldığı bir yetkiye dayanarak Bakanlar Kurulu'nun çıkardığı belirli konularla ilgili yazılı hukuk </a:t>
            </a:r>
            <a:r>
              <a:rPr lang="tr-TR" dirty="0" smtClean="0"/>
              <a:t>kurallarıdır. Kanun </a:t>
            </a:r>
            <a:r>
              <a:rPr lang="tr-TR" dirty="0"/>
              <a:t>düzeyinde olan </a:t>
            </a:r>
            <a:r>
              <a:rPr lang="tr-TR" dirty="0" smtClean="0"/>
              <a:t>bu </a:t>
            </a:r>
            <a:r>
              <a:rPr lang="tr-TR" dirty="0"/>
              <a:t>kuralların olağanüstü dönemlerde ve olağanüstü dönemlerde çıkarılması </a:t>
            </a:r>
            <a:r>
              <a:rPr lang="tr-TR" dirty="0" smtClean="0"/>
              <a:t>mümkündür.</a:t>
            </a:r>
          </a:p>
          <a:p>
            <a:pPr marL="0" indent="0">
              <a:buNone/>
            </a:pPr>
            <a:r>
              <a:rPr lang="tr-TR" dirty="0" smtClean="0"/>
              <a:t>Yazılı </a:t>
            </a:r>
            <a:r>
              <a:rPr lang="tr-TR" dirty="0"/>
              <a:t>kaynakları üçüncüsü olan uluslararası </a:t>
            </a:r>
            <a:r>
              <a:rPr lang="tr-TR" dirty="0" smtClean="0"/>
              <a:t>antlaşmalar, </a:t>
            </a:r>
            <a:r>
              <a:rPr lang="tr-TR" dirty="0"/>
              <a:t>iki veya daha fazla devlet tarafından akdedilmiş ve Cumhurbaşkanı'nın onayıyla Resmi </a:t>
            </a:r>
            <a:r>
              <a:rPr lang="tr-TR" dirty="0" err="1"/>
              <a:t>Gazete'de</a:t>
            </a:r>
            <a:r>
              <a:rPr lang="tr-TR" dirty="0"/>
              <a:t> yayımlanarak yürürlüğe girmiş Kanun ile yerindeki hukuk </a:t>
            </a:r>
            <a:r>
              <a:rPr lang="tr-TR" dirty="0" smtClean="0"/>
              <a:t>kurallarıdır.</a:t>
            </a:r>
          </a:p>
          <a:p>
            <a:pPr marL="0" indent="0">
              <a:buNone/>
            </a:pPr>
            <a:r>
              <a:rPr lang="tr-TR" dirty="0" smtClean="0"/>
              <a:t>Tüzükler, </a:t>
            </a:r>
            <a:r>
              <a:rPr lang="tr-TR" dirty="0"/>
              <a:t>Bakanlar Kurulu tarafından </a:t>
            </a:r>
            <a:r>
              <a:rPr lang="tr-TR" dirty="0" smtClean="0"/>
              <a:t>çıkarılan, </a:t>
            </a:r>
            <a:r>
              <a:rPr lang="tr-TR" dirty="0"/>
              <a:t>Danıştay incelemesinden </a:t>
            </a:r>
            <a:r>
              <a:rPr lang="tr-TR" dirty="0" smtClean="0"/>
              <a:t>geçen, </a:t>
            </a:r>
            <a:r>
              <a:rPr lang="tr-TR" dirty="0"/>
              <a:t>bir kanunun uygulanmasını göstermek ve emrettiği işleri belirtmek üzere çıkarılan yazılı hukuk </a:t>
            </a:r>
            <a:r>
              <a:rPr lang="tr-TR" dirty="0" smtClean="0"/>
              <a:t>kurallarıdır. </a:t>
            </a:r>
          </a:p>
          <a:p>
            <a:pPr marL="0" indent="0">
              <a:buNone/>
            </a:pPr>
            <a:r>
              <a:rPr lang="tr-TR" dirty="0" smtClean="0"/>
              <a:t>Yönetmelikler, </a:t>
            </a:r>
            <a:r>
              <a:rPr lang="tr-TR" dirty="0"/>
              <a:t>Başbakanlık bakanlıklar ve kamu tüzel kişilerinin kendi görev alanları ile ilgili kanun ve tüzüklerin uygulanmasını sağlamak için çıkardıkları yazılı hukuk </a:t>
            </a:r>
            <a:r>
              <a:rPr lang="tr-TR" dirty="0" smtClean="0"/>
              <a:t>kurallarıdır.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1324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Yazısız Kaynaklar ve Yardımcı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Asli kaynaklardan yazısız kaynakları </a:t>
            </a:r>
            <a:r>
              <a:rPr lang="tr-TR" dirty="0" smtClean="0"/>
              <a:t>örf </a:t>
            </a:r>
            <a:r>
              <a:rPr lang="tr-TR" dirty="0"/>
              <a:t>adet hukuku </a:t>
            </a:r>
            <a:r>
              <a:rPr lang="tr-TR" dirty="0" smtClean="0"/>
              <a:t>oluşturur.</a:t>
            </a:r>
          </a:p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/>
              <a:t>olayın çözümünde hakimin uyumak zorunda olmamakla birlikte faydalanabileceği diğer kaynaklar yardımcı </a:t>
            </a:r>
            <a:r>
              <a:rPr lang="tr-TR" dirty="0" smtClean="0"/>
              <a:t>kaynaklardır. Bunlar </a:t>
            </a:r>
            <a:r>
              <a:rPr lang="tr-TR" dirty="0"/>
              <a:t>doktrin ve </a:t>
            </a:r>
            <a:r>
              <a:rPr lang="tr-TR" dirty="0" smtClean="0"/>
              <a:t>içtihatlardır. Hukuk </a:t>
            </a:r>
            <a:r>
              <a:rPr lang="tr-TR" dirty="0"/>
              <a:t>bilim </a:t>
            </a:r>
            <a:r>
              <a:rPr lang="tr-TR" dirty="0" smtClean="0"/>
              <a:t>insanlarının </a:t>
            </a:r>
            <a:r>
              <a:rPr lang="tr-TR" dirty="0"/>
              <a:t>ileri sürdükleri görüşler doktrini </a:t>
            </a:r>
            <a:r>
              <a:rPr lang="tr-TR" dirty="0" smtClean="0"/>
              <a:t>oluşturmaktadır. İçtihatlar </a:t>
            </a:r>
            <a:r>
              <a:rPr lang="tr-TR" dirty="0"/>
              <a:t>ise üst mahkemelerce veya yerel mahkemelerce verilen kararlardan çıkan </a:t>
            </a:r>
            <a:r>
              <a:rPr lang="tr-TR" dirty="0" smtClean="0"/>
              <a:t>kurallardır. Bunlara </a:t>
            </a:r>
            <a:r>
              <a:rPr lang="tr-TR" dirty="0"/>
              <a:t>uymak zorunlu olmamakla birlikte </a:t>
            </a:r>
            <a:r>
              <a:rPr lang="tr-TR" dirty="0" smtClean="0"/>
              <a:t>hakimlerce </a:t>
            </a:r>
            <a:r>
              <a:rPr lang="tr-TR" dirty="0"/>
              <a:t>bunlardan </a:t>
            </a:r>
            <a:r>
              <a:rPr lang="tr-TR" dirty="0" smtClean="0"/>
              <a:t>faydalanılır.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5507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18953"/>
          </a:xfrm>
        </p:spPr>
        <p:txBody>
          <a:bodyPr/>
          <a:lstStyle/>
          <a:p>
            <a:r>
              <a:rPr lang="tr-TR" dirty="0" smtClean="0"/>
              <a:t>HUKUKUN DALLARI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604304"/>
            <a:ext cx="9144000" cy="2769243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Hukuk, </a:t>
            </a:r>
            <a:r>
              <a:rPr lang="tr-TR" dirty="0"/>
              <a:t>kamu hukuku ve özel hukuk olarak ikiye </a:t>
            </a:r>
            <a:r>
              <a:rPr lang="tr-TR" dirty="0" smtClean="0"/>
              <a:t>ayrılır.</a:t>
            </a:r>
          </a:p>
          <a:p>
            <a:pPr algn="just"/>
            <a:r>
              <a:rPr lang="tr-TR" dirty="0" smtClean="0"/>
              <a:t>Özel </a:t>
            </a:r>
            <a:r>
              <a:rPr lang="tr-TR" dirty="0"/>
              <a:t>hukuk kişilerin birbirleriyle olan ilişkilerini eşitlik ve irade serbestisi esasına göre </a:t>
            </a:r>
            <a:r>
              <a:rPr lang="tr-TR" dirty="0" smtClean="0"/>
              <a:t>düzenler.</a:t>
            </a:r>
          </a:p>
          <a:p>
            <a:pPr algn="just"/>
            <a:r>
              <a:rPr lang="tr-TR" dirty="0" smtClean="0"/>
              <a:t>Kamu </a:t>
            </a:r>
            <a:r>
              <a:rPr lang="tr-TR" dirty="0"/>
              <a:t>hukuku bir devletin </a:t>
            </a:r>
            <a:r>
              <a:rPr lang="tr-TR" dirty="0" smtClean="0"/>
              <a:t>teşkilatını, </a:t>
            </a:r>
            <a:r>
              <a:rPr lang="tr-TR" dirty="0"/>
              <a:t>bir devlet ile başka devlet veya devlet ile bireyler arasındaki ilişkileri düzenleyen hukuk </a:t>
            </a:r>
            <a:r>
              <a:rPr lang="tr-TR" dirty="0" smtClean="0"/>
              <a:t>kurallarıdır. Kamu </a:t>
            </a:r>
            <a:r>
              <a:rPr lang="tr-TR" dirty="0"/>
              <a:t>hukuku ilişkisinde taraflardan birisi olan devlet </a:t>
            </a:r>
            <a:r>
              <a:rPr lang="tr-TR" dirty="0" smtClean="0"/>
              <a:t>üstün konumundadır. </a:t>
            </a:r>
          </a:p>
        </p:txBody>
      </p:sp>
    </p:spTree>
    <p:extLst>
      <p:ext uri="{BB962C8B-B14F-4D97-AF65-F5344CB8AC3E}">
        <p14:creationId xmlns:p14="http://schemas.microsoft.com/office/powerpoint/2010/main" val="2289358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K</a:t>
            </a:r>
            <a:r>
              <a:rPr lang="tr-TR" dirty="0" smtClean="0"/>
              <a:t>amu </a:t>
            </a:r>
            <a:r>
              <a:rPr lang="tr-TR" dirty="0"/>
              <a:t>hukukunun başlıca </a:t>
            </a:r>
            <a:r>
              <a:rPr lang="tr-TR" dirty="0" smtClean="0"/>
              <a:t>dalları;</a:t>
            </a:r>
          </a:p>
          <a:p>
            <a:pPr algn="just"/>
            <a:r>
              <a:rPr lang="tr-TR" dirty="0" smtClean="0"/>
              <a:t>Uluslararası Hukuk</a:t>
            </a:r>
          </a:p>
          <a:p>
            <a:pPr algn="just"/>
            <a:r>
              <a:rPr lang="tr-TR" dirty="0"/>
              <a:t>A</a:t>
            </a:r>
            <a:r>
              <a:rPr lang="tr-TR" dirty="0" smtClean="0"/>
              <a:t>nayasa hukuku</a:t>
            </a:r>
          </a:p>
          <a:p>
            <a:pPr algn="just"/>
            <a:r>
              <a:rPr lang="tr-TR" dirty="0" smtClean="0"/>
              <a:t>İdare hukuku</a:t>
            </a:r>
          </a:p>
          <a:p>
            <a:pPr algn="just"/>
            <a:r>
              <a:rPr lang="tr-TR" dirty="0" smtClean="0"/>
              <a:t>Vergi hukuku</a:t>
            </a:r>
          </a:p>
          <a:p>
            <a:pPr algn="just"/>
            <a:r>
              <a:rPr lang="tr-TR" dirty="0" smtClean="0"/>
              <a:t>Ceza hukuku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8224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Hukukunun Dalları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Uluslararası Hukuk, bir </a:t>
            </a:r>
            <a:r>
              <a:rPr lang="tr-TR" dirty="0"/>
              <a:t>devlet ile diğer bir devletin veya bir devlet ile uluslararası </a:t>
            </a:r>
            <a:r>
              <a:rPr lang="tr-TR" dirty="0" smtClean="0"/>
              <a:t>bir </a:t>
            </a:r>
            <a:r>
              <a:rPr lang="tr-TR" dirty="0"/>
              <a:t>kuruluşun arasındaki ilişkileri düzenleyen hukuk </a:t>
            </a:r>
            <a:r>
              <a:rPr lang="tr-TR" dirty="0" smtClean="0"/>
              <a:t>dalıdır.</a:t>
            </a:r>
          </a:p>
          <a:p>
            <a:pPr marL="0" indent="0" algn="just">
              <a:buNone/>
            </a:pPr>
            <a:r>
              <a:rPr lang="tr-TR" dirty="0" smtClean="0"/>
              <a:t>Anayasa hukuku, Devletin </a:t>
            </a:r>
            <a:r>
              <a:rPr lang="tr-TR" dirty="0"/>
              <a:t>temel kuruluşunu ve bireylerin devlet karşısındaki temel hak ve özgürlüklerini düzenleyen </a:t>
            </a:r>
            <a:r>
              <a:rPr lang="tr-TR" dirty="0" smtClean="0"/>
              <a:t>kurallar bütününden </a:t>
            </a:r>
            <a:r>
              <a:rPr lang="tr-TR" dirty="0"/>
              <a:t>oluşmuş bir kamu hukuku </a:t>
            </a:r>
            <a:r>
              <a:rPr lang="tr-TR" dirty="0" smtClean="0"/>
              <a:t>dalıdır. </a:t>
            </a:r>
          </a:p>
          <a:p>
            <a:pPr marL="0" indent="0" algn="just">
              <a:buNone/>
            </a:pPr>
            <a:r>
              <a:rPr lang="tr-TR" dirty="0" smtClean="0"/>
              <a:t>İdare Hukuku, idarenin (merkezi </a:t>
            </a:r>
            <a:r>
              <a:rPr lang="tr-TR" dirty="0"/>
              <a:t>idare ve yerinden yönetim kuruluşları </a:t>
            </a:r>
            <a:r>
              <a:rPr lang="tr-TR" dirty="0" smtClean="0"/>
              <a:t>) kuruluş ve işleyişine ilişkin esasları düzenleyen kamu hukuku dalıdır. </a:t>
            </a:r>
          </a:p>
          <a:p>
            <a:pPr marL="0" indent="0" algn="just">
              <a:buNone/>
            </a:pPr>
            <a:r>
              <a:rPr lang="tr-TR" dirty="0"/>
              <a:t>D</a:t>
            </a:r>
            <a:r>
              <a:rPr lang="tr-TR" dirty="0" smtClean="0"/>
              <a:t>evletin </a:t>
            </a:r>
            <a:r>
              <a:rPr lang="tr-TR" dirty="0"/>
              <a:t>vatandaşla olan vergi ilişkisini düzenleyen hukuk kurallarından oluşan kamu hukuku dalına vergi hukuku </a:t>
            </a:r>
            <a:r>
              <a:rPr lang="tr-TR" dirty="0" smtClean="0"/>
              <a:t>denir. Vergi </a:t>
            </a:r>
            <a:r>
              <a:rPr lang="tr-TR" dirty="0"/>
              <a:t>kamu giderlerini karşılamak amacıyla devletin tek taraflı olarak kişilerin gelir gider veya malları üzerinden aldığı ekonomik </a:t>
            </a:r>
            <a:r>
              <a:rPr lang="tr-TR" dirty="0" smtClean="0"/>
              <a:t>değerlerdir.  </a:t>
            </a:r>
          </a:p>
          <a:p>
            <a:pPr marL="0" indent="0" algn="just">
              <a:buNone/>
            </a:pPr>
            <a:r>
              <a:rPr lang="tr-TR" dirty="0" smtClean="0"/>
              <a:t>Ceza hukuku, suç </a:t>
            </a:r>
            <a:r>
              <a:rPr lang="tr-TR" dirty="0"/>
              <a:t>oluşturan fiil veya davranışların nelerden ibaret olduğunu ve bunlara ne gibi </a:t>
            </a:r>
            <a:r>
              <a:rPr lang="tr-TR" dirty="0" smtClean="0"/>
              <a:t>müeyyidelerin </a:t>
            </a:r>
            <a:r>
              <a:rPr lang="tr-TR" dirty="0"/>
              <a:t>uygulanacağını gösteren hukuk kurallarından oluşan kamu hukuku </a:t>
            </a:r>
            <a:r>
              <a:rPr lang="tr-TR" dirty="0" smtClean="0"/>
              <a:t>dalıdır. </a:t>
            </a:r>
          </a:p>
          <a:p>
            <a:pPr marL="0" indent="0" algn="just">
              <a:buNone/>
            </a:pPr>
            <a:r>
              <a:rPr lang="tr-TR" dirty="0" smtClean="0"/>
              <a:t>Ceza </a:t>
            </a:r>
            <a:r>
              <a:rPr lang="tr-TR" dirty="0"/>
              <a:t>usul hukuku suç sayılan fiilleri işleyenlerin takip edilmesi yargılanması ve cezalandırılmasını da uyulacak usulleri içeren kurallardan oluşan kamu hukuku </a:t>
            </a:r>
            <a:r>
              <a:rPr lang="tr-TR" dirty="0" smtClean="0"/>
              <a:t>dalıdır.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7392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Hukukun Dalları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Özel </a:t>
            </a:r>
            <a:r>
              <a:rPr lang="tr-TR" dirty="0"/>
              <a:t>H</a:t>
            </a:r>
            <a:r>
              <a:rPr lang="tr-TR" dirty="0" smtClean="0"/>
              <a:t>ukukun Dalları;</a:t>
            </a:r>
          </a:p>
          <a:p>
            <a:pPr algn="just"/>
            <a:r>
              <a:rPr lang="tr-TR" dirty="0" smtClean="0"/>
              <a:t>Medeni Hukuk</a:t>
            </a:r>
          </a:p>
          <a:p>
            <a:pPr algn="just"/>
            <a:r>
              <a:rPr lang="tr-TR" dirty="0" smtClean="0"/>
              <a:t>Borçlar hukuku,</a:t>
            </a:r>
          </a:p>
          <a:p>
            <a:pPr algn="just"/>
            <a:r>
              <a:rPr lang="tr-TR" dirty="0" smtClean="0"/>
              <a:t>Ticaret hukuku</a:t>
            </a:r>
          </a:p>
          <a:p>
            <a:pPr algn="just"/>
            <a:r>
              <a:rPr lang="tr-TR" dirty="0" smtClean="0"/>
              <a:t>Devletler Özel Hukuku</a:t>
            </a:r>
          </a:p>
          <a:p>
            <a:pPr algn="just"/>
            <a:r>
              <a:rPr lang="tr-TR" dirty="0" smtClean="0"/>
              <a:t>Medeni </a:t>
            </a:r>
            <a:r>
              <a:rPr lang="tr-TR" dirty="0"/>
              <a:t>Usul </a:t>
            </a:r>
            <a:r>
              <a:rPr lang="tr-TR" dirty="0" smtClean="0"/>
              <a:t>Hukuku</a:t>
            </a:r>
          </a:p>
          <a:p>
            <a:pPr algn="just"/>
            <a:r>
              <a:rPr lang="tr-TR" dirty="0"/>
              <a:t>İ</a:t>
            </a:r>
            <a:r>
              <a:rPr lang="tr-TR" dirty="0" smtClean="0"/>
              <a:t>cra İflas Hukuku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6449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Medeni h</a:t>
            </a:r>
            <a:r>
              <a:rPr lang="tr-TR" dirty="0" smtClean="0"/>
              <a:t>ukuk, kişilerin </a:t>
            </a:r>
            <a:r>
              <a:rPr lang="tr-TR" dirty="0"/>
              <a:t>toplum içinde yaşaması bakımından bir hüküm ve değer ifade eden bütün eylem ve davranışlarını işlem ve ilişkilerini düzenleyen hukuk kurallarının </a:t>
            </a:r>
            <a:r>
              <a:rPr lang="tr-TR" dirty="0" smtClean="0"/>
              <a:t>bütünüdür. Bu </a:t>
            </a:r>
            <a:r>
              <a:rPr lang="tr-TR" dirty="0"/>
              <a:t>anlamda kişiler </a:t>
            </a:r>
            <a:r>
              <a:rPr lang="tr-TR" dirty="0" smtClean="0"/>
              <a:t>hukuku, </a:t>
            </a:r>
            <a:r>
              <a:rPr lang="tr-TR" dirty="0"/>
              <a:t>aile </a:t>
            </a:r>
            <a:r>
              <a:rPr lang="tr-TR" dirty="0" smtClean="0"/>
              <a:t>hukuku, miras hukuku </a:t>
            </a:r>
            <a:r>
              <a:rPr lang="tr-TR" dirty="0"/>
              <a:t>ve eşya hukuku medeni hukukun alt </a:t>
            </a:r>
            <a:r>
              <a:rPr lang="tr-TR" dirty="0" smtClean="0"/>
              <a:t>dallarıdır.</a:t>
            </a:r>
          </a:p>
          <a:p>
            <a:r>
              <a:rPr lang="tr-TR" dirty="0" smtClean="0"/>
              <a:t>Borçlar </a:t>
            </a:r>
            <a:r>
              <a:rPr lang="tr-TR" dirty="0"/>
              <a:t>hukuku medeni hukukun bir </a:t>
            </a:r>
            <a:r>
              <a:rPr lang="tr-TR" dirty="0" smtClean="0"/>
              <a:t>parçasıdır. Kişiler </a:t>
            </a:r>
            <a:r>
              <a:rPr lang="tr-TR" dirty="0"/>
              <a:t>arasındaki borç ilişkilerini düzenleyen özel hukuk </a:t>
            </a:r>
            <a:r>
              <a:rPr lang="tr-TR" dirty="0" smtClean="0"/>
              <a:t>bölümüdür. Genel </a:t>
            </a:r>
            <a:r>
              <a:rPr lang="tr-TR" dirty="0"/>
              <a:t>ve özel hükümler olmak üzere ikiye </a:t>
            </a:r>
            <a:r>
              <a:rPr lang="tr-TR" dirty="0" smtClean="0"/>
              <a:t>ayrılır.7</a:t>
            </a:r>
          </a:p>
          <a:p>
            <a:r>
              <a:rPr lang="tr-TR" dirty="0" smtClean="0"/>
              <a:t>Ticaret </a:t>
            </a:r>
            <a:r>
              <a:rPr lang="tr-TR" dirty="0"/>
              <a:t>Hukuku kişilerin ticari nitelikteki ilişkilerini </a:t>
            </a:r>
            <a:r>
              <a:rPr lang="tr-TR" dirty="0" smtClean="0"/>
              <a:t>düzenler. Oldukça </a:t>
            </a:r>
            <a:r>
              <a:rPr lang="tr-TR" dirty="0"/>
              <a:t>geniş bir hukuk </a:t>
            </a:r>
            <a:r>
              <a:rPr lang="tr-TR" dirty="0" smtClean="0"/>
              <a:t>dalıdır. Ticari </a:t>
            </a:r>
            <a:r>
              <a:rPr lang="tr-TR" dirty="0"/>
              <a:t>işletme </a:t>
            </a:r>
            <a:r>
              <a:rPr lang="tr-TR" dirty="0" smtClean="0"/>
              <a:t>hukuku, </a:t>
            </a:r>
            <a:r>
              <a:rPr lang="tr-TR" dirty="0"/>
              <a:t>şirketler </a:t>
            </a:r>
            <a:r>
              <a:rPr lang="tr-TR" dirty="0" smtClean="0"/>
              <a:t>hukuku, kıymetli </a:t>
            </a:r>
            <a:r>
              <a:rPr lang="tr-TR" dirty="0"/>
              <a:t>evrak </a:t>
            </a:r>
            <a:r>
              <a:rPr lang="tr-TR" dirty="0" smtClean="0"/>
              <a:t>hukuku, </a:t>
            </a:r>
            <a:r>
              <a:rPr lang="tr-TR" dirty="0"/>
              <a:t>sigorta hukuku ve deniz ticareti hukuku alt </a:t>
            </a:r>
            <a:r>
              <a:rPr lang="tr-TR" dirty="0" smtClean="0"/>
              <a:t>dallarıdır.</a:t>
            </a:r>
          </a:p>
          <a:p>
            <a:r>
              <a:rPr lang="tr-TR" dirty="0" smtClean="0"/>
              <a:t>Devletler </a:t>
            </a:r>
            <a:r>
              <a:rPr lang="tr-TR" dirty="0"/>
              <a:t>özel </a:t>
            </a:r>
            <a:r>
              <a:rPr lang="tr-TR" dirty="0" smtClean="0"/>
              <a:t>hukuku, </a:t>
            </a:r>
            <a:r>
              <a:rPr lang="tr-TR" dirty="0"/>
              <a:t>özel hukuk alanında </a:t>
            </a:r>
            <a:r>
              <a:rPr lang="tr-TR" dirty="0" smtClean="0"/>
              <a:t>yabancılık </a:t>
            </a:r>
            <a:r>
              <a:rPr lang="tr-TR" dirty="0"/>
              <a:t>unsuru </a:t>
            </a:r>
            <a:r>
              <a:rPr lang="tr-TR" dirty="0" smtClean="0"/>
              <a:t>taşıyan </a:t>
            </a:r>
            <a:r>
              <a:rPr lang="tr-TR" dirty="0"/>
              <a:t>hukuki ilişki </a:t>
            </a:r>
            <a:r>
              <a:rPr lang="tr-TR" dirty="0" smtClean="0"/>
              <a:t>ve uyuşmazlıkların </a:t>
            </a:r>
            <a:r>
              <a:rPr lang="tr-TR" dirty="0"/>
              <a:t>çözümünde uygulanacak kuralları düzenleyen hukuk </a:t>
            </a:r>
            <a:r>
              <a:rPr lang="tr-TR" dirty="0" smtClean="0"/>
              <a:t>dalıdır. Vatandaşlık </a:t>
            </a:r>
            <a:r>
              <a:rPr lang="tr-TR" dirty="0"/>
              <a:t>hukuku ve yabancılar </a:t>
            </a:r>
            <a:r>
              <a:rPr lang="tr-TR" dirty="0" smtClean="0"/>
              <a:t>hukuku, </a:t>
            </a:r>
            <a:r>
              <a:rPr lang="tr-TR" dirty="0"/>
              <a:t>kanunlar </a:t>
            </a:r>
            <a:r>
              <a:rPr lang="tr-TR" dirty="0" smtClean="0"/>
              <a:t>ihtilafı, milletlerarası </a:t>
            </a:r>
            <a:r>
              <a:rPr lang="tr-TR" dirty="0"/>
              <a:t>usul hukuku olmak üzere alt dalları </a:t>
            </a:r>
            <a:r>
              <a:rPr lang="tr-TR" dirty="0" smtClean="0"/>
              <a:t>vardır.</a:t>
            </a:r>
          </a:p>
          <a:p>
            <a:r>
              <a:rPr lang="tr-TR" dirty="0" smtClean="0"/>
              <a:t>İş </a:t>
            </a:r>
            <a:r>
              <a:rPr lang="tr-TR" dirty="0"/>
              <a:t>hukuku işçi ile işveren arasındaki iş ilişkisini düzenleyen hukuk </a:t>
            </a:r>
            <a:r>
              <a:rPr lang="tr-TR" dirty="0" smtClean="0"/>
              <a:t>dalıdır. Bireysel </a:t>
            </a:r>
            <a:r>
              <a:rPr lang="tr-TR" dirty="0"/>
              <a:t>iş </a:t>
            </a:r>
            <a:r>
              <a:rPr lang="tr-TR" dirty="0" smtClean="0"/>
              <a:t>hukuku, </a:t>
            </a:r>
            <a:r>
              <a:rPr lang="tr-TR" dirty="0"/>
              <a:t>toplu iş hukuku ve sosyal güvenlik hukuku alt </a:t>
            </a:r>
            <a:r>
              <a:rPr lang="tr-TR" dirty="0" smtClean="0"/>
              <a:t>dallarıdır.</a:t>
            </a:r>
          </a:p>
          <a:p>
            <a:r>
              <a:rPr lang="tr-TR" dirty="0" smtClean="0"/>
              <a:t>Medeni usul </a:t>
            </a:r>
            <a:r>
              <a:rPr lang="tr-TR" dirty="0"/>
              <a:t>hukuku </a:t>
            </a:r>
            <a:r>
              <a:rPr lang="tr-TR" dirty="0" smtClean="0"/>
              <a:t>devlet </a:t>
            </a:r>
            <a:r>
              <a:rPr lang="tr-TR" dirty="0"/>
              <a:t>müdahalesinin olduğu ve adliye mahkemelerinin özel hukuk alanındaki bütün yargısal faaliyetlerini inceleyen hukuk </a:t>
            </a:r>
            <a:r>
              <a:rPr lang="tr-TR" dirty="0" smtClean="0"/>
              <a:t>dalıdır. İcra </a:t>
            </a:r>
            <a:r>
              <a:rPr lang="tr-TR" dirty="0"/>
              <a:t>hukuku özel hukuk alanındaki uyuşmazlıkları çözmekle görevli hukuk mahkemelerinin kararlarının devlet zoruyla yerine getirilmesi düzenleyen hukuk </a:t>
            </a:r>
            <a:r>
              <a:rPr lang="tr-TR" dirty="0" smtClean="0"/>
              <a:t>dalıdır.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29773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1_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804</Words>
  <Application>Microsoft Office PowerPoint</Application>
  <PresentationFormat>Geniş ekran</PresentationFormat>
  <Paragraphs>50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Wingdings 3</vt:lpstr>
      <vt:lpstr>İyon</vt:lpstr>
      <vt:lpstr>1_İyon</vt:lpstr>
      <vt:lpstr>HUKUKUN KAYNAKLARI</vt:lpstr>
      <vt:lpstr>Yazılı Kaynaklar </vt:lpstr>
      <vt:lpstr>PowerPoint Sunusu</vt:lpstr>
      <vt:lpstr>Yazısız Kaynaklar ve Yardımcı Kaynaklar</vt:lpstr>
      <vt:lpstr>HUKUKUN DALLARI</vt:lpstr>
      <vt:lpstr> </vt:lpstr>
      <vt:lpstr>Kamu Hukukunun Dalları</vt:lpstr>
      <vt:lpstr>Özel Hukukun Dalları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HUKUKUN BİLGİ KAYNAKLARI</dc:title>
  <dc:creator>duygu</dc:creator>
  <cp:lastModifiedBy>duygu</cp:lastModifiedBy>
  <cp:revision>9</cp:revision>
  <dcterms:created xsi:type="dcterms:W3CDTF">2018-01-14T22:14:10Z</dcterms:created>
  <dcterms:modified xsi:type="dcterms:W3CDTF">2018-01-16T02:01:46Z</dcterms:modified>
</cp:coreProperties>
</file>