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13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80-505F-6A44-B27E-BB803EC0C562}" type="datetimeFigureOut">
              <a:rPr lang="en-US" smtClean="0"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CAF9-26BD-2E44-BD3A-A9A2497B6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80-505F-6A44-B27E-BB803EC0C562}" type="datetimeFigureOut">
              <a:rPr lang="en-US" smtClean="0"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CAF9-26BD-2E44-BD3A-A9A2497B6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80-505F-6A44-B27E-BB803EC0C562}" type="datetimeFigureOut">
              <a:rPr lang="en-US" smtClean="0"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CAF9-26BD-2E44-BD3A-A9A2497B6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80-505F-6A44-B27E-BB803EC0C562}" type="datetimeFigureOut">
              <a:rPr lang="en-US" smtClean="0"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CAF9-26BD-2E44-BD3A-A9A2497B6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80-505F-6A44-B27E-BB803EC0C562}" type="datetimeFigureOut">
              <a:rPr lang="en-US" smtClean="0"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CAF9-26BD-2E44-BD3A-A9A2497B6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80-505F-6A44-B27E-BB803EC0C562}" type="datetimeFigureOut">
              <a:rPr lang="en-US" smtClean="0"/>
              <a:t>11/8/15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CAF9-26BD-2E44-BD3A-A9A2497B6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80-505F-6A44-B27E-BB803EC0C562}" type="datetimeFigureOut">
              <a:rPr lang="en-US" smtClean="0"/>
              <a:t>11/8/15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CAF9-26BD-2E44-BD3A-A9A2497B6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80-505F-6A44-B27E-BB803EC0C562}" type="datetimeFigureOut">
              <a:rPr lang="en-US" smtClean="0"/>
              <a:t>11/8/15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CAF9-26BD-2E44-BD3A-A9A2497B6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80-505F-6A44-B27E-BB803EC0C562}" type="datetimeFigureOut">
              <a:rPr lang="en-US" smtClean="0"/>
              <a:t>11/8/15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CAF9-26BD-2E44-BD3A-A9A2497B6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80-505F-6A44-B27E-BB803EC0C562}" type="datetimeFigureOut">
              <a:rPr lang="en-US" smtClean="0"/>
              <a:t>11/8/15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CAF9-26BD-2E44-BD3A-A9A2497B6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80-505F-6A44-B27E-BB803EC0C562}" type="datetimeFigureOut">
              <a:rPr lang="en-US" smtClean="0"/>
              <a:t>11/8/15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CAF9-26BD-2E44-BD3A-A9A2497B6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61F80-505F-6A44-B27E-BB803EC0C562}" type="datetimeFigureOut">
              <a:rPr lang="en-US" smtClean="0"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1CAF9-26BD-2E44-BD3A-A9A2497B6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HİDROSEFALİ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55624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Ankara Tıp </a:t>
            </a:r>
            <a:r>
              <a:rPr lang="en-US" dirty="0" err="1" smtClean="0">
                <a:solidFill>
                  <a:srgbClr val="FF0000"/>
                </a:solidFill>
              </a:rPr>
              <a:t>Nöroşirürji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autfnrs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221" y="3662194"/>
            <a:ext cx="2624421" cy="236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56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S</a:t>
            </a:r>
            <a:r>
              <a:rPr lang="tr-TR" sz="4800" b="1" dirty="0" err="1" smtClean="0">
                <a:solidFill>
                  <a:srgbClr val="FF0000"/>
                </a:solidFill>
              </a:rPr>
              <a:t>ınıflandırma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G</a:t>
            </a:r>
            <a:r>
              <a:rPr lang="tr-TR" sz="2000" b="1" dirty="0" err="1" smtClean="0">
                <a:solidFill>
                  <a:srgbClr val="FF0000"/>
                </a:solidFill>
              </a:rPr>
              <a:t>örüntüleme</a:t>
            </a:r>
            <a:r>
              <a:rPr lang="tr-TR" sz="2000" b="1" dirty="0" smtClean="0">
                <a:solidFill>
                  <a:srgbClr val="FF0000"/>
                </a:solidFill>
              </a:rPr>
              <a:t> yöntemleri ile- </a:t>
            </a:r>
            <a:r>
              <a:rPr lang="tr-TR" sz="2000" b="1" dirty="0" err="1" smtClean="0">
                <a:solidFill>
                  <a:srgbClr val="FF0000"/>
                </a:solidFill>
              </a:rPr>
              <a:t>Naidich</a:t>
            </a:r>
            <a:r>
              <a:rPr lang="tr-TR" sz="2000" b="1" dirty="0" smtClean="0">
                <a:solidFill>
                  <a:srgbClr val="FF0000"/>
                </a:solidFill>
              </a:rPr>
              <a:t>/</a:t>
            </a:r>
            <a:r>
              <a:rPr lang="tr-TR" sz="2000" b="1" dirty="0" err="1" smtClean="0">
                <a:solidFill>
                  <a:srgbClr val="FF0000"/>
                </a:solidFill>
              </a:rPr>
              <a:t>McLone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 Box 1028"/>
          <p:cNvSpPr txBox="1">
            <a:spLocks noChangeArrowheads="1"/>
          </p:cNvSpPr>
          <p:nvPr/>
        </p:nvSpPr>
        <p:spPr bwMode="auto">
          <a:xfrm>
            <a:off x="228600" y="1752600"/>
            <a:ext cx="44196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sz="2400" dirty="0">
                <a:solidFill>
                  <a:srgbClr val="FF0000"/>
                </a:solidFill>
              </a:rPr>
              <a:t>B. </a:t>
            </a:r>
            <a:r>
              <a:rPr lang="tr-TR" sz="2400" u="sng" dirty="0" err="1">
                <a:solidFill>
                  <a:srgbClr val="FF0000"/>
                </a:solidFill>
              </a:rPr>
              <a:t>İnternal</a:t>
            </a:r>
            <a:r>
              <a:rPr lang="tr-TR" sz="2400" u="sng" dirty="0">
                <a:solidFill>
                  <a:srgbClr val="FF0000"/>
                </a:solidFill>
              </a:rPr>
              <a:t> </a:t>
            </a:r>
            <a:r>
              <a:rPr lang="tr-TR" sz="2400" u="sng" dirty="0" err="1">
                <a:solidFill>
                  <a:srgbClr val="FF0000"/>
                </a:solidFill>
              </a:rPr>
              <a:t>obstrüktif</a:t>
            </a:r>
            <a:r>
              <a:rPr lang="tr-TR" sz="2400" u="sng" dirty="0">
                <a:solidFill>
                  <a:srgbClr val="FF0000"/>
                </a:solidFill>
              </a:rPr>
              <a:t> hidrosefali</a:t>
            </a:r>
          </a:p>
          <a:p>
            <a:pPr algn="l">
              <a:spcBef>
                <a:spcPct val="50000"/>
              </a:spcBef>
            </a:pPr>
            <a:r>
              <a:rPr lang="tr-TR" sz="2400" dirty="0">
                <a:solidFill>
                  <a:srgbClr val="FFFF00"/>
                </a:solidFill>
              </a:rPr>
              <a:t>	1. </a:t>
            </a:r>
            <a:r>
              <a:rPr lang="tr-TR" sz="2400" dirty="0" err="1">
                <a:solidFill>
                  <a:srgbClr val="FFFF00"/>
                </a:solidFill>
              </a:rPr>
              <a:t>Sisternal</a:t>
            </a:r>
            <a:endParaRPr lang="tr-TR" sz="2400" dirty="0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tr-TR" sz="2400" dirty="0">
                <a:solidFill>
                  <a:srgbClr val="FFFF00"/>
                </a:solidFill>
              </a:rPr>
              <a:t>		</a:t>
            </a:r>
            <a:r>
              <a:rPr lang="tr-TR" sz="2400" dirty="0" err="1">
                <a:solidFill>
                  <a:srgbClr val="FFFF00"/>
                </a:solidFill>
              </a:rPr>
              <a:t>a.Bazal</a:t>
            </a:r>
            <a:endParaRPr lang="tr-TR" sz="2400" dirty="0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tr-TR" sz="2400" dirty="0">
                <a:solidFill>
                  <a:srgbClr val="FFFF00"/>
                </a:solidFill>
              </a:rPr>
              <a:t>		</a:t>
            </a:r>
            <a:r>
              <a:rPr lang="tr-TR" sz="2400" dirty="0" err="1">
                <a:solidFill>
                  <a:srgbClr val="FFFF00"/>
                </a:solidFill>
              </a:rPr>
              <a:t>b.İncisural</a:t>
            </a:r>
            <a:endParaRPr lang="tr-TR" sz="2400" dirty="0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tr-TR" sz="2400" dirty="0">
                <a:solidFill>
                  <a:srgbClr val="FFFF00"/>
                </a:solidFill>
              </a:rPr>
              <a:t>		</a:t>
            </a:r>
            <a:r>
              <a:rPr lang="tr-TR" sz="2400" dirty="0" err="1">
                <a:solidFill>
                  <a:srgbClr val="FFFF00"/>
                </a:solidFill>
              </a:rPr>
              <a:t>c.Konveksite</a:t>
            </a:r>
            <a:endParaRPr lang="tr-TR" sz="2400" dirty="0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tr-TR" sz="2400" dirty="0">
                <a:solidFill>
                  <a:srgbClr val="FFFF00"/>
                </a:solidFill>
              </a:rPr>
              <a:t>		</a:t>
            </a:r>
            <a:r>
              <a:rPr lang="tr-TR" sz="2400" dirty="0" err="1">
                <a:solidFill>
                  <a:srgbClr val="FFFF00"/>
                </a:solidFill>
              </a:rPr>
              <a:t>d.Parasagittal</a:t>
            </a:r>
            <a:r>
              <a:rPr lang="tr-TR" sz="2400" dirty="0">
                <a:solidFill>
                  <a:srgbClr val="FFFF00"/>
                </a:solidFill>
              </a:rPr>
              <a:t>	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Text Box 1029"/>
          <p:cNvSpPr txBox="1">
            <a:spLocks noChangeArrowheads="1"/>
          </p:cNvSpPr>
          <p:nvPr/>
        </p:nvSpPr>
        <p:spPr bwMode="auto">
          <a:xfrm>
            <a:off x="4343400" y="2320925"/>
            <a:ext cx="4572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2.Araknoid villus kaynaklı</a:t>
            </a:r>
          </a:p>
          <a:p>
            <a:pPr algn="l"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		a.Konjenital aplazi</a:t>
            </a:r>
          </a:p>
          <a:p>
            <a:pPr algn="l"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		b.Villusun tıkanması</a:t>
            </a:r>
          </a:p>
          <a:p>
            <a:pPr algn="l"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		c.Rezorpsiyon 		kapasitesinin aşılması</a:t>
            </a:r>
            <a:endParaRPr lang="en-US" sz="2400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</a:pP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143000" y="5105400"/>
            <a:ext cx="4114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3. Dural venoz sinüs</a:t>
            </a:r>
          </a:p>
          <a:p>
            <a:pPr algn="l"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	a.Major tromboz</a:t>
            </a:r>
          </a:p>
          <a:p>
            <a:pPr algn="l"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	b.Artmış sinus basıncı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6" name="Text Box 1031"/>
          <p:cNvSpPr txBox="1">
            <a:spLocks noChangeArrowheads="1"/>
          </p:cNvSpPr>
          <p:nvPr/>
        </p:nvSpPr>
        <p:spPr bwMode="auto">
          <a:xfrm>
            <a:off x="4343400" y="5105400"/>
            <a:ext cx="4114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4.Extrakraniyal venöz drenaj</a:t>
            </a:r>
          </a:p>
          <a:p>
            <a:pPr algn="l"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	a.Bilateral juguler ven            </a:t>
            </a:r>
            <a:r>
              <a:rPr lang="tr-TR" sz="1800">
                <a:solidFill>
                  <a:srgbClr val="FFFF00"/>
                </a:solidFill>
              </a:rPr>
              <a:t>(akondroplazi, kaide darlıkları, vs)</a:t>
            </a:r>
            <a:endParaRPr lang="tr-TR" sz="2400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	b.Vena kava superiyor</a:t>
            </a:r>
            <a:endParaRPr lang="en-US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44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S</a:t>
            </a:r>
            <a:r>
              <a:rPr lang="tr-TR" sz="4800" b="1" dirty="0" err="1" smtClean="0">
                <a:solidFill>
                  <a:srgbClr val="FF0000"/>
                </a:solidFill>
              </a:rPr>
              <a:t>ınıflandırma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G</a:t>
            </a:r>
            <a:r>
              <a:rPr lang="tr-TR" sz="2000" b="1" dirty="0" err="1" smtClean="0">
                <a:solidFill>
                  <a:srgbClr val="FF0000"/>
                </a:solidFill>
              </a:rPr>
              <a:t>örüntüleme</a:t>
            </a:r>
            <a:r>
              <a:rPr lang="tr-TR" sz="2000" b="1" dirty="0" smtClean="0">
                <a:solidFill>
                  <a:srgbClr val="FF0000"/>
                </a:solidFill>
              </a:rPr>
              <a:t> yöntemleri ile- </a:t>
            </a:r>
            <a:r>
              <a:rPr lang="tr-TR" sz="2000" b="1" dirty="0" err="1" smtClean="0">
                <a:solidFill>
                  <a:srgbClr val="FF0000"/>
                </a:solidFill>
              </a:rPr>
              <a:t>Naidich</a:t>
            </a:r>
            <a:r>
              <a:rPr lang="tr-TR" sz="2000" b="1" dirty="0" smtClean="0">
                <a:solidFill>
                  <a:srgbClr val="FF0000"/>
                </a:solidFill>
              </a:rPr>
              <a:t>/</a:t>
            </a:r>
            <a:r>
              <a:rPr lang="tr-TR" sz="2000" b="1" dirty="0" err="1" smtClean="0">
                <a:solidFill>
                  <a:srgbClr val="FF0000"/>
                </a:solidFill>
              </a:rPr>
              <a:t>McLone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71600" y="1752600"/>
            <a:ext cx="61722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sz="2400" dirty="0">
                <a:solidFill>
                  <a:srgbClr val="FF0000"/>
                </a:solidFill>
              </a:rPr>
              <a:t>C. </a:t>
            </a:r>
            <a:r>
              <a:rPr lang="tr-TR" sz="2400" u="sng" dirty="0">
                <a:solidFill>
                  <a:srgbClr val="FF0000"/>
                </a:solidFill>
              </a:rPr>
              <a:t>Çok seviyeli </a:t>
            </a:r>
            <a:r>
              <a:rPr lang="tr-TR" sz="2400" u="sng" dirty="0" err="1">
                <a:solidFill>
                  <a:srgbClr val="FF0000"/>
                </a:solidFill>
              </a:rPr>
              <a:t>obstrüktif</a:t>
            </a:r>
            <a:r>
              <a:rPr lang="tr-TR" sz="2400" u="sng" dirty="0">
                <a:solidFill>
                  <a:srgbClr val="FF0000"/>
                </a:solidFill>
              </a:rPr>
              <a:t> hidrosefali</a:t>
            </a:r>
          </a:p>
          <a:p>
            <a:pPr algn="l">
              <a:spcBef>
                <a:spcPct val="50000"/>
              </a:spcBef>
            </a:pPr>
            <a:r>
              <a:rPr lang="tr-TR" sz="2400" dirty="0">
                <a:solidFill>
                  <a:srgbClr val="FFFF00"/>
                </a:solidFill>
              </a:rPr>
              <a:t>	1. Sadece </a:t>
            </a:r>
            <a:r>
              <a:rPr lang="tr-TR" sz="2400" dirty="0" err="1">
                <a:solidFill>
                  <a:srgbClr val="FFFF00"/>
                </a:solidFill>
              </a:rPr>
              <a:t>intraventriküler</a:t>
            </a:r>
            <a:endParaRPr lang="tr-TR" sz="2400" dirty="0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tr-TR" sz="2400" dirty="0">
                <a:solidFill>
                  <a:srgbClr val="FFFF00"/>
                </a:solidFill>
              </a:rPr>
              <a:t>	2. Kombine </a:t>
            </a:r>
            <a:r>
              <a:rPr lang="tr-TR" sz="2400" dirty="0" err="1">
                <a:solidFill>
                  <a:srgbClr val="FFFF00"/>
                </a:solidFill>
              </a:rPr>
              <a:t>intra</a:t>
            </a:r>
            <a:r>
              <a:rPr lang="tr-TR" sz="2400" dirty="0">
                <a:solidFill>
                  <a:srgbClr val="FFFF00"/>
                </a:solidFill>
              </a:rPr>
              <a:t> ve </a:t>
            </a:r>
            <a:r>
              <a:rPr lang="tr-TR" sz="2400" dirty="0" err="1">
                <a:solidFill>
                  <a:srgbClr val="FFFF00"/>
                </a:solidFill>
              </a:rPr>
              <a:t>extraventriküler</a:t>
            </a:r>
            <a:endParaRPr lang="tr-TR" sz="2400" dirty="0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tr-TR" sz="2400" dirty="0">
                <a:solidFill>
                  <a:srgbClr val="FFFF00"/>
                </a:solidFill>
              </a:rPr>
              <a:t>	3. Sadece </a:t>
            </a:r>
            <a:r>
              <a:rPr lang="tr-TR" sz="2400" dirty="0" err="1">
                <a:solidFill>
                  <a:srgbClr val="FFFF00"/>
                </a:solidFill>
              </a:rPr>
              <a:t>extraventriküler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200" y="3962400"/>
            <a:ext cx="4876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sz="2400" b="1" i="1" dirty="0">
                <a:solidFill>
                  <a:srgbClr val="FF0000"/>
                </a:solidFill>
              </a:rPr>
              <a:t>II.	</a:t>
            </a:r>
            <a:r>
              <a:rPr lang="tr-TR" sz="2400" b="1" i="1" dirty="0" err="1">
                <a:solidFill>
                  <a:srgbClr val="FF0000"/>
                </a:solidFill>
              </a:rPr>
              <a:t>Disfonksiyonel</a:t>
            </a:r>
            <a:endParaRPr lang="tr-TR" sz="2400" b="1" i="1" dirty="0">
              <a:solidFill>
                <a:srgbClr val="FF00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tr-TR" sz="2400" dirty="0">
                <a:solidFill>
                  <a:srgbClr val="FFFF00"/>
                </a:solidFill>
              </a:rPr>
              <a:t>	A. </a:t>
            </a:r>
            <a:r>
              <a:rPr lang="tr-TR" sz="2400" dirty="0" err="1">
                <a:solidFill>
                  <a:srgbClr val="FFFF00"/>
                </a:solidFill>
              </a:rPr>
              <a:t>Basilar</a:t>
            </a:r>
            <a:r>
              <a:rPr lang="tr-TR" sz="2400" dirty="0">
                <a:solidFill>
                  <a:srgbClr val="FFFF00"/>
                </a:solidFill>
              </a:rPr>
              <a:t> arter</a:t>
            </a:r>
          </a:p>
          <a:p>
            <a:pPr algn="l">
              <a:spcBef>
                <a:spcPct val="50000"/>
              </a:spcBef>
            </a:pPr>
            <a:r>
              <a:rPr lang="tr-TR" sz="2400" dirty="0">
                <a:solidFill>
                  <a:srgbClr val="FFFF00"/>
                </a:solidFill>
              </a:rPr>
              <a:t>		1.Ektazi</a:t>
            </a:r>
          </a:p>
          <a:p>
            <a:pPr algn="l">
              <a:spcBef>
                <a:spcPct val="50000"/>
              </a:spcBef>
            </a:pPr>
            <a:r>
              <a:rPr lang="tr-TR" sz="2400" dirty="0">
                <a:solidFill>
                  <a:srgbClr val="FFFF00"/>
                </a:solidFill>
              </a:rPr>
              <a:t>		2.Anevrizma</a:t>
            </a:r>
          </a:p>
          <a:p>
            <a:pPr algn="l">
              <a:spcBef>
                <a:spcPct val="50000"/>
              </a:spcBef>
            </a:pPr>
            <a:r>
              <a:rPr lang="tr-TR" sz="2400" dirty="0">
                <a:solidFill>
                  <a:srgbClr val="FFFF00"/>
                </a:solidFill>
              </a:rPr>
              <a:t>	B. Bilinmeyen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12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S</a:t>
            </a:r>
            <a:r>
              <a:rPr lang="tr-TR" sz="4800" b="1" dirty="0" err="1" smtClean="0">
                <a:solidFill>
                  <a:srgbClr val="FF0000"/>
                </a:solidFill>
              </a:rPr>
              <a:t>ınıflandırma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tr-TR" sz="2000" b="1" dirty="0" smtClean="0">
                <a:solidFill>
                  <a:srgbClr val="FF0000"/>
                </a:solidFill>
              </a:rPr>
              <a:t>Tiplerine göre/Mori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4800" y="1981200"/>
            <a:ext cx="4114800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Ortaya çıkış zamanı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Nedenler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Obstruksiyon yeri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Sıvı toplanma yeri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Başlangıç tipi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495800" y="1981200"/>
            <a:ext cx="4191000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Progresyon tipi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Ventrikül boyutları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İntrakraniyal basınç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Birlikte olan malformasyonlar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Prognozuna göre</a:t>
            </a:r>
            <a:endParaRPr lang="en-US" sz="32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44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S</a:t>
            </a:r>
            <a:r>
              <a:rPr lang="tr-TR" sz="4800" b="1" dirty="0" err="1" smtClean="0">
                <a:solidFill>
                  <a:srgbClr val="FF0000"/>
                </a:solidFill>
              </a:rPr>
              <a:t>ınıflandırma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tr-TR" sz="2400" b="1" dirty="0" smtClean="0">
                <a:solidFill>
                  <a:srgbClr val="FF0000"/>
                </a:solidFill>
              </a:rPr>
              <a:t>Nedenlerine</a:t>
            </a:r>
            <a:r>
              <a:rPr lang="tr-TR" sz="2000" b="1" dirty="0" smtClean="0">
                <a:solidFill>
                  <a:srgbClr val="FF0000"/>
                </a:solidFill>
              </a:rPr>
              <a:t> göre/ Mori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5800" y="2133600"/>
            <a:ext cx="77724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b="1" dirty="0" err="1">
                <a:solidFill>
                  <a:srgbClr val="FFFF00"/>
                </a:solidFill>
              </a:rPr>
              <a:t>Primer</a:t>
            </a:r>
            <a:r>
              <a:rPr lang="tr-TR" sz="2800" b="1" dirty="0">
                <a:solidFill>
                  <a:srgbClr val="FFFF00"/>
                </a:solidFill>
              </a:rPr>
              <a:t>					</a:t>
            </a:r>
            <a:r>
              <a:rPr lang="tr-TR" sz="2800" b="1" dirty="0" smtClean="0">
                <a:solidFill>
                  <a:srgbClr val="FFFF00"/>
                </a:solidFill>
              </a:rPr>
              <a:t>                              </a:t>
            </a:r>
            <a:r>
              <a:rPr lang="tr-TR" sz="2800" b="1" dirty="0" err="1" smtClean="0">
                <a:solidFill>
                  <a:srgbClr val="FFFF00"/>
                </a:solidFill>
              </a:rPr>
              <a:t>Sekonder</a:t>
            </a:r>
            <a:endParaRPr lang="tr-TR" sz="28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sz="2800" b="1" dirty="0" err="1">
                <a:solidFill>
                  <a:srgbClr val="FFFF00"/>
                </a:solidFill>
              </a:rPr>
              <a:t>Tümöral</a:t>
            </a:r>
            <a:r>
              <a:rPr lang="tr-TR" sz="2800" b="1" dirty="0">
                <a:solidFill>
                  <a:srgbClr val="FFFF00"/>
                </a:solidFill>
              </a:rPr>
              <a:t>				</a:t>
            </a:r>
            <a:r>
              <a:rPr lang="tr-TR" sz="2800" b="1" dirty="0" smtClean="0">
                <a:solidFill>
                  <a:srgbClr val="FFFF00"/>
                </a:solidFill>
              </a:rPr>
              <a:t>                                </a:t>
            </a:r>
            <a:r>
              <a:rPr lang="tr-TR" sz="2800" b="1" dirty="0" err="1" smtClean="0">
                <a:solidFill>
                  <a:srgbClr val="FFFF00"/>
                </a:solidFill>
              </a:rPr>
              <a:t>Nontümöral</a:t>
            </a:r>
            <a:endParaRPr lang="tr-TR" sz="28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sz="2800" b="1" dirty="0" err="1">
                <a:solidFill>
                  <a:srgbClr val="FFFF00"/>
                </a:solidFill>
              </a:rPr>
              <a:t>Displazik</a:t>
            </a:r>
            <a:r>
              <a:rPr lang="tr-TR" sz="2800" b="1" dirty="0">
                <a:solidFill>
                  <a:srgbClr val="FFFF00"/>
                </a:solidFill>
              </a:rPr>
              <a:t>			</a:t>
            </a:r>
            <a:r>
              <a:rPr lang="tr-TR" sz="2800" b="1" dirty="0" smtClean="0">
                <a:solidFill>
                  <a:srgbClr val="FFFF00"/>
                </a:solidFill>
              </a:rPr>
              <a:t>                         </a:t>
            </a:r>
            <a:r>
              <a:rPr lang="tr-TR" sz="2800" b="1" dirty="0" err="1" smtClean="0">
                <a:solidFill>
                  <a:srgbClr val="FFFF00"/>
                </a:solidFill>
              </a:rPr>
              <a:t>Ensefaloklastik</a:t>
            </a:r>
            <a:r>
              <a:rPr lang="tr-TR" sz="2800" b="1" dirty="0" smtClean="0">
                <a:solidFill>
                  <a:srgbClr val="FFFF00"/>
                </a:solidFill>
              </a:rPr>
              <a:t> </a:t>
            </a:r>
            <a:r>
              <a:rPr lang="tr-TR" sz="2800" b="1" dirty="0">
                <a:solidFill>
                  <a:srgbClr val="FFFF00"/>
                </a:solidFill>
              </a:rPr>
              <a:t>veya 						</a:t>
            </a:r>
            <a:r>
              <a:rPr lang="tr-TR" sz="2800" b="1" dirty="0" smtClean="0">
                <a:solidFill>
                  <a:srgbClr val="FFFF00"/>
                </a:solidFill>
              </a:rPr>
              <a:t>                               </a:t>
            </a:r>
            <a:r>
              <a:rPr lang="tr-TR" sz="2800" b="1" dirty="0" err="1" smtClean="0">
                <a:solidFill>
                  <a:srgbClr val="FFFF00"/>
                </a:solidFill>
              </a:rPr>
              <a:t>destruktif</a:t>
            </a:r>
            <a:endParaRPr lang="tr-TR" sz="28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sz="2800" b="1" dirty="0" err="1">
                <a:solidFill>
                  <a:srgbClr val="FFFF00"/>
                </a:solidFill>
              </a:rPr>
              <a:t>Neoplastik</a:t>
            </a:r>
            <a:r>
              <a:rPr lang="tr-TR" sz="2800" b="1" dirty="0">
                <a:solidFill>
                  <a:srgbClr val="FFFF00"/>
                </a:solidFill>
              </a:rPr>
              <a:t>				</a:t>
            </a:r>
            <a:r>
              <a:rPr lang="tr-TR" sz="2800" b="1" dirty="0" smtClean="0">
                <a:solidFill>
                  <a:srgbClr val="FFFF00"/>
                </a:solidFill>
              </a:rPr>
              <a:t>                         </a:t>
            </a:r>
            <a:r>
              <a:rPr lang="tr-TR" sz="2800" b="1" dirty="0" err="1" smtClean="0">
                <a:solidFill>
                  <a:srgbClr val="FFFF00"/>
                </a:solidFill>
              </a:rPr>
              <a:t>Travmatik</a:t>
            </a:r>
            <a:endParaRPr lang="tr-TR" sz="28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sz="2800" b="1" dirty="0" err="1">
                <a:solidFill>
                  <a:srgbClr val="FFFF00"/>
                </a:solidFill>
              </a:rPr>
              <a:t>İnfeksiyöz</a:t>
            </a:r>
            <a:r>
              <a:rPr lang="tr-TR" sz="2800" b="1" dirty="0">
                <a:solidFill>
                  <a:srgbClr val="FFFF00"/>
                </a:solidFill>
              </a:rPr>
              <a:t>				</a:t>
            </a:r>
            <a:r>
              <a:rPr lang="tr-TR" sz="2800" b="1" dirty="0" smtClean="0">
                <a:solidFill>
                  <a:srgbClr val="FFFF00"/>
                </a:solidFill>
              </a:rPr>
              <a:t>                          </a:t>
            </a:r>
            <a:r>
              <a:rPr lang="tr-TR" sz="2800" b="1" dirty="0" err="1" smtClean="0">
                <a:solidFill>
                  <a:srgbClr val="FFFF00"/>
                </a:solidFill>
              </a:rPr>
              <a:t>Hemorajik</a:t>
            </a:r>
            <a:endParaRPr lang="tr-TR" sz="28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sz="2800" b="1" dirty="0" err="1">
                <a:solidFill>
                  <a:srgbClr val="FFFF00"/>
                </a:solidFill>
              </a:rPr>
              <a:t>Vasküler</a:t>
            </a:r>
            <a:r>
              <a:rPr lang="tr-TR" sz="2800" b="1" dirty="0">
                <a:solidFill>
                  <a:srgbClr val="FFFF00"/>
                </a:solidFill>
              </a:rPr>
              <a:t>				</a:t>
            </a:r>
            <a:r>
              <a:rPr lang="tr-TR" sz="2800" b="1" dirty="0" smtClean="0">
                <a:solidFill>
                  <a:srgbClr val="FFFF00"/>
                </a:solidFill>
              </a:rPr>
              <a:t>                                </a:t>
            </a:r>
            <a:r>
              <a:rPr lang="tr-TR" sz="2800" b="1" dirty="0" err="1" smtClean="0">
                <a:solidFill>
                  <a:srgbClr val="FFFF00"/>
                </a:solidFill>
              </a:rPr>
              <a:t>Skeletal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124200" y="2438400"/>
            <a:ext cx="266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048000" y="3048000"/>
            <a:ext cx="266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438400" y="3733800"/>
            <a:ext cx="1981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276600" y="4724400"/>
            <a:ext cx="266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34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S</a:t>
            </a:r>
            <a:r>
              <a:rPr lang="tr-TR" sz="4800" b="1" dirty="0" err="1" smtClean="0">
                <a:solidFill>
                  <a:srgbClr val="FF0000"/>
                </a:solidFill>
              </a:rPr>
              <a:t>ınıflandırma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tr-TR" sz="2400" b="1" dirty="0" smtClean="0">
                <a:solidFill>
                  <a:srgbClr val="FF0000"/>
                </a:solidFill>
              </a:rPr>
              <a:t>Özet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6200" y="1752600"/>
            <a:ext cx="31242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sz="2400" b="1" i="1">
                <a:solidFill>
                  <a:srgbClr val="FFFF00"/>
                </a:solidFill>
              </a:rPr>
              <a:t>Foramen Monroe</a:t>
            </a:r>
          </a:p>
          <a:p>
            <a:pPr algn="l"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	</a:t>
            </a:r>
            <a:r>
              <a:rPr lang="tr-TR">
                <a:solidFill>
                  <a:srgbClr val="FFFF00"/>
                </a:solidFill>
              </a:rPr>
              <a:t>Gliosis</a:t>
            </a:r>
          </a:p>
          <a:p>
            <a:pPr algn="l"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	Kolloid kistler</a:t>
            </a:r>
          </a:p>
          <a:p>
            <a:pPr algn="l"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	Glial tm.</a:t>
            </a:r>
          </a:p>
          <a:p>
            <a:pPr algn="l">
              <a:spcBef>
                <a:spcPct val="50000"/>
              </a:spcBef>
            </a:pPr>
            <a:r>
              <a:rPr lang="tr-TR" sz="2400" b="1" i="1">
                <a:solidFill>
                  <a:srgbClr val="FFFF00"/>
                </a:solidFill>
              </a:rPr>
              <a:t>III. Ventrikül</a:t>
            </a:r>
          </a:p>
          <a:p>
            <a:pPr algn="l"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	</a:t>
            </a:r>
            <a:r>
              <a:rPr lang="tr-TR">
                <a:solidFill>
                  <a:srgbClr val="FFFF00"/>
                </a:solidFill>
              </a:rPr>
              <a:t>Kiazmal gliomalar</a:t>
            </a:r>
          </a:p>
          <a:p>
            <a:pPr algn="l"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	Kraniofarinjiomalar</a:t>
            </a:r>
          </a:p>
          <a:p>
            <a:pPr algn="l"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	Araknoid kistler</a:t>
            </a:r>
            <a:r>
              <a:rPr lang="tr-TR" sz="2400">
                <a:solidFill>
                  <a:srgbClr val="FFFF00"/>
                </a:solidFill>
              </a:rPr>
              <a:t>	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71800" y="1757363"/>
            <a:ext cx="3505200" cy="392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sz="2400" b="1" i="1">
                <a:solidFill>
                  <a:srgbClr val="FFFF00"/>
                </a:solidFill>
              </a:rPr>
              <a:t>Pineal Bölge</a:t>
            </a:r>
          </a:p>
          <a:p>
            <a:pPr algn="l"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	</a:t>
            </a:r>
            <a:r>
              <a:rPr lang="tr-TR">
                <a:solidFill>
                  <a:srgbClr val="FFFF00"/>
                </a:solidFill>
              </a:rPr>
              <a:t>Tümörler</a:t>
            </a:r>
          </a:p>
          <a:p>
            <a:pPr algn="l"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	Araknoid kistler</a:t>
            </a:r>
          </a:p>
          <a:p>
            <a:pPr algn="l">
              <a:spcBef>
                <a:spcPct val="50000"/>
              </a:spcBef>
            </a:pPr>
            <a:r>
              <a:rPr lang="tr-TR" sz="2400" b="1" i="1">
                <a:solidFill>
                  <a:srgbClr val="FFFF00"/>
                </a:solidFill>
              </a:rPr>
              <a:t>Aquaduct</a:t>
            </a:r>
          </a:p>
          <a:p>
            <a:pPr algn="l"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	</a:t>
            </a:r>
            <a:r>
              <a:rPr lang="tr-TR">
                <a:solidFill>
                  <a:srgbClr val="FFFF00"/>
                </a:solidFill>
              </a:rPr>
              <a:t>Aquaduct stenozu</a:t>
            </a:r>
          </a:p>
          <a:p>
            <a:pPr algn="l"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	Subependimal gliozis</a:t>
            </a:r>
          </a:p>
          <a:p>
            <a:pPr algn="l"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	Periaquaductal glioma</a:t>
            </a:r>
          </a:p>
          <a:p>
            <a:pPr algn="l"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	</a:t>
            </a:r>
            <a:endParaRPr lang="en-US" b="1" i="1">
              <a:solidFill>
                <a:srgbClr val="FFFF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19800" y="1752600"/>
            <a:ext cx="2895600" cy="475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 </a:t>
            </a:r>
            <a:r>
              <a:rPr lang="tr-TR" sz="2400" b="1" i="1">
                <a:solidFill>
                  <a:srgbClr val="FFFF00"/>
                </a:solidFill>
              </a:rPr>
              <a:t>IV. Ventrikül</a:t>
            </a:r>
            <a:endParaRPr lang="tr-TR" sz="2400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	</a:t>
            </a:r>
            <a:r>
              <a:rPr lang="tr-TR">
                <a:solidFill>
                  <a:srgbClr val="FFFF00"/>
                </a:solidFill>
              </a:rPr>
              <a:t>Medulloblastoma</a:t>
            </a:r>
          </a:p>
          <a:p>
            <a:pPr algn="l"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	Ependimoma</a:t>
            </a:r>
          </a:p>
          <a:p>
            <a:pPr algn="l"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	Astrositoma</a:t>
            </a:r>
          </a:p>
          <a:p>
            <a:pPr algn="l"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	Dandy-Walker 	Kistleri</a:t>
            </a:r>
          </a:p>
          <a:p>
            <a:pPr algn="l">
              <a:spcBef>
                <a:spcPct val="50000"/>
              </a:spcBef>
            </a:pPr>
            <a:endParaRPr lang="tr-TR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</a:pPr>
            <a:endParaRPr lang="tr-TR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tr-TR" sz="2400" b="1" i="1">
                <a:solidFill>
                  <a:srgbClr val="FFFF00"/>
                </a:solidFill>
              </a:rPr>
              <a:t>Baziler tıkanıklık</a:t>
            </a:r>
          </a:p>
          <a:p>
            <a:pPr algn="l">
              <a:spcBef>
                <a:spcPct val="50000"/>
              </a:spcBef>
            </a:pPr>
            <a:r>
              <a:rPr lang="tr-TR" b="1" i="1">
                <a:solidFill>
                  <a:srgbClr val="FFFF00"/>
                </a:solidFill>
              </a:rPr>
              <a:t>	</a:t>
            </a:r>
            <a:r>
              <a:rPr lang="tr-TR">
                <a:solidFill>
                  <a:srgbClr val="FFFF00"/>
                </a:solidFill>
              </a:rPr>
              <a:t>Araknoidit</a:t>
            </a:r>
          </a:p>
          <a:p>
            <a:pPr algn="l"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	Chiari Malf.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09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 smtClean="0">
                <a:solidFill>
                  <a:srgbClr val="FF0000"/>
                </a:solidFill>
              </a:rPr>
              <a:t>Germinal</a:t>
            </a:r>
            <a:r>
              <a:rPr lang="tr-TR" sz="4800" b="1" dirty="0" smtClean="0">
                <a:solidFill>
                  <a:srgbClr val="FF0000"/>
                </a:solidFill>
              </a:rPr>
              <a:t> </a:t>
            </a:r>
            <a:r>
              <a:rPr lang="tr-TR" sz="4800" b="1" dirty="0" err="1" smtClean="0">
                <a:solidFill>
                  <a:srgbClr val="FF0000"/>
                </a:solidFill>
              </a:rPr>
              <a:t>matrix</a:t>
            </a:r>
            <a:r>
              <a:rPr lang="tr-TR" sz="4800" b="1" dirty="0" smtClean="0">
                <a:solidFill>
                  <a:srgbClr val="FF0000"/>
                </a:solidFill>
              </a:rPr>
              <a:t> kanaması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1028" descr="D:\Data\Agahan\Dersler\foto\germatrh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5105400" cy="334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578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3400" y="609600"/>
            <a:ext cx="80772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 smtClean="0">
                <a:solidFill>
                  <a:srgbClr val="FF0000"/>
                </a:solidFill>
              </a:rPr>
              <a:t>Ventrikül</a:t>
            </a:r>
            <a:r>
              <a:rPr lang="tr-TR" sz="4800" b="1" dirty="0" smtClean="0">
                <a:solidFill>
                  <a:srgbClr val="FF0000"/>
                </a:solidFill>
              </a:rPr>
              <a:t> içi  kanama (IV. V)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C:\WINDOWS\Desktop\New Folder\Dscn23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1981200"/>
            <a:ext cx="32035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WINDOWS\Desktop\New Folder\Dscn23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1981200"/>
            <a:ext cx="32035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012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 smtClean="0">
                <a:solidFill>
                  <a:srgbClr val="FF0000"/>
                </a:solidFill>
              </a:rPr>
              <a:t>Ventrikül</a:t>
            </a:r>
            <a:r>
              <a:rPr lang="tr-TR" sz="4800" b="1" dirty="0" smtClean="0">
                <a:solidFill>
                  <a:srgbClr val="FF0000"/>
                </a:solidFill>
              </a:rPr>
              <a:t> içi  tümör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D:\Data\Agahan\Dersler\foto\Hidrosefali\ivtm3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4876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11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smtClean="0">
                <a:solidFill>
                  <a:srgbClr val="FF0000"/>
                </a:solidFill>
              </a:rPr>
              <a:t>IV. </a:t>
            </a:r>
            <a:r>
              <a:rPr lang="tr-TR" sz="4800" b="1" dirty="0" err="1" smtClean="0">
                <a:solidFill>
                  <a:srgbClr val="FF0000"/>
                </a:solidFill>
              </a:rPr>
              <a:t>Ventrikül</a:t>
            </a:r>
            <a:r>
              <a:rPr lang="tr-TR" sz="4800" b="1" dirty="0" smtClean="0">
                <a:solidFill>
                  <a:srgbClr val="FF0000"/>
                </a:solidFill>
              </a:rPr>
              <a:t> içi lezyonu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D:\Data\Agahan\Dersler\foto\Hidrosefali\4vhd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360521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663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B</a:t>
            </a:r>
            <a:r>
              <a:rPr lang="tr-TR" sz="4800" b="1" dirty="0" err="1" smtClean="0">
                <a:solidFill>
                  <a:srgbClr val="FF0000"/>
                </a:solidFill>
              </a:rPr>
              <a:t>ulgular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274320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i="1" dirty="0" err="1">
                <a:solidFill>
                  <a:srgbClr val="FF0000"/>
                </a:solidFill>
              </a:rPr>
              <a:t>Premature</a:t>
            </a:r>
            <a:endParaRPr lang="tr-TR" sz="2400" b="1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dirty="0" err="1">
                <a:solidFill>
                  <a:srgbClr val="FFFF00"/>
                </a:solidFill>
              </a:rPr>
              <a:t>Apne</a:t>
            </a:r>
            <a:endParaRPr lang="tr-TR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dirty="0" err="1">
                <a:solidFill>
                  <a:srgbClr val="FFFF00"/>
                </a:solidFill>
              </a:rPr>
              <a:t>Bradikardi</a:t>
            </a:r>
            <a:endParaRPr lang="tr-TR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Gergin </a:t>
            </a:r>
            <a:r>
              <a:rPr lang="tr-TR" dirty="0" err="1">
                <a:solidFill>
                  <a:srgbClr val="FFFF00"/>
                </a:solidFill>
              </a:rPr>
              <a:t>fontanel</a:t>
            </a:r>
            <a:endParaRPr lang="tr-TR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dirty="0" err="1">
                <a:solidFill>
                  <a:srgbClr val="FFFF00"/>
                </a:solidFill>
              </a:rPr>
              <a:t>Skalpde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venöz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distansiyon</a:t>
            </a:r>
            <a:endParaRPr lang="tr-TR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Hızlı baş büyümesi</a:t>
            </a: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Kafada büyüklük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124200" y="1905000"/>
            <a:ext cx="2895600" cy="420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i="1" dirty="0" err="1">
                <a:solidFill>
                  <a:srgbClr val="FF0000"/>
                </a:solidFill>
              </a:rPr>
              <a:t>İnfantlar</a:t>
            </a:r>
            <a:endParaRPr lang="tr-TR" sz="2400" b="1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dirty="0" err="1">
                <a:solidFill>
                  <a:srgbClr val="FFFF00"/>
                </a:solidFill>
              </a:rPr>
              <a:t>İritabilite</a:t>
            </a:r>
            <a:endParaRPr lang="tr-TR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Kusma</a:t>
            </a: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Uyku hali</a:t>
            </a: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Makrosefali</a:t>
            </a: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Gergin </a:t>
            </a:r>
            <a:r>
              <a:rPr lang="tr-TR" dirty="0" err="1">
                <a:solidFill>
                  <a:srgbClr val="FFFF00"/>
                </a:solidFill>
              </a:rPr>
              <a:t>fontanel</a:t>
            </a:r>
            <a:endParaRPr lang="tr-TR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dirty="0" err="1">
                <a:solidFill>
                  <a:srgbClr val="FFFF00"/>
                </a:solidFill>
              </a:rPr>
              <a:t>Skalpde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venöz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distansiyon</a:t>
            </a:r>
            <a:endParaRPr lang="tr-TR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Zayıf baş kontrolü</a:t>
            </a:r>
          </a:p>
          <a:p>
            <a:pPr>
              <a:spcBef>
                <a:spcPct val="50000"/>
              </a:spcBef>
            </a:pPr>
            <a:r>
              <a:rPr lang="tr-TR" dirty="0" err="1">
                <a:solidFill>
                  <a:srgbClr val="FFFF00"/>
                </a:solidFill>
              </a:rPr>
              <a:t>Lateral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rektus</a:t>
            </a:r>
            <a:r>
              <a:rPr lang="tr-TR" dirty="0">
                <a:solidFill>
                  <a:srgbClr val="FFFF00"/>
                </a:solidFill>
              </a:rPr>
              <a:t> felci</a:t>
            </a: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Batan güneş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72200" y="1905000"/>
            <a:ext cx="25908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i="1" dirty="0" smtClean="0">
                <a:solidFill>
                  <a:srgbClr val="FF0000"/>
                </a:solidFill>
              </a:rPr>
              <a:t>Çocuklar /Erişkin</a:t>
            </a:r>
            <a:endParaRPr lang="tr-TR" sz="2400" b="1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Baş ağrısı</a:t>
            </a: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Kusma</a:t>
            </a: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Letarji</a:t>
            </a:r>
          </a:p>
          <a:p>
            <a:pPr>
              <a:spcBef>
                <a:spcPct val="50000"/>
              </a:spcBef>
            </a:pPr>
            <a:r>
              <a:rPr lang="tr-TR" dirty="0" err="1">
                <a:solidFill>
                  <a:srgbClr val="FFFF00"/>
                </a:solidFill>
              </a:rPr>
              <a:t>Diplopi</a:t>
            </a:r>
            <a:endParaRPr lang="tr-TR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Görme bozukluğu</a:t>
            </a:r>
          </a:p>
          <a:p>
            <a:pPr>
              <a:spcBef>
                <a:spcPct val="50000"/>
              </a:spcBef>
            </a:pPr>
            <a:r>
              <a:rPr lang="tr-TR" dirty="0" err="1">
                <a:solidFill>
                  <a:srgbClr val="FFFF00"/>
                </a:solidFill>
              </a:rPr>
              <a:t>Papilödemi</a:t>
            </a:r>
            <a:endParaRPr lang="tr-TR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Refleks artışı-</a:t>
            </a:r>
            <a:r>
              <a:rPr lang="tr-TR" dirty="0" err="1">
                <a:solidFill>
                  <a:srgbClr val="FFFF00"/>
                </a:solidFill>
              </a:rPr>
              <a:t>klonus</a:t>
            </a:r>
            <a:endParaRPr lang="tr-TR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dirty="0" err="1">
                <a:solidFill>
                  <a:srgbClr val="FFFF00"/>
                </a:solidFill>
              </a:rPr>
              <a:t>Lateral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rektus</a:t>
            </a:r>
            <a:r>
              <a:rPr lang="tr-TR" dirty="0">
                <a:solidFill>
                  <a:srgbClr val="FFFF00"/>
                </a:solidFill>
              </a:rPr>
              <a:t> felci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7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800" b="1" dirty="0">
                <a:solidFill>
                  <a:srgbClr val="FF0000"/>
                </a:solidFill>
              </a:rPr>
              <a:t>Beyin ve </a:t>
            </a:r>
            <a:r>
              <a:rPr lang="tr-TR" sz="4800" b="1" dirty="0" err="1">
                <a:solidFill>
                  <a:srgbClr val="FF0000"/>
                </a:solidFill>
              </a:rPr>
              <a:t>ventriküler</a:t>
            </a:r>
            <a:r>
              <a:rPr lang="tr-TR" sz="4800" b="1" dirty="0">
                <a:solidFill>
                  <a:srgbClr val="FF0000"/>
                </a:solidFill>
              </a:rPr>
              <a:t> sistem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D:\New Folder\Slaytlar\CGventstrans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4495800" cy="366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New Folder\Slaytlar\CGventocc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886200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158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B</a:t>
            </a:r>
            <a:r>
              <a:rPr lang="tr-TR" sz="4800" b="1" dirty="0" err="1" smtClean="0">
                <a:solidFill>
                  <a:srgbClr val="FF0000"/>
                </a:solidFill>
              </a:rPr>
              <a:t>ulgular</a:t>
            </a:r>
            <a:r>
              <a:rPr lang="tr-TR" sz="4800" b="1" dirty="0" smtClean="0">
                <a:solidFill>
                  <a:srgbClr val="FF0000"/>
                </a:solidFill>
              </a:rPr>
              <a:t> -Baş çevresi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90600" y="1905000"/>
            <a:ext cx="70866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Doğum sonrası Normal Baş çevresi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33-36 sm.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İlk yıl boyunca 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3. Aya kadar 		2 sm/ay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4-6 Aylar arası		1 sm/ay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6</a:t>
            </a:r>
            <a:r>
              <a:rPr lang="tr-TR" sz="3200" b="1">
                <a:solidFill>
                  <a:srgbClr val="FFFF00"/>
                </a:solidFill>
              </a:rPr>
              <a:t>-12 Aylar arası	0.5 sm/ay </a:t>
            </a:r>
            <a:endParaRPr lang="en-US" sz="32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47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T</a:t>
            </a:r>
            <a:r>
              <a:rPr lang="tr-TR" sz="4800" b="1" dirty="0" smtClean="0">
                <a:solidFill>
                  <a:srgbClr val="FF0000"/>
                </a:solidFill>
              </a:rPr>
              <a:t>anı yöntemleri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2057400"/>
            <a:ext cx="640080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Ultrasonografi</a:t>
            </a:r>
          </a:p>
          <a:p>
            <a:pPr>
              <a:spcBef>
                <a:spcPct val="50000"/>
              </a:spcBef>
            </a:pPr>
            <a:r>
              <a:rPr lang="tr-TR" sz="2800">
                <a:solidFill>
                  <a:srgbClr val="FFFF00"/>
                </a:solidFill>
              </a:rPr>
              <a:t>(Prenatal ve postnatal)</a:t>
            </a:r>
          </a:p>
          <a:p>
            <a:pPr>
              <a:spcBef>
                <a:spcPct val="50000"/>
              </a:spcBef>
            </a:pPr>
            <a:r>
              <a:rPr lang="tr-TR" sz="2800">
                <a:solidFill>
                  <a:srgbClr val="FFFF00"/>
                </a:solidFill>
              </a:rPr>
              <a:t>Direkt grafiler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Bilgisayarlı tomografi</a:t>
            </a:r>
          </a:p>
          <a:p>
            <a:pPr>
              <a:spcBef>
                <a:spcPct val="50000"/>
              </a:spcBef>
            </a:pPr>
            <a:r>
              <a:rPr lang="tr-TR" sz="2800">
                <a:solidFill>
                  <a:srgbClr val="FFFF00"/>
                </a:solidFill>
              </a:rPr>
              <a:t>Manyetik rezonans inceleme</a:t>
            </a:r>
          </a:p>
          <a:p>
            <a:pPr>
              <a:spcBef>
                <a:spcPct val="50000"/>
              </a:spcBef>
            </a:pPr>
            <a:r>
              <a:rPr lang="tr-TR" sz="2800">
                <a:solidFill>
                  <a:srgbClr val="FFFF00"/>
                </a:solidFill>
              </a:rPr>
              <a:t>Anjiografi</a:t>
            </a:r>
            <a:endParaRPr lang="en-US" sz="2800">
              <a:solidFill>
                <a:srgbClr val="FFFF00"/>
              </a:solidFill>
            </a:endParaRPr>
          </a:p>
        </p:txBody>
      </p:sp>
      <p:pic>
        <p:nvPicPr>
          <p:cNvPr id="4" name="Picture 4" descr="D:\Data\Agahan\Dersler\foto\posterior fossa\hd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3173413" cy="35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10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T</a:t>
            </a:r>
            <a:r>
              <a:rPr lang="tr-TR" sz="4800" b="1" dirty="0" smtClean="0">
                <a:solidFill>
                  <a:srgbClr val="FF0000"/>
                </a:solidFill>
              </a:rPr>
              <a:t>anı yöntemleri</a:t>
            </a:r>
            <a:r>
              <a:rPr lang="en-US" sz="4800" b="1" dirty="0" smtClean="0">
                <a:solidFill>
                  <a:srgbClr val="FF0000"/>
                </a:solidFill>
              </a:rPr>
              <a:t>- USG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6" descr="C:\WINDOWS\Desktop\New Folder\bpdl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70100"/>
            <a:ext cx="4051300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WINDOWS\Desktop\New Folder\vent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52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T</a:t>
            </a:r>
            <a:r>
              <a:rPr lang="tr-TR" sz="4800" b="1" dirty="0" smtClean="0">
                <a:solidFill>
                  <a:srgbClr val="FF0000"/>
                </a:solidFill>
              </a:rPr>
              <a:t>anı yöntemleri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62000" y="2009775"/>
            <a:ext cx="80010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BBT de lateral ventrikül gövde kısmında 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Ventriküler / Biparietal uzaklık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0.25 altı  değerler normal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0.26 – 0.40 </a:t>
            </a:r>
            <a:r>
              <a:rPr lang="en-US" sz="3200" b="1">
                <a:solidFill>
                  <a:srgbClr val="FFFF00"/>
                </a:solidFill>
              </a:rPr>
              <a:t>	</a:t>
            </a:r>
            <a:r>
              <a:rPr lang="tr-TR" sz="3200" b="1">
                <a:solidFill>
                  <a:srgbClr val="FFFF00"/>
                </a:solidFill>
              </a:rPr>
              <a:t>Hafif Ventriküler dilatasyon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0.41 – 0.60 </a:t>
            </a:r>
            <a:r>
              <a:rPr lang="en-US" sz="3200" b="1">
                <a:solidFill>
                  <a:srgbClr val="FFFF00"/>
                </a:solidFill>
              </a:rPr>
              <a:t>	</a:t>
            </a:r>
            <a:r>
              <a:rPr lang="tr-TR" sz="3200" b="1">
                <a:solidFill>
                  <a:srgbClr val="FFFF00"/>
                </a:solidFill>
              </a:rPr>
              <a:t>Orta Ventriküler dilatasyon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0.61 – 0.91 </a:t>
            </a:r>
            <a:r>
              <a:rPr lang="en-US" sz="3200" b="1">
                <a:solidFill>
                  <a:srgbClr val="FFFF00"/>
                </a:solidFill>
              </a:rPr>
              <a:t>	</a:t>
            </a:r>
            <a:r>
              <a:rPr lang="tr-TR" sz="3200" b="1">
                <a:solidFill>
                  <a:srgbClr val="FFFF00"/>
                </a:solidFill>
              </a:rPr>
              <a:t>İleri Ventriküler dilatasyon</a:t>
            </a:r>
            <a:endParaRPr lang="en-US" sz="32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748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B</a:t>
            </a:r>
            <a:r>
              <a:rPr lang="tr-TR" sz="4800" b="1" dirty="0" err="1" smtClean="0">
                <a:solidFill>
                  <a:srgbClr val="FF0000"/>
                </a:solidFill>
              </a:rPr>
              <a:t>ilgisayarlı</a:t>
            </a:r>
            <a:r>
              <a:rPr lang="tr-TR" sz="4800" b="1" dirty="0" smtClean="0">
                <a:solidFill>
                  <a:srgbClr val="FF0000"/>
                </a:solidFill>
              </a:rPr>
              <a:t> Tomografi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D:\Data\Agahan\Dersler\foto\Hidrosefali\bbt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3182938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795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solidFill>
                  <a:srgbClr val="FF0000"/>
                </a:solidFill>
              </a:rPr>
              <a:t>Manyetik Rezonans İnceleme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1028" descr="D:\Data\Agahan\Dersler\foto\Hidrosefali\hdrm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331946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337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smtClean="0">
                <a:solidFill>
                  <a:srgbClr val="FF0000"/>
                </a:solidFill>
              </a:rPr>
              <a:t>Tedavi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981200" y="2608263"/>
            <a:ext cx="4876800" cy="381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4000" b="1">
                <a:solidFill>
                  <a:srgbClr val="FFFF00"/>
                </a:solidFill>
              </a:rPr>
              <a:t>Medikal</a:t>
            </a:r>
          </a:p>
          <a:p>
            <a:pPr>
              <a:spcBef>
                <a:spcPct val="50000"/>
              </a:spcBef>
            </a:pPr>
            <a:r>
              <a:rPr lang="tr-TR" sz="4000" b="1">
                <a:solidFill>
                  <a:srgbClr val="FFFF00"/>
                </a:solidFill>
              </a:rPr>
              <a:t>Cerrahi</a:t>
            </a:r>
          </a:p>
          <a:p>
            <a:pPr algn="l">
              <a:spcBef>
                <a:spcPct val="50000"/>
              </a:spcBef>
            </a:pPr>
            <a:r>
              <a:rPr lang="tr-TR" sz="3200">
                <a:solidFill>
                  <a:srgbClr val="FFFF00"/>
                </a:solidFill>
              </a:rPr>
              <a:t>	Nedene yönelik</a:t>
            </a:r>
          </a:p>
          <a:p>
            <a:pPr algn="l">
              <a:spcBef>
                <a:spcPct val="50000"/>
              </a:spcBef>
            </a:pPr>
            <a:r>
              <a:rPr lang="tr-TR" sz="3200">
                <a:solidFill>
                  <a:srgbClr val="FFFF00"/>
                </a:solidFill>
              </a:rPr>
              <a:t>	Ventrikülostomiler</a:t>
            </a:r>
          </a:p>
          <a:p>
            <a:pPr algn="l">
              <a:spcBef>
                <a:spcPct val="50000"/>
              </a:spcBef>
            </a:pPr>
            <a:r>
              <a:rPr lang="tr-TR" sz="3200">
                <a:solidFill>
                  <a:srgbClr val="FFFF00"/>
                </a:solidFill>
              </a:rPr>
              <a:t>	Şant ameliyatları	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35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smtClean="0">
                <a:solidFill>
                  <a:srgbClr val="FF0000"/>
                </a:solidFill>
              </a:rPr>
              <a:t>Tedavi - </a:t>
            </a:r>
            <a:r>
              <a:rPr lang="tr-TR" sz="3600" b="1" dirty="0" smtClean="0">
                <a:solidFill>
                  <a:srgbClr val="FF0000"/>
                </a:solidFill>
              </a:rPr>
              <a:t>Medikal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76400" y="2286000"/>
            <a:ext cx="6324600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600" b="1">
                <a:solidFill>
                  <a:srgbClr val="FFFF00"/>
                </a:solidFill>
              </a:rPr>
              <a:t>Etkili medikal tedavi yok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Asetazolamid</a:t>
            </a:r>
            <a:r>
              <a:rPr lang="tr-TR" sz="3200">
                <a:solidFill>
                  <a:srgbClr val="FFFF00"/>
                </a:solidFill>
              </a:rPr>
              <a:t> 100 mg/kg/gün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Furosemid</a:t>
            </a:r>
            <a:endParaRPr lang="en-US" sz="3200" b="1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ve</a:t>
            </a:r>
            <a:endParaRPr lang="tr-TR" sz="320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sz="3200">
                <a:solidFill>
                  <a:srgbClr val="FFFF00"/>
                </a:solidFill>
              </a:rPr>
              <a:t>Kombinasyonları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6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smtClean="0">
                <a:solidFill>
                  <a:srgbClr val="FF0000"/>
                </a:solidFill>
              </a:rPr>
              <a:t>Tedavi - </a:t>
            </a:r>
            <a:r>
              <a:rPr lang="tr-TR" sz="3600" b="1" dirty="0" smtClean="0">
                <a:solidFill>
                  <a:srgbClr val="FF0000"/>
                </a:solidFill>
              </a:rPr>
              <a:t>Cerrahi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9600" y="1752600"/>
            <a:ext cx="7696200" cy="18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Obstrüktif lezyonun ortadan kaldırılması</a:t>
            </a:r>
          </a:p>
          <a:p>
            <a:pPr>
              <a:spcBef>
                <a:spcPct val="50000"/>
              </a:spcBef>
            </a:pPr>
            <a:r>
              <a:rPr lang="tr-TR" sz="2800">
                <a:solidFill>
                  <a:srgbClr val="FFFF00"/>
                </a:solidFill>
              </a:rPr>
              <a:t>	Tümör, kist eksizyonları</a:t>
            </a:r>
          </a:p>
          <a:p>
            <a:pPr>
              <a:spcBef>
                <a:spcPct val="50000"/>
              </a:spcBef>
            </a:pPr>
            <a:r>
              <a:rPr lang="tr-TR" sz="2800">
                <a:solidFill>
                  <a:srgbClr val="FFFF00"/>
                </a:solidFill>
              </a:rPr>
              <a:t>	Hematom drenajları	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71600" y="3657600"/>
            <a:ext cx="60198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Tıkanma yerinin devre dışı bırakılması</a:t>
            </a:r>
          </a:p>
          <a:p>
            <a:pPr>
              <a:spcBef>
                <a:spcPct val="50000"/>
              </a:spcBef>
            </a:pPr>
            <a:r>
              <a:rPr lang="tr-TR" sz="2800">
                <a:solidFill>
                  <a:srgbClr val="FFFF00"/>
                </a:solidFill>
              </a:rPr>
              <a:t>	</a:t>
            </a:r>
            <a:r>
              <a:rPr lang="tr-TR" sz="2800" b="1" i="1">
                <a:solidFill>
                  <a:srgbClr val="FFFF00"/>
                </a:solidFill>
              </a:rPr>
              <a:t>III. Ventrikülostomi</a:t>
            </a:r>
          </a:p>
          <a:p>
            <a:pPr>
              <a:spcBef>
                <a:spcPct val="50000"/>
              </a:spcBef>
            </a:pPr>
            <a:r>
              <a:rPr lang="tr-TR" sz="2800">
                <a:solidFill>
                  <a:srgbClr val="FFFF00"/>
                </a:solidFill>
              </a:rPr>
              <a:t>	(Endoskopik, Stereotaktik, Açık)</a:t>
            </a:r>
          </a:p>
          <a:p>
            <a:pPr>
              <a:spcBef>
                <a:spcPct val="50000"/>
              </a:spcBef>
            </a:pPr>
            <a:r>
              <a:rPr lang="tr-TR" sz="2800">
                <a:solidFill>
                  <a:srgbClr val="FFFF00"/>
                </a:solidFill>
              </a:rPr>
              <a:t>	Torkildsen</a:t>
            </a:r>
            <a:endParaRPr lang="en-US" sz="2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54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smtClean="0">
                <a:solidFill>
                  <a:srgbClr val="FF0000"/>
                </a:solidFill>
              </a:rPr>
              <a:t>Tedavi – </a:t>
            </a:r>
            <a:r>
              <a:rPr lang="en-US" sz="3600" b="1" dirty="0" smtClean="0">
                <a:solidFill>
                  <a:srgbClr val="FF0000"/>
                </a:solidFill>
              </a:rPr>
              <a:t>III. </a:t>
            </a:r>
            <a:r>
              <a:rPr lang="en-US" sz="3600" b="1" dirty="0" err="1" smtClean="0">
                <a:solidFill>
                  <a:srgbClr val="FF0000"/>
                </a:solidFill>
              </a:rPr>
              <a:t>Ventrik</a:t>
            </a:r>
            <a:r>
              <a:rPr lang="tr-TR" sz="3600" b="1" dirty="0" err="1" smtClean="0">
                <a:solidFill>
                  <a:srgbClr val="FF0000"/>
                </a:solidFill>
              </a:rPr>
              <a:t>ülostomi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3" descr="C:\WINDOWS\Desktop\New Folder\NURO44040795001_nrm=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429000" cy="317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WINDOWS\Desktop\New Folder\Untitled-1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5410200" cy="410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00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tr-TR" sz="4800" b="1" dirty="0" smtClean="0">
                <a:solidFill>
                  <a:srgbClr val="FF0000"/>
                </a:solidFill>
              </a:rPr>
              <a:t>Fizyoloji-</a:t>
            </a:r>
            <a:r>
              <a:rPr lang="tr-TR" b="1" dirty="0" smtClean="0">
                <a:solidFill>
                  <a:srgbClr val="FF0000"/>
                </a:solidFill>
              </a:rPr>
              <a:t>Salınım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47800" y="1873250"/>
            <a:ext cx="54102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</a:rPr>
              <a:t>BOS </a:t>
            </a:r>
            <a:r>
              <a:rPr lang="en-US" sz="3200" b="1" i="1" dirty="0" err="1">
                <a:solidFill>
                  <a:srgbClr val="FFFF00"/>
                </a:solidFill>
              </a:rPr>
              <a:t>Koro</a:t>
            </a:r>
            <a:r>
              <a:rPr lang="tr-TR" sz="3200" b="1" i="1" dirty="0" err="1">
                <a:solidFill>
                  <a:srgbClr val="FFFF00"/>
                </a:solidFill>
              </a:rPr>
              <a:t>id</a:t>
            </a:r>
            <a:r>
              <a:rPr lang="tr-TR" sz="3200" b="1" i="1" dirty="0">
                <a:solidFill>
                  <a:srgbClr val="FFFF00"/>
                </a:solidFill>
              </a:rPr>
              <a:t> </a:t>
            </a:r>
            <a:r>
              <a:rPr lang="tr-TR" sz="3200" b="1" i="1" dirty="0" err="1">
                <a:solidFill>
                  <a:srgbClr val="FFFF00"/>
                </a:solidFill>
              </a:rPr>
              <a:t>pleksusda</a:t>
            </a:r>
            <a:r>
              <a:rPr lang="tr-TR" sz="3200" b="1" dirty="0">
                <a:solidFill>
                  <a:srgbClr val="FFFF00"/>
                </a:solidFill>
              </a:rPr>
              <a:t> yapılır</a:t>
            </a:r>
          </a:p>
          <a:p>
            <a:pPr>
              <a:spcBef>
                <a:spcPct val="50000"/>
              </a:spcBef>
            </a:pPr>
            <a:r>
              <a:rPr lang="tr-TR" sz="3200" b="1" dirty="0">
                <a:solidFill>
                  <a:srgbClr val="FFFF00"/>
                </a:solidFill>
              </a:rPr>
              <a:t>	</a:t>
            </a:r>
            <a:r>
              <a:rPr lang="tr-TR" sz="3200" b="1" dirty="0" err="1">
                <a:solidFill>
                  <a:srgbClr val="FFFF00"/>
                </a:solidFill>
              </a:rPr>
              <a:t>Lateral</a:t>
            </a:r>
            <a:r>
              <a:rPr lang="tr-TR" sz="3200" b="1" dirty="0">
                <a:solidFill>
                  <a:srgbClr val="FFFF00"/>
                </a:solidFill>
              </a:rPr>
              <a:t> </a:t>
            </a:r>
            <a:r>
              <a:rPr lang="tr-TR" sz="3200" b="1" dirty="0" err="1">
                <a:solidFill>
                  <a:srgbClr val="FFFF00"/>
                </a:solidFill>
              </a:rPr>
              <a:t>ventrikül</a:t>
            </a:r>
            <a:endParaRPr lang="tr-TR" sz="32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sz="3200" b="1" dirty="0">
                <a:solidFill>
                  <a:srgbClr val="FFFF00"/>
                </a:solidFill>
              </a:rPr>
              <a:t>	III. </a:t>
            </a:r>
            <a:r>
              <a:rPr lang="tr-TR" sz="3200" b="1" dirty="0" err="1">
                <a:solidFill>
                  <a:srgbClr val="FFFF00"/>
                </a:solidFill>
              </a:rPr>
              <a:t>Ventrikül</a:t>
            </a:r>
            <a:endParaRPr lang="tr-TR" sz="32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sz="3200" b="1" dirty="0">
                <a:solidFill>
                  <a:srgbClr val="FFFF00"/>
                </a:solidFill>
              </a:rPr>
              <a:t>	IV. </a:t>
            </a:r>
            <a:r>
              <a:rPr lang="tr-TR" sz="3200" b="1" dirty="0" err="1">
                <a:solidFill>
                  <a:srgbClr val="FFFF00"/>
                </a:solidFill>
              </a:rPr>
              <a:t>Ventrikül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14400" y="4876800"/>
            <a:ext cx="7391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 dirty="0">
                <a:solidFill>
                  <a:srgbClr val="FFFF00"/>
                </a:solidFill>
              </a:rPr>
              <a:t>Yüksek oranda </a:t>
            </a:r>
            <a:r>
              <a:rPr lang="tr-TR" sz="3200" b="1" dirty="0" err="1">
                <a:solidFill>
                  <a:srgbClr val="FFFF00"/>
                </a:solidFill>
              </a:rPr>
              <a:t>vasküler</a:t>
            </a:r>
            <a:r>
              <a:rPr lang="tr-TR" sz="3200" b="1" dirty="0">
                <a:solidFill>
                  <a:srgbClr val="FFFF00"/>
                </a:solidFill>
              </a:rPr>
              <a:t> bağ dokusunu çevreleyen tek tabakalı kübik </a:t>
            </a:r>
            <a:r>
              <a:rPr lang="tr-TR" sz="3200" b="1" dirty="0" err="1">
                <a:solidFill>
                  <a:srgbClr val="FFFF00"/>
                </a:solidFill>
              </a:rPr>
              <a:t>epitel</a:t>
            </a:r>
            <a:r>
              <a:rPr lang="tr-TR" sz="3200" b="1" dirty="0">
                <a:solidFill>
                  <a:srgbClr val="FFFF00"/>
                </a:solidFill>
              </a:rPr>
              <a:t> ile döşeli bir çok </a:t>
            </a:r>
            <a:r>
              <a:rPr lang="tr-TR" sz="3200" b="1" dirty="0" err="1">
                <a:solidFill>
                  <a:srgbClr val="FFFF00"/>
                </a:solidFill>
              </a:rPr>
              <a:t>villus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33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smtClean="0">
                <a:solidFill>
                  <a:srgbClr val="FF0000"/>
                </a:solidFill>
              </a:rPr>
              <a:t>Tedavi – </a:t>
            </a:r>
            <a:r>
              <a:rPr lang="en-US" sz="3600" b="1" dirty="0" smtClean="0">
                <a:solidFill>
                  <a:srgbClr val="FF0000"/>
                </a:solidFill>
              </a:rPr>
              <a:t>III. </a:t>
            </a:r>
            <a:r>
              <a:rPr lang="en-US" sz="3600" b="1" dirty="0" err="1" smtClean="0">
                <a:solidFill>
                  <a:srgbClr val="FF0000"/>
                </a:solidFill>
              </a:rPr>
              <a:t>Ventrik</a:t>
            </a:r>
            <a:r>
              <a:rPr lang="tr-TR" sz="3600" b="1" dirty="0" err="1" smtClean="0">
                <a:solidFill>
                  <a:srgbClr val="FF0000"/>
                </a:solidFill>
              </a:rPr>
              <a:t>ülostomi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5" descr="C:\WINDOWS\Desktop\New Folder\NURO44040795002_nrm=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487680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74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smtClean="0">
                <a:solidFill>
                  <a:srgbClr val="FF0000"/>
                </a:solidFill>
              </a:rPr>
              <a:t>Tedavi -</a:t>
            </a:r>
            <a:r>
              <a:rPr lang="tr-TR" sz="3600" b="1" dirty="0" smtClean="0">
                <a:solidFill>
                  <a:srgbClr val="FF0000"/>
                </a:solidFill>
              </a:rPr>
              <a:t>Cerrahi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0" y="1981200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 dirty="0" err="1">
                <a:solidFill>
                  <a:srgbClr val="FF0000"/>
                </a:solidFill>
              </a:rPr>
              <a:t>Şant</a:t>
            </a:r>
            <a:r>
              <a:rPr lang="tr-TR" sz="3200" b="1" dirty="0">
                <a:solidFill>
                  <a:srgbClr val="FF0000"/>
                </a:solidFill>
              </a:rPr>
              <a:t> ameliyatları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85800" y="3124200"/>
            <a:ext cx="2971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i="1">
                <a:solidFill>
                  <a:srgbClr val="FFFF00"/>
                </a:solidFill>
              </a:rPr>
              <a:t>Ventriküloperitoneal</a:t>
            </a:r>
          </a:p>
          <a:p>
            <a:pPr>
              <a:spcBef>
                <a:spcPct val="50000"/>
              </a:spcBef>
            </a:pPr>
            <a:r>
              <a:rPr lang="tr-TR" sz="2400" b="1" i="1">
                <a:solidFill>
                  <a:srgbClr val="FFFF00"/>
                </a:solidFill>
              </a:rPr>
              <a:t>Ventriküloatrial</a:t>
            </a:r>
          </a:p>
          <a:p>
            <a:pPr>
              <a:spcBef>
                <a:spcPct val="50000"/>
              </a:spcBef>
            </a:pPr>
            <a:r>
              <a:rPr lang="tr-TR" sz="2400" b="1" i="1">
                <a:solidFill>
                  <a:srgbClr val="FFFF00"/>
                </a:solidFill>
              </a:rPr>
              <a:t>Ventrikülopleural</a:t>
            </a:r>
          </a:p>
          <a:p>
            <a:pPr>
              <a:spcBef>
                <a:spcPct val="50000"/>
              </a:spcBef>
            </a:pPr>
            <a:r>
              <a:rPr lang="tr-TR" sz="2400" b="1" i="1">
                <a:solidFill>
                  <a:srgbClr val="FFFF00"/>
                </a:solidFill>
              </a:rPr>
              <a:t>Lumboperitoneal</a:t>
            </a:r>
          </a:p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Ventrikulosubgaleal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038600" y="3429000"/>
            <a:ext cx="1905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FF00"/>
                </a:solidFill>
              </a:rPr>
              <a:t>Periton</a:t>
            </a:r>
          </a:p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FF00"/>
                </a:solidFill>
              </a:rPr>
              <a:t>Atrium</a:t>
            </a:r>
          </a:p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FF00"/>
                </a:solidFill>
              </a:rPr>
              <a:t>Pleura</a:t>
            </a:r>
          </a:p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Galea altı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400800" y="3429000"/>
            <a:ext cx="2133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Safra kesesi</a:t>
            </a:r>
          </a:p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Mesane</a:t>
            </a:r>
          </a:p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Üreter</a:t>
            </a:r>
            <a:endParaRPr lang="en-US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93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304800"/>
            <a:ext cx="7848600" cy="12192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smtClean="0"/>
              <a:t>Şant Sistemi</a:t>
            </a:r>
            <a:br>
              <a:rPr lang="tr-TR" sz="4800" b="1" smtClean="0"/>
            </a:br>
            <a:r>
              <a:rPr lang="tr-TR" sz="4000" b="1" smtClean="0"/>
              <a:t>Valv</a:t>
            </a:r>
            <a:endParaRPr lang="en-US" sz="4000" b="1"/>
          </a:p>
        </p:txBody>
      </p:sp>
      <p:pic>
        <p:nvPicPr>
          <p:cNvPr id="3" name="Picture 5" descr="D:\Data\Agahan\Dersler\foto\pom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:\Data\Agahan\Dersler\foto\pomp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33675"/>
            <a:ext cx="2536825" cy="24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221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685800" y="304800"/>
            <a:ext cx="7848600" cy="12192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err="1" smtClean="0">
                <a:solidFill>
                  <a:srgbClr val="FF0000"/>
                </a:solidFill>
              </a:rPr>
              <a:t>Şant</a:t>
            </a:r>
            <a:r>
              <a:rPr lang="tr-TR" b="1" dirty="0" smtClean="0">
                <a:solidFill>
                  <a:srgbClr val="FF0000"/>
                </a:solidFill>
              </a:rPr>
              <a:t> Sistemi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</a:rPr>
              <a:t>Proksimal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</a:rPr>
              <a:t>kateter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6" descr="D:\Data\Agahan\Dersler\foto\pro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212248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D:\Data\Agahan\Dersler\foto\prox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2514600"/>
            <a:ext cx="3935412" cy="295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409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304800"/>
            <a:ext cx="7848600" cy="12192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err="1" smtClean="0">
                <a:solidFill>
                  <a:srgbClr val="FF0000"/>
                </a:solidFill>
              </a:rPr>
              <a:t>Şant</a:t>
            </a:r>
            <a:r>
              <a:rPr lang="tr-TR" b="1" dirty="0" smtClean="0">
                <a:solidFill>
                  <a:srgbClr val="FF0000"/>
                </a:solidFill>
              </a:rPr>
              <a:t> Sistemi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sz="3600" b="1" dirty="0" err="1" smtClean="0">
                <a:solidFill>
                  <a:srgbClr val="FF0000"/>
                </a:solidFill>
              </a:rPr>
              <a:t>Distal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</a:rPr>
              <a:t>kateter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D:\Data\Agahan\Dersler\foto\dis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97163"/>
            <a:ext cx="3200400" cy="301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Data\Agahan\Dersler\foto\dis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3657600" cy="21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6390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304800"/>
            <a:ext cx="7848600" cy="12192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 smtClean="0">
                <a:solidFill>
                  <a:srgbClr val="FF0000"/>
                </a:solidFill>
              </a:rPr>
              <a:t>Şant</a:t>
            </a:r>
            <a:r>
              <a:rPr lang="tr-TR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Operasyonu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D:\Data\Agahan\Dersler\foto\shunt oper\DSCN0001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352800" cy="25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Data\Agahan\Dersler\foto\shunt oper\DSCN0007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70063"/>
            <a:ext cx="3124200" cy="234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:\Data\Agahan\Dersler\foto\shunt oper\DSCN0012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3048000" cy="22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940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304800"/>
            <a:ext cx="7848600" cy="12192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 smtClean="0">
                <a:solidFill>
                  <a:srgbClr val="FF0000"/>
                </a:solidFill>
              </a:rPr>
              <a:t>Şant</a:t>
            </a:r>
            <a:r>
              <a:rPr lang="tr-TR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Operasyonu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D:\Data\Agahan\Dersler\foto\shunt oper\DSCN0014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191000" cy="31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Data\Agahan\Dersler\foto\shunt oper\DSCN0019(1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74863"/>
            <a:ext cx="4191000" cy="314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566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 txBox="1">
            <a:spLocks noChangeArrowheads="1"/>
          </p:cNvSpPr>
          <p:nvPr/>
        </p:nvSpPr>
        <p:spPr>
          <a:xfrm>
            <a:off x="685800" y="304800"/>
            <a:ext cx="7848600" cy="12192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 smtClean="0">
                <a:solidFill>
                  <a:srgbClr val="FF0000"/>
                </a:solidFill>
              </a:rPr>
              <a:t>Şant</a:t>
            </a:r>
            <a:r>
              <a:rPr lang="tr-TR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Operasyonu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1028" descr="D:\Data\Agahan\Dersler\foto\shunt oper\DSCN0022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4114800" cy="308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29" descr="D:\Data\Agahan\Dersler\foto\shunt oper\DSCN0021(1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4191000" cy="3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5340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304800"/>
            <a:ext cx="7848600" cy="12192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 smtClean="0">
                <a:solidFill>
                  <a:srgbClr val="FF0000"/>
                </a:solidFill>
              </a:rPr>
              <a:t>Şant</a:t>
            </a:r>
            <a:r>
              <a:rPr lang="tr-TR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Operasyonu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D:\Data\Agahan\Dersler\foto\shunt oper\DSCN0023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3886200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Data\Agahan\Dersler\foto\shunt oper\DSCN0024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2209800"/>
            <a:ext cx="3935412" cy="295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2473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304800"/>
            <a:ext cx="7848600" cy="12192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 smtClean="0">
                <a:solidFill>
                  <a:srgbClr val="FF0000"/>
                </a:solidFill>
              </a:rPr>
              <a:t>Şant</a:t>
            </a:r>
            <a:r>
              <a:rPr lang="tr-TR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Operasyonu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D:\Data\Agahan\Dersler\foto\shunt oper\DSCN0027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267200" cy="32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Data\Agahan\Dersler\foto\shunt oper\DSCN0028(2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4267200" cy="32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08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685800" y="1905000"/>
            <a:ext cx="7696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Kapillerlerin ultrafiltratı epitelce işlenerek ventriküle verilir</a:t>
            </a:r>
            <a:endParaRPr lang="en-US" sz="3200" b="1">
              <a:solidFill>
                <a:srgbClr val="FFFF00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648200" y="3352800"/>
            <a:ext cx="3352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0.30-0.35 ml/dak.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500 ml/gün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Çocuklarda total volum 65-140 ml</a:t>
            </a:r>
            <a:endParaRPr lang="en-US" sz="3200" b="1">
              <a:solidFill>
                <a:srgbClr val="FFFF00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62000" y="3429000"/>
            <a:ext cx="3505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Na-K ATPase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Karbonik anhidraz</a:t>
            </a:r>
            <a:endParaRPr lang="en-US" sz="3200" b="1">
              <a:solidFill>
                <a:srgbClr val="FFFF00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tr-TR" sz="4800" b="1" dirty="0" smtClean="0">
                <a:solidFill>
                  <a:srgbClr val="FF0000"/>
                </a:solidFill>
              </a:rPr>
              <a:t>Fizyoloji-</a:t>
            </a:r>
            <a:r>
              <a:rPr lang="tr-TR" b="1" dirty="0" smtClean="0">
                <a:solidFill>
                  <a:srgbClr val="FF0000"/>
                </a:solidFill>
              </a:rPr>
              <a:t>Salınım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520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304800"/>
            <a:ext cx="7848600" cy="12192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 smtClean="0">
                <a:solidFill>
                  <a:srgbClr val="FF0000"/>
                </a:solidFill>
              </a:rPr>
              <a:t>Şant</a:t>
            </a:r>
            <a:r>
              <a:rPr lang="tr-TR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Operasyonu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D:\Data\Agahan\Dersler\foto\shunt oper\DSCN0029(2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76450"/>
            <a:ext cx="4191000" cy="3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D:\Data\Agahan\Dersler\foto\shunt oper\DSCN0020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4191000" cy="31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0265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304800"/>
            <a:ext cx="7848600" cy="12192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 smtClean="0">
                <a:solidFill>
                  <a:srgbClr val="FF0000"/>
                </a:solidFill>
              </a:rPr>
              <a:t>Şant</a:t>
            </a:r>
            <a:r>
              <a:rPr lang="tr-TR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Operasyonu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D:\Data\Agahan\Dersler\foto\shunt oper\DSCN0034(2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4038600" cy="30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Data\Agahan\Dersler\foto\shunt oper\DSCN0032(2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4114800" cy="30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4459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848600" cy="12192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 smtClean="0">
                <a:solidFill>
                  <a:srgbClr val="FF0000"/>
                </a:solidFill>
              </a:rPr>
              <a:t>Şant</a:t>
            </a:r>
            <a:r>
              <a:rPr lang="tr-TR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Operasyonu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5" descr="D:\Data\Agahan\Dersler\foto\Hidrosefali\periton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29565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D:\Data\Agahan\Dersler\foto\Hidrosefali\proxbb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4100513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2247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8909" y="21936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304800"/>
            <a:ext cx="7848600" cy="12192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 smtClean="0">
                <a:solidFill>
                  <a:srgbClr val="FF0000"/>
                </a:solidFill>
              </a:rPr>
              <a:t>Şant</a:t>
            </a:r>
            <a:r>
              <a:rPr lang="tr-TR" sz="4800" b="1" dirty="0" smtClean="0">
                <a:solidFill>
                  <a:srgbClr val="FF0000"/>
                </a:solidFill>
              </a:rPr>
              <a:t> Komplikasyonları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2133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57200" y="2057400"/>
            <a:ext cx="21336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u="sng">
                <a:solidFill>
                  <a:srgbClr val="FFFF00"/>
                </a:solidFill>
              </a:rPr>
              <a:t>Mekanik</a:t>
            </a:r>
            <a:endParaRPr lang="tr-TR" sz="2400" u="sng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Aşırı drenaj</a:t>
            </a:r>
          </a:p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Yetersiz drenaj</a:t>
            </a:r>
          </a:p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Prox. Kateter</a:t>
            </a:r>
          </a:p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Valv</a:t>
            </a:r>
          </a:p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Dist. Kateter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667000" y="2090738"/>
            <a:ext cx="2667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u="sng">
                <a:solidFill>
                  <a:srgbClr val="FFFF00"/>
                </a:solidFill>
              </a:rPr>
              <a:t>İnfeksiyon</a:t>
            </a:r>
          </a:p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S.epidermitis(%40)</a:t>
            </a:r>
          </a:p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S.aureus(%20) </a:t>
            </a:r>
          </a:p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Gram(-) basil (geç)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715000" y="2133600"/>
            <a:ext cx="2514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u="sng">
                <a:solidFill>
                  <a:srgbClr val="FFFF00"/>
                </a:solidFill>
              </a:rPr>
              <a:t>Fonksiyonel</a:t>
            </a:r>
            <a:endParaRPr lang="tr-TR" sz="2400" i="1" u="sng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Çalışan şantın yetersizliğine bağlı fonksiyonel kayıplar </a:t>
            </a:r>
            <a:endParaRPr lang="en-US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076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304800"/>
            <a:ext cx="7848600" cy="12192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 smtClean="0">
                <a:solidFill>
                  <a:srgbClr val="FF0000"/>
                </a:solidFill>
              </a:rPr>
              <a:t>Şant</a:t>
            </a:r>
            <a:r>
              <a:rPr lang="tr-TR" sz="4800" b="1" dirty="0" smtClean="0">
                <a:solidFill>
                  <a:srgbClr val="FF0000"/>
                </a:solidFill>
              </a:rPr>
              <a:t> Komplikasyonları -Özet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438400" y="1752600"/>
            <a:ext cx="4114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b="1" u="sng" dirty="0">
                <a:solidFill>
                  <a:srgbClr val="FF0000"/>
                </a:solidFill>
              </a:rPr>
              <a:t>Sık rastlanan</a:t>
            </a:r>
          </a:p>
          <a:p>
            <a:pPr>
              <a:spcBef>
                <a:spcPct val="50000"/>
              </a:spcBef>
            </a:pPr>
            <a:r>
              <a:rPr lang="tr-TR" sz="2400" b="1" i="1" dirty="0" err="1">
                <a:solidFill>
                  <a:srgbClr val="FFFF00"/>
                </a:solidFill>
              </a:rPr>
              <a:t>İnfeksiyon</a:t>
            </a:r>
            <a:r>
              <a:rPr lang="tr-TR" sz="2400" b="1" i="1" dirty="0">
                <a:solidFill>
                  <a:srgbClr val="FFFF00"/>
                </a:solidFill>
              </a:rPr>
              <a:t>       Tıkanma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676400" y="2971800"/>
            <a:ext cx="556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b="1" u="sng">
                <a:solidFill>
                  <a:srgbClr val="FFFF00"/>
                </a:solidFill>
              </a:rPr>
              <a:t>Daha az sıklıkla rastlanan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8600" y="3733800"/>
            <a:ext cx="2438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FF00"/>
                </a:solidFill>
              </a:rPr>
              <a:t>Kraniyal</a:t>
            </a:r>
          </a:p>
          <a:p>
            <a:pPr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Subdural higroma</a:t>
            </a:r>
          </a:p>
          <a:p>
            <a:pPr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Subdural hematom</a:t>
            </a:r>
          </a:p>
          <a:p>
            <a:pPr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Hemiparezi</a:t>
            </a:r>
          </a:p>
          <a:p>
            <a:pPr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Parankimal hematom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67000" y="3733800"/>
            <a:ext cx="25908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FF00"/>
                </a:solidFill>
              </a:rPr>
              <a:t>Subkütan</a:t>
            </a:r>
          </a:p>
          <a:p>
            <a:pPr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Şant migrasyonu</a:t>
            </a:r>
          </a:p>
          <a:p>
            <a:pPr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Şant diskonneksiyonu</a:t>
            </a:r>
          </a:p>
          <a:p>
            <a:pPr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Şant kopması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257800" y="3733800"/>
            <a:ext cx="1905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FF00"/>
                </a:solidFill>
              </a:rPr>
              <a:t>Peritoneal</a:t>
            </a:r>
          </a:p>
          <a:p>
            <a:pPr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Peritonit</a:t>
            </a:r>
          </a:p>
          <a:p>
            <a:pPr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Pseudokist</a:t>
            </a:r>
          </a:p>
          <a:p>
            <a:pPr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Perforasyon</a:t>
            </a:r>
          </a:p>
          <a:p>
            <a:pPr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Herni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239000" y="3733800"/>
            <a:ext cx="16002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FF00"/>
                </a:solidFill>
              </a:rPr>
              <a:t>Atrial</a:t>
            </a:r>
          </a:p>
          <a:p>
            <a:pPr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Endokardit</a:t>
            </a:r>
          </a:p>
          <a:p>
            <a:pPr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Nefrit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746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457200"/>
            <a:ext cx="7848600" cy="9906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smtClean="0">
                <a:solidFill>
                  <a:srgbClr val="FF0000"/>
                </a:solidFill>
              </a:rPr>
              <a:t>Klinik seyir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76400" y="1828800"/>
            <a:ext cx="57150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>
                <a:solidFill>
                  <a:srgbClr val="FFFF00"/>
                </a:solidFill>
              </a:rPr>
              <a:t>Prognoz beyin morfolojisine bağlı</a:t>
            </a:r>
          </a:p>
          <a:p>
            <a:pPr>
              <a:spcBef>
                <a:spcPct val="50000"/>
              </a:spcBef>
            </a:pPr>
            <a:r>
              <a:rPr lang="tr-TR" sz="2800">
                <a:solidFill>
                  <a:srgbClr val="FFFF00"/>
                </a:solidFill>
              </a:rPr>
              <a:t>Perinatal iskemi</a:t>
            </a:r>
          </a:p>
          <a:p>
            <a:pPr>
              <a:spcBef>
                <a:spcPct val="50000"/>
              </a:spcBef>
            </a:pPr>
            <a:r>
              <a:rPr lang="tr-TR" sz="2800">
                <a:solidFill>
                  <a:srgbClr val="FFFF00"/>
                </a:solidFill>
              </a:rPr>
              <a:t>İntraventriküler kanama</a:t>
            </a:r>
          </a:p>
          <a:p>
            <a:pPr>
              <a:spcBef>
                <a:spcPct val="50000"/>
              </a:spcBef>
            </a:pPr>
            <a:r>
              <a:rPr lang="tr-TR" sz="2800">
                <a:solidFill>
                  <a:srgbClr val="FFFF00"/>
                </a:solidFill>
              </a:rPr>
              <a:t>Ventrikülit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38200" y="4572000"/>
            <a:ext cx="76200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>
                <a:solidFill>
                  <a:srgbClr val="FFFF00"/>
                </a:solidFill>
              </a:rPr>
              <a:t>5 yıllık yaşam konjenital hidrosefalide % 80-90</a:t>
            </a:r>
          </a:p>
          <a:p>
            <a:pPr>
              <a:spcBef>
                <a:spcPct val="50000"/>
              </a:spcBef>
            </a:pPr>
            <a:r>
              <a:rPr lang="tr-TR" sz="2800">
                <a:solidFill>
                  <a:srgbClr val="FFFF00"/>
                </a:solidFill>
              </a:rPr>
              <a:t>Tedavi edilenlerde normal zeka % 40-65 normal</a:t>
            </a:r>
          </a:p>
          <a:p>
            <a:pPr>
              <a:spcBef>
                <a:spcPct val="50000"/>
              </a:spcBef>
            </a:pPr>
            <a:r>
              <a:rPr lang="tr-TR" sz="2800">
                <a:solidFill>
                  <a:srgbClr val="FFFF00"/>
                </a:solidFill>
              </a:rPr>
              <a:t>İnfeksiyonlar ile bu oran azalır</a:t>
            </a:r>
            <a:endParaRPr lang="en-US" sz="2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01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052"/>
          <p:cNvSpPr txBox="1">
            <a:spLocks noChangeArrowheads="1"/>
          </p:cNvSpPr>
          <p:nvPr/>
        </p:nvSpPr>
        <p:spPr bwMode="auto">
          <a:xfrm>
            <a:off x="838200" y="2209800"/>
            <a:ext cx="7543800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 dirty="0" err="1">
                <a:solidFill>
                  <a:srgbClr val="FFFF00"/>
                </a:solidFill>
              </a:rPr>
              <a:t>Sekresyon</a:t>
            </a:r>
            <a:endParaRPr lang="tr-TR" sz="32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sz="3200" b="1" dirty="0" err="1">
                <a:solidFill>
                  <a:srgbClr val="FFFF00"/>
                </a:solidFill>
              </a:rPr>
              <a:t>Silier</a:t>
            </a:r>
            <a:r>
              <a:rPr lang="tr-TR" sz="3200" b="1" dirty="0">
                <a:solidFill>
                  <a:srgbClr val="FFFF00"/>
                </a:solidFill>
              </a:rPr>
              <a:t> hareketler</a:t>
            </a:r>
          </a:p>
          <a:p>
            <a:pPr>
              <a:spcBef>
                <a:spcPct val="50000"/>
              </a:spcBef>
            </a:pPr>
            <a:r>
              <a:rPr lang="tr-TR" sz="3200" b="1" dirty="0">
                <a:solidFill>
                  <a:srgbClr val="FFFF00"/>
                </a:solidFill>
              </a:rPr>
              <a:t>Kardiyak </a:t>
            </a:r>
            <a:r>
              <a:rPr lang="tr-TR" sz="3200" b="1" dirty="0" err="1">
                <a:solidFill>
                  <a:srgbClr val="FFFF00"/>
                </a:solidFill>
              </a:rPr>
              <a:t>pulsasyonlar</a:t>
            </a:r>
            <a:r>
              <a:rPr lang="tr-TR" sz="3200" b="1" dirty="0">
                <a:solidFill>
                  <a:srgbClr val="FFFF00"/>
                </a:solidFill>
              </a:rPr>
              <a:t> (Sistol ve </a:t>
            </a:r>
            <a:r>
              <a:rPr lang="tr-TR" sz="3200" b="1" dirty="0" err="1">
                <a:solidFill>
                  <a:srgbClr val="FFFF00"/>
                </a:solidFill>
              </a:rPr>
              <a:t>Diastol</a:t>
            </a:r>
            <a:r>
              <a:rPr lang="tr-TR" sz="3200" b="1" dirty="0">
                <a:solidFill>
                  <a:srgbClr val="FFFF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tr-TR" sz="3200" b="1" dirty="0">
                <a:solidFill>
                  <a:srgbClr val="FFFF00"/>
                </a:solidFill>
              </a:rPr>
              <a:t>Solunum hareketleri</a:t>
            </a:r>
          </a:p>
          <a:p>
            <a:pPr>
              <a:spcBef>
                <a:spcPct val="50000"/>
              </a:spcBef>
            </a:pPr>
            <a:r>
              <a:rPr lang="tr-TR" sz="3200" b="1" dirty="0">
                <a:solidFill>
                  <a:srgbClr val="FFFF00"/>
                </a:solidFill>
              </a:rPr>
              <a:t>Emilim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Text Box 2054"/>
          <p:cNvSpPr txBox="1">
            <a:spLocks noChangeArrowheads="1"/>
          </p:cNvSpPr>
          <p:nvPr/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tr-TR" sz="4800" b="1" dirty="0" smtClean="0">
                <a:solidFill>
                  <a:srgbClr val="FF0000"/>
                </a:solidFill>
              </a:rPr>
              <a:t>Fizyoloji-</a:t>
            </a:r>
            <a:r>
              <a:rPr lang="tr-TR" b="1" dirty="0" smtClean="0">
                <a:solidFill>
                  <a:srgbClr val="FF0000"/>
                </a:solidFill>
              </a:rPr>
              <a:t>Dolaşım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09600" y="2438400"/>
            <a:ext cx="80010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Araknoid villuslar ile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Sagittal sinuse ve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Sinus boyunca büyük venlere invajine olmuş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Venöz dolaşım ile arada bir tabaka endotel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tr-TR" sz="4800" b="1" dirty="0" smtClean="0">
                <a:solidFill>
                  <a:srgbClr val="FF0000"/>
                </a:solidFill>
              </a:rPr>
              <a:t>Fizyoloji-</a:t>
            </a:r>
            <a:r>
              <a:rPr lang="tr-TR" b="1" dirty="0" smtClean="0">
                <a:solidFill>
                  <a:srgbClr val="FF0000"/>
                </a:solidFill>
              </a:rPr>
              <a:t>Emilim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63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62000" y="2514600"/>
            <a:ext cx="80010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Su ve elektrolitler serbestçe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Proteinler pinositoz ile aktif olarak taşınır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Basınç</a:t>
            </a:r>
            <a:r>
              <a:rPr lang="en-US" sz="3200" b="1">
                <a:solidFill>
                  <a:srgbClr val="FFFF00"/>
                </a:solidFill>
              </a:rPr>
              <a:t>`</a:t>
            </a:r>
            <a:r>
              <a:rPr lang="tr-TR" sz="3200" b="1">
                <a:solidFill>
                  <a:srgbClr val="FFFF00"/>
                </a:solidFill>
              </a:rPr>
              <a:t>ın 6.8 smSu dan az olduğu durumlarda emilim yok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Dengeli emilim ve salınım ile 11 smSu basınç</a:t>
            </a:r>
            <a:endParaRPr lang="en-US" sz="3200" b="1">
              <a:solidFill>
                <a:srgbClr val="FFFF00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tr-TR" sz="4800" b="1" dirty="0" smtClean="0">
                <a:solidFill>
                  <a:srgbClr val="FF0000"/>
                </a:solidFill>
              </a:rPr>
              <a:t>Fizyoloji-</a:t>
            </a:r>
            <a:r>
              <a:rPr lang="tr-TR" b="1" dirty="0" smtClean="0">
                <a:solidFill>
                  <a:srgbClr val="FF0000"/>
                </a:solidFill>
              </a:rPr>
              <a:t>Emilim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53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New Folder\Slaytlar\arach_gran_comp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1866900"/>
            <a:ext cx="5992812" cy="470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tr-TR" b="1" dirty="0" err="1" smtClean="0">
                <a:solidFill>
                  <a:srgbClr val="FF0000"/>
                </a:solidFill>
              </a:rPr>
              <a:t>Araknoid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villus</a:t>
            </a:r>
            <a:r>
              <a:rPr lang="tr-TR" b="1" dirty="0" smtClean="0">
                <a:solidFill>
                  <a:srgbClr val="FF0000"/>
                </a:solidFill>
              </a:rPr>
              <a:t> ve </a:t>
            </a:r>
            <a:r>
              <a:rPr lang="tr-TR" b="1" dirty="0" err="1" smtClean="0">
                <a:solidFill>
                  <a:srgbClr val="FF0000"/>
                </a:solidFill>
              </a:rPr>
              <a:t>superior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sagittal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sinus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4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5727" y="1708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S</a:t>
            </a:r>
            <a:r>
              <a:rPr lang="tr-TR" sz="4800" b="1" dirty="0" err="1" smtClean="0">
                <a:solidFill>
                  <a:srgbClr val="FF0000"/>
                </a:solidFill>
              </a:rPr>
              <a:t>ınıflandırma</a:t>
            </a:r>
            <a:r>
              <a:rPr lang="en-US" sz="4800" b="1" dirty="0" smtClean="0">
                <a:solidFill>
                  <a:srgbClr val="FF0000"/>
                </a:solidFill>
              </a:rPr>
              <a:t/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G</a:t>
            </a:r>
            <a:r>
              <a:rPr lang="tr-TR" sz="2000" b="1" dirty="0" err="1" smtClean="0">
                <a:solidFill>
                  <a:srgbClr val="FF0000"/>
                </a:solidFill>
              </a:rPr>
              <a:t>örüntüleme</a:t>
            </a:r>
            <a:r>
              <a:rPr lang="tr-TR" sz="2000" b="1" dirty="0" smtClean="0">
                <a:solidFill>
                  <a:srgbClr val="FF0000"/>
                </a:solidFill>
              </a:rPr>
              <a:t> yöntemleri ile- </a:t>
            </a:r>
            <a:r>
              <a:rPr lang="tr-TR" sz="2000" b="1" dirty="0" err="1" smtClean="0">
                <a:solidFill>
                  <a:srgbClr val="FF0000"/>
                </a:solidFill>
              </a:rPr>
              <a:t>Naidich</a:t>
            </a:r>
            <a:r>
              <a:rPr lang="tr-TR" sz="2000" b="1" dirty="0" smtClean="0">
                <a:solidFill>
                  <a:srgbClr val="FF0000"/>
                </a:solidFill>
              </a:rPr>
              <a:t>/</a:t>
            </a:r>
            <a:r>
              <a:rPr lang="tr-TR" sz="2000" b="1" dirty="0" err="1" smtClean="0">
                <a:solidFill>
                  <a:srgbClr val="FF0000"/>
                </a:solidFill>
              </a:rPr>
              <a:t>McLone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8600" y="1752600"/>
            <a:ext cx="48768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066800" indent="-609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524000" indent="-609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981200" indent="-609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438400" indent="-609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i="1" dirty="0">
                <a:solidFill>
                  <a:srgbClr val="FF0000"/>
                </a:solidFill>
              </a:rPr>
              <a:t>I.	</a:t>
            </a:r>
            <a:r>
              <a:rPr lang="tr-TR" i="1" dirty="0" err="1">
                <a:solidFill>
                  <a:srgbClr val="FF0000"/>
                </a:solidFill>
              </a:rPr>
              <a:t>Obstrüktif</a:t>
            </a:r>
            <a:endParaRPr lang="tr-TR" i="1" dirty="0">
              <a:solidFill>
                <a:srgbClr val="FF0000"/>
              </a:solidFill>
            </a:endParaRPr>
          </a:p>
          <a:p>
            <a:pPr lvl="1">
              <a:spcBef>
                <a:spcPct val="50000"/>
              </a:spcBef>
              <a:buFontTx/>
              <a:buAutoNum type="alphaUcPeriod"/>
            </a:pPr>
            <a:r>
              <a:rPr lang="tr-TR" u="sng" dirty="0" err="1">
                <a:solidFill>
                  <a:srgbClr val="FFFF00"/>
                </a:solidFill>
              </a:rPr>
              <a:t>İnternal</a:t>
            </a:r>
            <a:r>
              <a:rPr lang="tr-TR" u="sng" dirty="0">
                <a:solidFill>
                  <a:srgbClr val="FFFF00"/>
                </a:solidFill>
              </a:rPr>
              <a:t> </a:t>
            </a:r>
            <a:r>
              <a:rPr lang="tr-TR" u="sng" dirty="0" err="1">
                <a:solidFill>
                  <a:srgbClr val="FFFF00"/>
                </a:solidFill>
              </a:rPr>
              <a:t>obstrüktif</a:t>
            </a:r>
            <a:r>
              <a:rPr lang="tr-TR" u="sng" dirty="0">
                <a:solidFill>
                  <a:srgbClr val="FFFF00"/>
                </a:solidFill>
              </a:rPr>
              <a:t> hidrosefali</a:t>
            </a: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		1. </a:t>
            </a:r>
            <a:r>
              <a:rPr lang="tr-TR" dirty="0" err="1">
                <a:solidFill>
                  <a:srgbClr val="FFFF00"/>
                </a:solidFill>
              </a:rPr>
              <a:t>Lateral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Ventriküller</a:t>
            </a:r>
            <a:r>
              <a:rPr lang="tr-TR" dirty="0">
                <a:solidFill>
                  <a:srgbClr val="FFFF00"/>
                </a:solidFill>
              </a:rPr>
              <a:t>				</a:t>
            </a:r>
            <a:r>
              <a:rPr lang="tr-TR" dirty="0" err="1">
                <a:solidFill>
                  <a:srgbClr val="FFFF00"/>
                </a:solidFill>
              </a:rPr>
              <a:t>a.Atrium</a:t>
            </a:r>
            <a:endParaRPr lang="tr-TR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			</a:t>
            </a:r>
            <a:r>
              <a:rPr lang="tr-TR" dirty="0" err="1">
                <a:solidFill>
                  <a:srgbClr val="FFFF00"/>
                </a:solidFill>
              </a:rPr>
              <a:t>b.Gövde</a:t>
            </a:r>
            <a:endParaRPr lang="tr-TR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			</a:t>
            </a:r>
            <a:r>
              <a:rPr lang="tr-TR" dirty="0" err="1">
                <a:solidFill>
                  <a:srgbClr val="FFFF00"/>
                </a:solidFill>
              </a:rPr>
              <a:t>c.Foramen</a:t>
            </a:r>
            <a:r>
              <a:rPr lang="tr-TR" dirty="0">
                <a:solidFill>
                  <a:srgbClr val="FFFF00"/>
                </a:solidFill>
              </a:rPr>
              <a:t> Monroe</a:t>
            </a: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		2. III. </a:t>
            </a:r>
            <a:r>
              <a:rPr lang="tr-TR" dirty="0" err="1">
                <a:solidFill>
                  <a:srgbClr val="FFFF00"/>
                </a:solidFill>
              </a:rPr>
              <a:t>Ventrikül</a:t>
            </a:r>
            <a:endParaRPr lang="tr-TR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			</a:t>
            </a:r>
            <a:r>
              <a:rPr lang="tr-TR" dirty="0" err="1">
                <a:solidFill>
                  <a:srgbClr val="FFFF00"/>
                </a:solidFill>
              </a:rPr>
              <a:t>a.Orta</a:t>
            </a:r>
            <a:r>
              <a:rPr lang="tr-TR" dirty="0">
                <a:solidFill>
                  <a:srgbClr val="FFFF00"/>
                </a:solidFill>
              </a:rPr>
              <a:t> bölüm</a:t>
            </a: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			</a:t>
            </a:r>
            <a:r>
              <a:rPr lang="tr-TR" dirty="0" err="1">
                <a:solidFill>
                  <a:srgbClr val="FFFF00"/>
                </a:solidFill>
              </a:rPr>
              <a:t>b.Arka</a:t>
            </a:r>
            <a:r>
              <a:rPr lang="tr-TR" dirty="0">
                <a:solidFill>
                  <a:srgbClr val="FFFF00"/>
                </a:solidFill>
              </a:rPr>
              <a:t> bölüm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57800" y="3200400"/>
            <a:ext cx="34290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sz="2400" b="1">
                <a:solidFill>
                  <a:srgbClr val="FFFF00"/>
                </a:solidFill>
              </a:rPr>
              <a:t>3. Aquaduct</a:t>
            </a:r>
          </a:p>
          <a:p>
            <a:pPr algn="l">
              <a:spcBef>
                <a:spcPct val="50000"/>
              </a:spcBef>
            </a:pPr>
            <a:r>
              <a:rPr lang="tr-TR" sz="2400" b="1">
                <a:solidFill>
                  <a:srgbClr val="FFFF00"/>
                </a:solidFill>
              </a:rPr>
              <a:t>	a.Proximal</a:t>
            </a:r>
          </a:p>
          <a:p>
            <a:pPr algn="l">
              <a:spcBef>
                <a:spcPct val="50000"/>
              </a:spcBef>
            </a:pPr>
            <a:r>
              <a:rPr lang="tr-TR" sz="2400" b="1">
                <a:solidFill>
                  <a:srgbClr val="FFFF00"/>
                </a:solidFill>
              </a:rPr>
              <a:t>	b.Distal</a:t>
            </a:r>
          </a:p>
          <a:p>
            <a:pPr algn="l">
              <a:spcBef>
                <a:spcPct val="50000"/>
              </a:spcBef>
            </a:pPr>
            <a:r>
              <a:rPr lang="tr-TR" sz="2400" b="1">
                <a:solidFill>
                  <a:srgbClr val="FFFF00"/>
                </a:solidFill>
              </a:rPr>
              <a:t>4. IV. Ventrikül</a:t>
            </a:r>
          </a:p>
          <a:p>
            <a:pPr algn="l">
              <a:spcBef>
                <a:spcPct val="50000"/>
              </a:spcBef>
            </a:pPr>
            <a:r>
              <a:rPr lang="tr-TR" sz="2400" b="1">
                <a:solidFill>
                  <a:srgbClr val="FFFF00"/>
                </a:solidFill>
              </a:rPr>
              <a:t>	a.Gövde içinde</a:t>
            </a:r>
          </a:p>
          <a:p>
            <a:pPr algn="l">
              <a:spcBef>
                <a:spcPct val="50000"/>
              </a:spcBef>
            </a:pPr>
            <a:r>
              <a:rPr lang="tr-TR" sz="2400" b="1">
                <a:solidFill>
                  <a:srgbClr val="FFFF00"/>
                </a:solidFill>
              </a:rPr>
              <a:t>	b.Foraminal</a:t>
            </a:r>
            <a:endParaRPr lang="en-US" sz="24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61880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74</TotalTime>
  <Words>538</Words>
  <Application>Microsoft Macintosh PowerPoint</Application>
  <PresentationFormat>On-screen Show (4:3)</PresentationFormat>
  <Paragraphs>264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Black</vt:lpstr>
      <vt:lpstr>HİDROSEFALİ</vt:lpstr>
      <vt:lpstr>Beyin ve ventriküler sistem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autf 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HİDROSEFALİ</dc:title>
  <dc:creator>melih bozkurt</dc:creator>
  <cp:lastModifiedBy>melih bozkurt</cp:lastModifiedBy>
  <cp:revision>6</cp:revision>
  <dcterms:created xsi:type="dcterms:W3CDTF">2015-11-03T08:10:59Z</dcterms:created>
  <dcterms:modified xsi:type="dcterms:W3CDTF">2015-11-08T17:15:25Z</dcterms:modified>
</cp:coreProperties>
</file>