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59" r:id="rId6"/>
    <p:sldId id="263" r:id="rId7"/>
    <p:sldId id="262" r:id="rId8"/>
    <p:sldId id="260"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5" autoAdjust="0"/>
    <p:restoredTop sz="94660"/>
  </p:normalViewPr>
  <p:slideViewPr>
    <p:cSldViewPr snapToGrid="0">
      <p:cViewPr varScale="1">
        <p:scale>
          <a:sx n="72" d="100"/>
          <a:sy n="72" d="100"/>
        </p:scale>
        <p:origin x="47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3.05.2020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Arşiv Araçları ve Saklama Yöntemleri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1175ED-8B2D-41F1-BD99-F64567D21D8C}"/>
              </a:ext>
            </a:extLst>
          </p:cNvPr>
          <p:cNvSpPr>
            <a:spLocks noGrp="1"/>
          </p:cNvSpPr>
          <p:nvPr>
            <p:ph type="title"/>
          </p:nvPr>
        </p:nvSpPr>
        <p:spPr/>
        <p:txBody>
          <a:bodyPr/>
          <a:lstStyle/>
          <a:p>
            <a:r>
              <a:rPr lang="tr-TR" cap="none" dirty="0"/>
              <a:t>Yazışma Evrakı ve Dosyalar </a:t>
            </a:r>
            <a:br>
              <a:rPr lang="tr-TR" dirty="0"/>
            </a:br>
            <a:endParaRPr lang="tr-TR" dirty="0"/>
          </a:p>
        </p:txBody>
      </p:sp>
      <p:sp>
        <p:nvSpPr>
          <p:cNvPr id="3" name="İçerik Yer Tutucusu 2">
            <a:extLst>
              <a:ext uri="{FF2B5EF4-FFF2-40B4-BE49-F238E27FC236}">
                <a16:creationId xmlns:a16="http://schemas.microsoft.com/office/drawing/2014/main" id="{F9E91C0A-44CD-4327-8436-5B68AC19680C}"/>
              </a:ext>
            </a:extLst>
          </p:cNvPr>
          <p:cNvSpPr>
            <a:spLocks noGrp="1"/>
          </p:cNvSpPr>
          <p:nvPr>
            <p:ph sz="quarter" idx="13"/>
          </p:nvPr>
        </p:nvSpPr>
        <p:spPr/>
        <p:txBody>
          <a:bodyPr>
            <a:normAutofit/>
          </a:bodyPr>
          <a:lstStyle/>
          <a:p>
            <a:pPr algn="just"/>
            <a:r>
              <a:rPr lang="tr-TR" cap="none" dirty="0"/>
              <a:t>Yazışma evrakı ve dosyalar arşivlemede çok önemli yeri olan arşiv araçlarındandır. </a:t>
            </a:r>
          </a:p>
          <a:p>
            <a:pPr algn="just"/>
            <a:r>
              <a:rPr lang="tr-TR" cap="none" dirty="0"/>
              <a:t>Bilindiği gibi arşiv araçlarının da saklanma süreleri vardır. Bu belgeler saklanırken de bazı önemli konulara dikkat etmek gerekir. </a:t>
            </a:r>
          </a:p>
        </p:txBody>
      </p:sp>
    </p:spTree>
    <p:extLst>
      <p:ext uri="{BB962C8B-B14F-4D97-AF65-F5344CB8AC3E}">
        <p14:creationId xmlns:p14="http://schemas.microsoft.com/office/powerpoint/2010/main" val="2418230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1175ED-8B2D-41F1-BD99-F64567D21D8C}"/>
              </a:ext>
            </a:extLst>
          </p:cNvPr>
          <p:cNvSpPr>
            <a:spLocks noGrp="1"/>
          </p:cNvSpPr>
          <p:nvPr>
            <p:ph type="title"/>
          </p:nvPr>
        </p:nvSpPr>
        <p:spPr/>
        <p:txBody>
          <a:bodyPr/>
          <a:lstStyle/>
          <a:p>
            <a:r>
              <a:rPr lang="tr-TR" cap="none" dirty="0"/>
              <a:t>Yazışma Evrakı ve Dosyalar </a:t>
            </a:r>
            <a:br>
              <a:rPr lang="tr-TR" dirty="0"/>
            </a:br>
            <a:endParaRPr lang="tr-TR" dirty="0"/>
          </a:p>
        </p:txBody>
      </p:sp>
      <p:sp>
        <p:nvSpPr>
          <p:cNvPr id="3" name="İçerik Yer Tutucusu 2">
            <a:extLst>
              <a:ext uri="{FF2B5EF4-FFF2-40B4-BE49-F238E27FC236}">
                <a16:creationId xmlns:a16="http://schemas.microsoft.com/office/drawing/2014/main" id="{F9E91C0A-44CD-4327-8436-5B68AC19680C}"/>
              </a:ext>
            </a:extLst>
          </p:cNvPr>
          <p:cNvSpPr>
            <a:spLocks noGrp="1"/>
          </p:cNvSpPr>
          <p:nvPr>
            <p:ph sz="quarter" idx="13"/>
          </p:nvPr>
        </p:nvSpPr>
        <p:spPr/>
        <p:txBody>
          <a:bodyPr>
            <a:normAutofit/>
          </a:bodyPr>
          <a:lstStyle/>
          <a:p>
            <a:pPr algn="just"/>
            <a:r>
              <a:rPr lang="tr-TR" cap="none" dirty="0"/>
              <a:t>Örneğin yazışma evrakı ve dosyaların küflenmesine yol açan en önemli etken, bunlardaki toplu iğne ve dosya maşalarıdır. İğne, ataç ve maşalar zamanla paslanmakta ve bu pas derece </a:t>
            </a:r>
            <a:r>
              <a:rPr lang="tr-TR" cap="none" dirty="0" err="1"/>
              <a:t>derece</a:t>
            </a:r>
            <a:r>
              <a:rPr lang="tr-TR" cap="none" dirty="0"/>
              <a:t> kağıtlara yayılarak onların da tahrip olmalarına yol açmaktadır. </a:t>
            </a:r>
          </a:p>
          <a:p>
            <a:pPr algn="just"/>
            <a:r>
              <a:rPr lang="tr-TR" cap="none" dirty="0"/>
              <a:t>Bu bakımdan ilk beş yılı birim arşivinde geçirip, kurum arşivlerine, ara depolara ve devlet arşivlerine kalkacak dokümanların üzerlerindeki iğne, ataç ve dosya maşalarının çıkarılması zorunludur. </a:t>
            </a:r>
          </a:p>
        </p:txBody>
      </p:sp>
    </p:spTree>
    <p:extLst>
      <p:ext uri="{BB962C8B-B14F-4D97-AF65-F5344CB8AC3E}">
        <p14:creationId xmlns:p14="http://schemas.microsoft.com/office/powerpoint/2010/main" val="188366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FE3052-9FE5-4F8E-8F51-AE30FEBBA421}"/>
              </a:ext>
            </a:extLst>
          </p:cNvPr>
          <p:cNvSpPr>
            <a:spLocks noGrp="1"/>
          </p:cNvSpPr>
          <p:nvPr>
            <p:ph type="title"/>
          </p:nvPr>
        </p:nvSpPr>
        <p:spPr/>
        <p:txBody>
          <a:bodyPr/>
          <a:lstStyle/>
          <a:p>
            <a:r>
              <a:rPr lang="tr-TR" cap="none" dirty="0"/>
              <a:t>Haritalar </a:t>
            </a:r>
            <a:br>
              <a:rPr lang="tr-TR" cap="none" dirty="0"/>
            </a:br>
            <a:endParaRPr lang="tr-TR" dirty="0"/>
          </a:p>
        </p:txBody>
      </p:sp>
      <p:sp>
        <p:nvSpPr>
          <p:cNvPr id="3" name="İçerik Yer Tutucusu 2">
            <a:extLst>
              <a:ext uri="{FF2B5EF4-FFF2-40B4-BE49-F238E27FC236}">
                <a16:creationId xmlns:a16="http://schemas.microsoft.com/office/drawing/2014/main" id="{95B2BEF6-95E3-4DF8-A1EE-3AF72B55F230}"/>
              </a:ext>
            </a:extLst>
          </p:cNvPr>
          <p:cNvSpPr>
            <a:spLocks noGrp="1"/>
          </p:cNvSpPr>
          <p:nvPr>
            <p:ph sz="quarter" idx="13"/>
          </p:nvPr>
        </p:nvSpPr>
        <p:spPr/>
        <p:txBody>
          <a:bodyPr>
            <a:normAutofit/>
          </a:bodyPr>
          <a:lstStyle/>
          <a:p>
            <a:pPr algn="just"/>
            <a:r>
              <a:rPr lang="tr-TR" cap="none" dirty="0"/>
              <a:t>Önemli arşiv araçlarından bir tanesi de haritalardır. Eski tarihlerden bu yana harita insanların bilmedikleri yeri bulmalarına, yön kavramında, insanların rotalarını şaşırmamalarına (halk dili tabiriyle) yardımcı olur. Haritalar da belli bir süreden sonra arşiv aracı haline gelir. </a:t>
            </a:r>
          </a:p>
          <a:p>
            <a:pPr algn="just"/>
            <a:r>
              <a:rPr lang="tr-TR" cap="none" dirty="0"/>
              <a:t>Yaşanmış olan çeşitli deneyimler; haritalar için en uygun saklama biçiminin, hiç katlamadan direk yatay olarak, bu amaçla yaptırılmış olan özel geniş çelik dolap gözlerinde muhafaza edilmeleri olduğunu ortaya koymuştur. Bu gözlerde ise haritalar üst üste konabilir. </a:t>
            </a:r>
          </a:p>
        </p:txBody>
      </p:sp>
    </p:spTree>
    <p:extLst>
      <p:ext uri="{BB962C8B-B14F-4D97-AF65-F5344CB8AC3E}">
        <p14:creationId xmlns:p14="http://schemas.microsoft.com/office/powerpoint/2010/main" val="1895584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148D8A-DF5E-4FC5-9F95-FFD8F13FEBDC}"/>
              </a:ext>
            </a:extLst>
          </p:cNvPr>
          <p:cNvSpPr>
            <a:spLocks noGrp="1"/>
          </p:cNvSpPr>
          <p:nvPr>
            <p:ph type="title"/>
          </p:nvPr>
        </p:nvSpPr>
        <p:spPr/>
        <p:txBody>
          <a:bodyPr/>
          <a:lstStyle/>
          <a:p>
            <a:r>
              <a:rPr lang="tr-TR" cap="none" dirty="0"/>
              <a:t>Plan ve projeler </a:t>
            </a:r>
            <a:br>
              <a:rPr lang="tr-TR" dirty="0"/>
            </a:br>
            <a:endParaRPr lang="tr-TR" dirty="0"/>
          </a:p>
        </p:txBody>
      </p:sp>
      <p:sp>
        <p:nvSpPr>
          <p:cNvPr id="3" name="İçerik Yer Tutucusu 2">
            <a:extLst>
              <a:ext uri="{FF2B5EF4-FFF2-40B4-BE49-F238E27FC236}">
                <a16:creationId xmlns:a16="http://schemas.microsoft.com/office/drawing/2014/main" id="{B3473B34-861B-4CCF-8570-DB7D754897A5}"/>
              </a:ext>
            </a:extLst>
          </p:cNvPr>
          <p:cNvSpPr>
            <a:spLocks noGrp="1"/>
          </p:cNvSpPr>
          <p:nvPr>
            <p:ph sz="quarter" idx="13"/>
          </p:nvPr>
        </p:nvSpPr>
        <p:spPr/>
        <p:txBody>
          <a:bodyPr>
            <a:normAutofit/>
          </a:bodyPr>
          <a:lstStyle/>
          <a:p>
            <a:pPr algn="just"/>
            <a:r>
              <a:rPr lang="tr-TR" cap="none" dirty="0"/>
              <a:t>Her sektördeki işletmelerin kendi özelliklerine uygun olarak gerçekleştirdiği planlar ve projeler vardır. </a:t>
            </a:r>
          </a:p>
          <a:p>
            <a:pPr algn="just"/>
            <a:r>
              <a:rPr lang="tr-TR" cap="none" dirty="0"/>
              <a:t>Devamlı ileriye dönük yatırım yapan işletmeler bile eski plan ve projelerden de faydalanma ihtiyacı duyabilirler. </a:t>
            </a:r>
          </a:p>
          <a:p>
            <a:pPr algn="just"/>
            <a:r>
              <a:rPr lang="tr-TR" cap="none" dirty="0"/>
              <a:t>Bu nedenle plan ve projelerin rulo ya da haritalar gibi saklanması yaygın ve uygun bir uygulamadır. </a:t>
            </a:r>
          </a:p>
        </p:txBody>
      </p:sp>
    </p:spTree>
    <p:extLst>
      <p:ext uri="{BB962C8B-B14F-4D97-AF65-F5344CB8AC3E}">
        <p14:creationId xmlns:p14="http://schemas.microsoft.com/office/powerpoint/2010/main" val="2747123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148D8A-DF5E-4FC5-9F95-FFD8F13FEBDC}"/>
              </a:ext>
            </a:extLst>
          </p:cNvPr>
          <p:cNvSpPr>
            <a:spLocks noGrp="1"/>
          </p:cNvSpPr>
          <p:nvPr>
            <p:ph type="title"/>
          </p:nvPr>
        </p:nvSpPr>
        <p:spPr/>
        <p:txBody>
          <a:bodyPr/>
          <a:lstStyle/>
          <a:p>
            <a:r>
              <a:rPr lang="tr-TR" cap="none" dirty="0"/>
              <a:t>Fotoğraflar </a:t>
            </a:r>
            <a:br>
              <a:rPr lang="tr-TR" cap="none" dirty="0"/>
            </a:br>
            <a:endParaRPr lang="tr-TR" dirty="0"/>
          </a:p>
        </p:txBody>
      </p:sp>
      <p:sp>
        <p:nvSpPr>
          <p:cNvPr id="3" name="İçerik Yer Tutucusu 2">
            <a:extLst>
              <a:ext uri="{FF2B5EF4-FFF2-40B4-BE49-F238E27FC236}">
                <a16:creationId xmlns:a16="http://schemas.microsoft.com/office/drawing/2014/main" id="{B3473B34-861B-4CCF-8570-DB7D754897A5}"/>
              </a:ext>
            </a:extLst>
          </p:cNvPr>
          <p:cNvSpPr>
            <a:spLocks noGrp="1"/>
          </p:cNvSpPr>
          <p:nvPr>
            <p:ph sz="quarter" idx="13"/>
          </p:nvPr>
        </p:nvSpPr>
        <p:spPr/>
        <p:txBody>
          <a:bodyPr>
            <a:normAutofit/>
          </a:bodyPr>
          <a:lstStyle/>
          <a:p>
            <a:pPr algn="just"/>
            <a:endParaRPr lang="tr-TR" cap="none" dirty="0"/>
          </a:p>
          <a:p>
            <a:pPr algn="just"/>
            <a:r>
              <a:rPr lang="tr-TR" sz="2400" cap="none" dirty="0"/>
              <a:t>Arşivlenecek fotoğraflar, ışıktan zarar görmeden uzun süre saklanabilmeleri için, numaralandırılıp fişlendikten sonra madeni kutularda saklanmalıdır. </a:t>
            </a:r>
          </a:p>
        </p:txBody>
      </p:sp>
    </p:spTree>
    <p:extLst>
      <p:ext uri="{BB962C8B-B14F-4D97-AF65-F5344CB8AC3E}">
        <p14:creationId xmlns:p14="http://schemas.microsoft.com/office/powerpoint/2010/main" val="3416804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148D8A-DF5E-4FC5-9F95-FFD8F13FEBDC}"/>
              </a:ext>
            </a:extLst>
          </p:cNvPr>
          <p:cNvSpPr>
            <a:spLocks noGrp="1"/>
          </p:cNvSpPr>
          <p:nvPr>
            <p:ph type="title"/>
          </p:nvPr>
        </p:nvSpPr>
        <p:spPr/>
        <p:txBody>
          <a:bodyPr/>
          <a:lstStyle/>
          <a:p>
            <a:r>
              <a:rPr lang="tr-TR" cap="none" dirty="0"/>
              <a:t>Resimler</a:t>
            </a:r>
          </a:p>
        </p:txBody>
      </p:sp>
      <p:sp>
        <p:nvSpPr>
          <p:cNvPr id="3" name="İçerik Yer Tutucusu 2">
            <a:extLst>
              <a:ext uri="{FF2B5EF4-FFF2-40B4-BE49-F238E27FC236}">
                <a16:creationId xmlns:a16="http://schemas.microsoft.com/office/drawing/2014/main" id="{B3473B34-861B-4CCF-8570-DB7D754897A5}"/>
              </a:ext>
            </a:extLst>
          </p:cNvPr>
          <p:cNvSpPr>
            <a:spLocks noGrp="1"/>
          </p:cNvSpPr>
          <p:nvPr>
            <p:ph sz="quarter" idx="13"/>
          </p:nvPr>
        </p:nvSpPr>
        <p:spPr/>
        <p:txBody>
          <a:bodyPr>
            <a:normAutofit/>
          </a:bodyPr>
          <a:lstStyle/>
          <a:p>
            <a:pPr algn="just"/>
            <a:r>
              <a:rPr lang="tr-TR" sz="2800" cap="none" dirty="0"/>
              <a:t>Sanat değeri olan resimler açıkta; doğrudan güneşten, tozdan, ısı kaynağından ve rutubetten uzak kalacak şekilde veya bu fiziksel etkenlerden zarar görmeyecek şekilde, kutu ya da dolaplarda saklanmalıdır. </a:t>
            </a:r>
          </a:p>
        </p:txBody>
      </p:sp>
    </p:spTree>
    <p:extLst>
      <p:ext uri="{BB962C8B-B14F-4D97-AF65-F5344CB8AC3E}">
        <p14:creationId xmlns:p14="http://schemas.microsoft.com/office/powerpoint/2010/main" val="1573955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4702D8-17A7-4ABE-BA7E-78A4E40A3E0D}"/>
              </a:ext>
            </a:extLst>
          </p:cNvPr>
          <p:cNvSpPr>
            <a:spLocks noGrp="1"/>
          </p:cNvSpPr>
          <p:nvPr>
            <p:ph type="title"/>
          </p:nvPr>
        </p:nvSpPr>
        <p:spPr/>
        <p:txBody>
          <a:bodyPr/>
          <a:lstStyle/>
          <a:p>
            <a:r>
              <a:rPr lang="tr-TR" cap="none" dirty="0"/>
              <a:t>Ses Bantları ve Plaklar</a:t>
            </a:r>
            <a:br>
              <a:rPr lang="tr-TR" cap="none" dirty="0"/>
            </a:br>
            <a:endParaRPr lang="tr-TR" dirty="0"/>
          </a:p>
        </p:txBody>
      </p:sp>
      <p:sp>
        <p:nvSpPr>
          <p:cNvPr id="3" name="İçerik Yer Tutucusu 2">
            <a:extLst>
              <a:ext uri="{FF2B5EF4-FFF2-40B4-BE49-F238E27FC236}">
                <a16:creationId xmlns:a16="http://schemas.microsoft.com/office/drawing/2014/main" id="{AA91B289-C849-431A-ADF7-A9F34BEC1496}"/>
              </a:ext>
            </a:extLst>
          </p:cNvPr>
          <p:cNvSpPr>
            <a:spLocks noGrp="1"/>
          </p:cNvSpPr>
          <p:nvPr>
            <p:ph sz="quarter" idx="13"/>
          </p:nvPr>
        </p:nvSpPr>
        <p:spPr/>
        <p:txBody>
          <a:bodyPr>
            <a:normAutofit/>
          </a:bodyPr>
          <a:lstStyle/>
          <a:p>
            <a:pPr algn="just"/>
            <a:r>
              <a:rPr lang="tr-TR" sz="2400" cap="none" dirty="0"/>
              <a:t>Bantlar ideal olarak 18°C'de saklanmalı; saklama ısısı kesinlikle25°C'nin üzerinde olmamalıdır.</a:t>
            </a:r>
          </a:p>
          <a:p>
            <a:pPr algn="just"/>
            <a:endParaRPr lang="tr-TR" sz="2400" cap="none" dirty="0"/>
          </a:p>
          <a:p>
            <a:pPr algn="just"/>
            <a:r>
              <a:rPr lang="tr-TR" sz="2400" cap="none" dirty="0"/>
              <a:t>Plaklar öncelikle tozdan korunmak için kendilerine ait olan kaplarında veya kılıflarında tutulmalı; onlar da dolaplarda veya çekmecelerde muhafaza edilmelidir. </a:t>
            </a:r>
          </a:p>
          <a:p>
            <a:pPr algn="just"/>
            <a:endParaRPr lang="tr-TR" cap="none" dirty="0"/>
          </a:p>
          <a:p>
            <a:pPr algn="just"/>
            <a:endParaRPr lang="tr-TR" cap="none" dirty="0"/>
          </a:p>
        </p:txBody>
      </p:sp>
    </p:spTree>
    <p:extLst>
      <p:ext uri="{BB962C8B-B14F-4D97-AF65-F5344CB8AC3E}">
        <p14:creationId xmlns:p14="http://schemas.microsoft.com/office/powerpoint/2010/main" val="1349062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4702D8-17A7-4ABE-BA7E-78A4E40A3E0D}"/>
              </a:ext>
            </a:extLst>
          </p:cNvPr>
          <p:cNvSpPr>
            <a:spLocks noGrp="1"/>
          </p:cNvSpPr>
          <p:nvPr>
            <p:ph type="title"/>
          </p:nvPr>
        </p:nvSpPr>
        <p:spPr/>
        <p:txBody>
          <a:bodyPr/>
          <a:lstStyle/>
          <a:p>
            <a:r>
              <a:rPr lang="tr-TR" cap="none" dirty="0"/>
              <a:t>Damgalar ve Mühürler </a:t>
            </a:r>
            <a:br>
              <a:rPr lang="tr-TR" cap="none" dirty="0"/>
            </a:br>
            <a:endParaRPr lang="tr-TR" dirty="0"/>
          </a:p>
        </p:txBody>
      </p:sp>
      <p:sp>
        <p:nvSpPr>
          <p:cNvPr id="3" name="İçerik Yer Tutucusu 2">
            <a:extLst>
              <a:ext uri="{FF2B5EF4-FFF2-40B4-BE49-F238E27FC236}">
                <a16:creationId xmlns:a16="http://schemas.microsoft.com/office/drawing/2014/main" id="{AA91B289-C849-431A-ADF7-A9F34BEC1496}"/>
              </a:ext>
            </a:extLst>
          </p:cNvPr>
          <p:cNvSpPr>
            <a:spLocks noGrp="1"/>
          </p:cNvSpPr>
          <p:nvPr>
            <p:ph sz="quarter" idx="13"/>
          </p:nvPr>
        </p:nvSpPr>
        <p:spPr/>
        <p:txBody>
          <a:bodyPr>
            <a:normAutofit/>
          </a:bodyPr>
          <a:lstStyle/>
          <a:p>
            <a:pPr algn="just"/>
            <a:r>
              <a:rPr lang="tr-TR" cap="none" dirty="0"/>
              <a:t>Damgalar ve mühürler yetkililerin dışındaki kişilerin erişimini ve daha sonra yasa dışı amaçlar için kullanmasını engellemek adına, dolap ve çekmece gibi kapalı mekanlarda denetim altında saklanmalıdır.</a:t>
            </a:r>
          </a:p>
          <a:p>
            <a:pPr algn="just"/>
            <a:endParaRPr lang="tr-TR" cap="none" dirty="0"/>
          </a:p>
          <a:p>
            <a:pPr algn="just"/>
            <a:r>
              <a:rPr lang="tr-TR" cap="none" dirty="0"/>
              <a:t>Son olarak teknolojik gelişmelerin her gün yeni olanaklar sunduğu göz önüne alındığında bugün verilen bir reçetenin yarın değerini kaybedebileceği de unutulmamalıdır.</a:t>
            </a:r>
          </a:p>
        </p:txBody>
      </p:sp>
    </p:spTree>
    <p:extLst>
      <p:ext uri="{BB962C8B-B14F-4D97-AF65-F5344CB8AC3E}">
        <p14:creationId xmlns:p14="http://schemas.microsoft.com/office/powerpoint/2010/main" val="2361317317"/>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170</TotalTime>
  <Words>394</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Arşiv Araçları ve Saklama Yöntemleri</vt:lpstr>
      <vt:lpstr>Yazışma Evrakı ve Dosyalar  </vt:lpstr>
      <vt:lpstr>Yazışma Evrakı ve Dosyalar  </vt:lpstr>
      <vt:lpstr>Haritalar  </vt:lpstr>
      <vt:lpstr>Plan ve projeler  </vt:lpstr>
      <vt:lpstr>Fotoğraflar  </vt:lpstr>
      <vt:lpstr>Resimler</vt:lpstr>
      <vt:lpstr>Ses Bantları ve Plaklar </vt:lpstr>
      <vt:lpstr>Damgalar ve Mühürler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12</cp:revision>
  <dcterms:created xsi:type="dcterms:W3CDTF">2020-04-30T08:09:01Z</dcterms:created>
  <dcterms:modified xsi:type="dcterms:W3CDTF">2020-05-03T11:38:02Z</dcterms:modified>
</cp:coreProperties>
</file>