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1"/>
  </p:notesMasterIdLst>
  <p:sldIdLst>
    <p:sldId id="256" r:id="rId2"/>
    <p:sldId id="257" r:id="rId3"/>
    <p:sldId id="258" r:id="rId4"/>
    <p:sldId id="259" r:id="rId5"/>
    <p:sldId id="260" r:id="rId6"/>
    <p:sldId id="261" r:id="rId7"/>
    <p:sldId id="262" r:id="rId8"/>
    <p:sldId id="263" r:id="rId9"/>
    <p:sldId id="264" r:id="rId10"/>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D8A2646-9ADC-4770-A9F0-4F452A2D410B}" type="datetimeFigureOut">
              <a:rPr lang="tr-TR" smtClean="0"/>
              <a:t>04.05.2020</a:t>
            </a:fld>
            <a:endParaRPr lang="tr-TR"/>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91AF3D0-090F-4B42-8B25-933C71274DA3}" type="slidenum">
              <a:rPr lang="tr-TR" smtClean="0"/>
              <a:t>‹#›</a:t>
            </a:fld>
            <a:endParaRPr lang="tr-T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tr-TR" dirty="0"/>
          </a:p>
        </p:txBody>
      </p:sp>
      <p:sp>
        <p:nvSpPr>
          <p:cNvPr id="4" name="Slide Number Placeholder 3"/>
          <p:cNvSpPr>
            <a:spLocks noGrp="1"/>
          </p:cNvSpPr>
          <p:nvPr>
            <p:ph type="sldNum" sz="quarter" idx="10"/>
          </p:nvPr>
        </p:nvSpPr>
        <p:spPr/>
        <p:txBody>
          <a:bodyPr/>
          <a:lstStyle/>
          <a:p>
            <a:fld id="{291AF3D0-090F-4B42-8B25-933C71274DA3}" type="slidenum">
              <a:rPr lang="tr-TR" smtClean="0"/>
              <a:t>5</a:t>
            </a:fld>
            <a:endParaRPr lang="tr-T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tr-T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tr-TR"/>
          </a:p>
        </p:txBody>
      </p:sp>
      <p:sp>
        <p:nvSpPr>
          <p:cNvPr id="4" name="Date Placeholder 3"/>
          <p:cNvSpPr>
            <a:spLocks noGrp="1"/>
          </p:cNvSpPr>
          <p:nvPr>
            <p:ph type="dt" sz="half" idx="10"/>
          </p:nvPr>
        </p:nvSpPr>
        <p:spPr/>
        <p:txBody>
          <a:bodyPr/>
          <a:lstStyle/>
          <a:p>
            <a:fld id="{4A504F6A-7CBE-422B-A257-5BE9D952EC4F}" type="datetimeFigureOut">
              <a:rPr lang="tr-TR" smtClean="0"/>
              <a:t>04.05.2020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C73A25CB-F4C2-4ED0-8824-9846844F9756}"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4A504F6A-7CBE-422B-A257-5BE9D952EC4F}" type="datetimeFigureOut">
              <a:rPr lang="tr-TR" smtClean="0"/>
              <a:t>04.05.2020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C73A25CB-F4C2-4ED0-8824-9846844F9756}"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tr-T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4A504F6A-7CBE-422B-A257-5BE9D952EC4F}" type="datetimeFigureOut">
              <a:rPr lang="tr-TR" smtClean="0"/>
              <a:t>04.05.2020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C73A25CB-F4C2-4ED0-8824-9846844F9756}"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4A504F6A-7CBE-422B-A257-5BE9D952EC4F}" type="datetimeFigureOut">
              <a:rPr lang="tr-TR" smtClean="0"/>
              <a:t>04.05.2020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C73A25CB-F4C2-4ED0-8824-9846844F9756}"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tr-T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A504F6A-7CBE-422B-A257-5BE9D952EC4F}" type="datetimeFigureOut">
              <a:rPr lang="tr-TR" smtClean="0"/>
              <a:t>04.05.2020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C73A25CB-F4C2-4ED0-8824-9846844F9756}"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5" name="Date Placeholder 4"/>
          <p:cNvSpPr>
            <a:spLocks noGrp="1"/>
          </p:cNvSpPr>
          <p:nvPr>
            <p:ph type="dt" sz="half" idx="10"/>
          </p:nvPr>
        </p:nvSpPr>
        <p:spPr/>
        <p:txBody>
          <a:bodyPr/>
          <a:lstStyle/>
          <a:p>
            <a:fld id="{4A504F6A-7CBE-422B-A257-5BE9D952EC4F}" type="datetimeFigureOut">
              <a:rPr lang="tr-TR" smtClean="0"/>
              <a:t>04.05.2020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C73A25CB-F4C2-4ED0-8824-9846844F9756}"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tr-T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7" name="Date Placeholder 6"/>
          <p:cNvSpPr>
            <a:spLocks noGrp="1"/>
          </p:cNvSpPr>
          <p:nvPr>
            <p:ph type="dt" sz="half" idx="10"/>
          </p:nvPr>
        </p:nvSpPr>
        <p:spPr/>
        <p:txBody>
          <a:bodyPr/>
          <a:lstStyle/>
          <a:p>
            <a:fld id="{4A504F6A-7CBE-422B-A257-5BE9D952EC4F}" type="datetimeFigureOut">
              <a:rPr lang="tr-TR" smtClean="0"/>
              <a:t>04.05.2020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C73A25CB-F4C2-4ED0-8824-9846844F9756}"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Date Placeholder 2"/>
          <p:cNvSpPr>
            <a:spLocks noGrp="1"/>
          </p:cNvSpPr>
          <p:nvPr>
            <p:ph type="dt" sz="half" idx="10"/>
          </p:nvPr>
        </p:nvSpPr>
        <p:spPr/>
        <p:txBody>
          <a:bodyPr/>
          <a:lstStyle/>
          <a:p>
            <a:fld id="{4A504F6A-7CBE-422B-A257-5BE9D952EC4F}" type="datetimeFigureOut">
              <a:rPr lang="tr-TR" smtClean="0"/>
              <a:t>04.05.2020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C73A25CB-F4C2-4ED0-8824-9846844F9756}"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A504F6A-7CBE-422B-A257-5BE9D952EC4F}" type="datetimeFigureOut">
              <a:rPr lang="tr-TR" smtClean="0"/>
              <a:t>04.05.2020</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C73A25CB-F4C2-4ED0-8824-9846844F9756}"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tr-T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A504F6A-7CBE-422B-A257-5BE9D952EC4F}" type="datetimeFigureOut">
              <a:rPr lang="tr-TR" smtClean="0"/>
              <a:t>04.05.2020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C73A25CB-F4C2-4ED0-8824-9846844F9756}"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tr-T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A504F6A-7CBE-422B-A257-5BE9D952EC4F}" type="datetimeFigureOut">
              <a:rPr lang="tr-TR" smtClean="0"/>
              <a:t>04.05.2020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C73A25CB-F4C2-4ED0-8824-9846844F9756}"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tr-T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A504F6A-7CBE-422B-A257-5BE9D952EC4F}" type="datetimeFigureOut">
              <a:rPr lang="tr-TR" smtClean="0"/>
              <a:t>04.05.2020</a:t>
            </a:fld>
            <a:endParaRPr lang="tr-T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73A25CB-F4C2-4ED0-8824-9846844F9756}"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tr-TR" dirty="0" smtClean="0"/>
              <a:t>SOSYAL GÜVENLİK HUKUKU 2</a:t>
            </a:r>
            <a:endParaRPr lang="tr-TR" dirty="0"/>
          </a:p>
        </p:txBody>
      </p:sp>
      <p:sp>
        <p:nvSpPr>
          <p:cNvPr id="3" name="Subtitle 2"/>
          <p:cNvSpPr>
            <a:spLocks noGrp="1"/>
          </p:cNvSpPr>
          <p:nvPr>
            <p:ph type="subTitle" idx="1"/>
          </p:nvPr>
        </p:nvSpPr>
        <p:spPr/>
        <p:txBody>
          <a:bodyPr/>
          <a:lstStyle/>
          <a:p>
            <a:r>
              <a:rPr lang="tr-TR" dirty="0" smtClean="0"/>
              <a:t>9. HAFTA </a:t>
            </a:r>
          </a:p>
          <a:p>
            <a:r>
              <a:rPr lang="tr-TR" dirty="0" smtClean="0"/>
              <a:t>ÖRNEK OLAY</a:t>
            </a:r>
            <a:endParaRPr lang="tr-T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ÖRNEK OLAY</a:t>
            </a:r>
            <a:endParaRPr lang="tr-TR" dirty="0"/>
          </a:p>
        </p:txBody>
      </p:sp>
      <p:sp>
        <p:nvSpPr>
          <p:cNvPr id="3" name="Content Placeholder 2"/>
          <p:cNvSpPr>
            <a:spLocks noGrp="1"/>
          </p:cNvSpPr>
          <p:nvPr>
            <p:ph idx="1"/>
          </p:nvPr>
        </p:nvSpPr>
        <p:spPr/>
        <p:txBody>
          <a:bodyPr/>
          <a:lstStyle/>
          <a:p>
            <a:r>
              <a:rPr lang="tr-TR" dirty="0" smtClean="0"/>
              <a:t>İşçi A, B fabrikasında çalışmaktadır. B fabrikası akü üretimi yapmaktadır.</a:t>
            </a:r>
          </a:p>
          <a:p>
            <a:r>
              <a:rPr lang="tr-TR" dirty="0" smtClean="0"/>
              <a:t>Üretim aynı fabrikada farklı birimlerce yapılmaktadır.</a:t>
            </a:r>
          </a:p>
          <a:p>
            <a:r>
              <a:rPr lang="tr-TR" dirty="0" smtClean="0"/>
              <a:t>A’nın görevi son kontrolü yapmak amacıyla ilgili prosedüre göre test makinesini kullanmaktır.</a:t>
            </a:r>
          </a:p>
          <a:p>
            <a:endParaRPr lang="tr-T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ÖRNEK OLAY</a:t>
            </a:r>
            <a:endParaRPr lang="tr-TR" dirty="0"/>
          </a:p>
        </p:txBody>
      </p:sp>
      <p:sp>
        <p:nvSpPr>
          <p:cNvPr id="3" name="Content Placeholder 2"/>
          <p:cNvSpPr>
            <a:spLocks noGrp="1"/>
          </p:cNvSpPr>
          <p:nvPr>
            <p:ph idx="1"/>
          </p:nvPr>
        </p:nvSpPr>
        <p:spPr/>
        <p:txBody>
          <a:bodyPr/>
          <a:lstStyle/>
          <a:p>
            <a:r>
              <a:rPr lang="tr-TR" dirty="0" smtClean="0"/>
              <a:t>Kontrol biriminde ustabaşı olan C, A’ya kontrol için getirdiği akülerin, ilgili bir güvenlik parçasını takmamıştır.</a:t>
            </a:r>
          </a:p>
          <a:p>
            <a:r>
              <a:rPr lang="tr-TR" dirty="0" smtClean="0"/>
              <a:t>Bunun sonucunda A ilk testi yaparken büyük bir patlama olmuş ve A ağır yaralanmıştır.</a:t>
            </a:r>
          </a:p>
          <a:p>
            <a:r>
              <a:rPr lang="tr-TR" dirty="0" smtClean="0"/>
              <a:t>İş kazası olarak tespit yapılmış ve durum ilgili makamlara zamanında bildirilmiştir.</a:t>
            </a:r>
            <a:endParaRPr lang="tr-T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ÖRNEK OLAY</a:t>
            </a:r>
            <a:endParaRPr lang="tr-TR" dirty="0"/>
          </a:p>
        </p:txBody>
      </p:sp>
      <p:sp>
        <p:nvSpPr>
          <p:cNvPr id="3" name="Content Placeholder 2"/>
          <p:cNvSpPr>
            <a:spLocks noGrp="1"/>
          </p:cNvSpPr>
          <p:nvPr>
            <p:ph idx="1"/>
          </p:nvPr>
        </p:nvSpPr>
        <p:spPr/>
        <p:txBody>
          <a:bodyPr/>
          <a:lstStyle/>
          <a:p>
            <a:r>
              <a:rPr lang="tr-TR" dirty="0" smtClean="0"/>
              <a:t> İşçi A, İşverenin ödeme yükümlülüğünü yerine getirmesi beklenmeden, işveren vekili olduğu hususundan hareketle, C’nin de mütelselsil sorumlu olduğunu öne sürmüştür. </a:t>
            </a:r>
            <a:endParaRPr lang="tr-T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ÖRNEK OLAY</a:t>
            </a:r>
            <a:endParaRPr lang="tr-TR" dirty="0"/>
          </a:p>
        </p:txBody>
      </p:sp>
      <p:sp>
        <p:nvSpPr>
          <p:cNvPr id="3" name="Content Placeholder 2"/>
          <p:cNvSpPr>
            <a:spLocks noGrp="1"/>
          </p:cNvSpPr>
          <p:nvPr>
            <p:ph idx="1"/>
          </p:nvPr>
        </p:nvSpPr>
        <p:spPr/>
        <p:txBody>
          <a:bodyPr/>
          <a:lstStyle/>
          <a:p>
            <a:r>
              <a:rPr lang="tr-TR" dirty="0" smtClean="0"/>
              <a:t>Bu durumu sosyal güvenlik hukuku açısından değerlendiriniz.</a:t>
            </a:r>
            <a:endParaRPr lang="tr-T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ÖRNEK OLAY</a:t>
            </a:r>
            <a:endParaRPr lang="tr-TR" dirty="0"/>
          </a:p>
        </p:txBody>
      </p:sp>
      <p:sp>
        <p:nvSpPr>
          <p:cNvPr id="3" name="Content Placeholder 2"/>
          <p:cNvSpPr>
            <a:spLocks noGrp="1"/>
          </p:cNvSpPr>
          <p:nvPr>
            <p:ph idx="1"/>
          </p:nvPr>
        </p:nvSpPr>
        <p:spPr/>
        <p:txBody>
          <a:bodyPr>
            <a:normAutofit fontScale="92500" lnSpcReduction="10000"/>
          </a:bodyPr>
          <a:lstStyle/>
          <a:p>
            <a:pPr algn="just"/>
            <a:r>
              <a:rPr lang="tr-TR" dirty="0" smtClean="0"/>
              <a:t>Müteselsil borçluluk; </a:t>
            </a:r>
          </a:p>
          <a:p>
            <a:pPr algn="just"/>
            <a:r>
              <a:rPr lang="tr-TR" dirty="0" smtClean="0"/>
              <a:t>alacaklının mahiyeti itibariyle bölünebilen bir edimin ifasını borçlulardan dilediği birinden talep edebildiği, borçluların bir irade beyanı veya kanun hükmü dolayısıyla her birinin borcun tamamından ayrı ayrı sorumlu olduğu ve borcun borçlulardan biri tarafından ifası ile diğer borçluların da borçtan kurtulduğu bir birlikte borçluluk türüdür (Akıntürk, 1971:35; Eren, 2015:1200)(TATAR, 2017).</a:t>
            </a:r>
            <a:endParaRPr lang="tr-T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ÖRNEK OLAY</a:t>
            </a:r>
            <a:endParaRPr lang="tr-TR" dirty="0"/>
          </a:p>
        </p:txBody>
      </p:sp>
      <p:sp>
        <p:nvSpPr>
          <p:cNvPr id="3" name="Content Placeholder 2"/>
          <p:cNvSpPr>
            <a:spLocks noGrp="1"/>
          </p:cNvSpPr>
          <p:nvPr>
            <p:ph idx="1"/>
          </p:nvPr>
        </p:nvSpPr>
        <p:spPr/>
        <p:txBody>
          <a:bodyPr/>
          <a:lstStyle/>
          <a:p>
            <a:r>
              <a:rPr lang="tr-TR" dirty="0" smtClean="0"/>
              <a:t>Müteselsil borçluluğun bir diğer özelliği, alacaklının dilediği borçluya müracaat edebilmesidir. Türk Borçlar Kanunu m. 163/1’de de ifade edildiği gibi alacaklı, borcun tamamının veya bir kısmının ifasını, dilerse borçluların hepsinden, dilerse yalnız birinden isteyebilir(TATAR, 2017).</a:t>
            </a:r>
            <a:endParaRPr lang="tr-T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ÖRNEK OLAY</a:t>
            </a:r>
            <a:endParaRPr lang="tr-TR" dirty="0"/>
          </a:p>
        </p:txBody>
      </p:sp>
      <p:sp>
        <p:nvSpPr>
          <p:cNvPr id="3" name="Content Placeholder 2"/>
          <p:cNvSpPr>
            <a:spLocks noGrp="1"/>
          </p:cNvSpPr>
          <p:nvPr>
            <p:ph idx="1"/>
          </p:nvPr>
        </p:nvSpPr>
        <p:spPr/>
        <p:txBody>
          <a:bodyPr>
            <a:normAutofit/>
          </a:bodyPr>
          <a:lstStyle/>
          <a:p>
            <a:r>
              <a:rPr lang="tr-TR" dirty="0" smtClean="0"/>
              <a:t>5510 sayılı Kanun anlamında işveren vekili, işveren adına ve hesabına, işin veya görülen hizmetin bütününün yönetim görevini yapan kimsedir (m. 12/2)</a:t>
            </a:r>
          </a:p>
          <a:p>
            <a:r>
              <a:rPr lang="tr-TR" dirty="0" smtClean="0"/>
              <a:t>İşin veya işyerinin bir bölümünün yönetiminde görev alan örneğin şef, ustabaşı, personel müdürü vb. kişiler İş Kanunu anlamında işveren vekili sayılmakla birlikte, </a:t>
            </a:r>
            <a:endParaRPr lang="tr-T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ÖRNEK OLAY</a:t>
            </a:r>
            <a:endParaRPr lang="tr-TR" dirty="0"/>
          </a:p>
        </p:txBody>
      </p:sp>
      <p:sp>
        <p:nvSpPr>
          <p:cNvPr id="3" name="Content Placeholder 2"/>
          <p:cNvSpPr>
            <a:spLocks noGrp="1"/>
          </p:cNvSpPr>
          <p:nvPr>
            <p:ph idx="1"/>
          </p:nvPr>
        </p:nvSpPr>
        <p:spPr/>
        <p:txBody>
          <a:bodyPr/>
          <a:lstStyle/>
          <a:p>
            <a:r>
              <a:rPr lang="tr-TR" dirty="0" smtClean="0"/>
              <a:t>işin veya görülen hizmetin tamamında görev almadıkları için 5510 sayılı Kanun anlamında işveren vekili olarak kabul edilmezler (Tuncay /Ekmekçi, 2015: 330; Güzel/Okur/Caniklioğlu, 2014: 232), işçi (sigortalı) sayılırlar(TATAR, 2017).</a:t>
            </a:r>
            <a:endParaRPr lang="tr-TR"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TotalTime>
  <Words>332</Words>
  <Application>Microsoft Office PowerPoint</Application>
  <PresentationFormat>On-screen Show (4:3)</PresentationFormat>
  <Paragraphs>26</Paragraphs>
  <Slides>9</Slides>
  <Notes>1</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Office Theme</vt:lpstr>
      <vt:lpstr>SOSYAL GÜVENLİK HUKUKU 2</vt:lpstr>
      <vt:lpstr>ÖRNEK OLAY</vt:lpstr>
      <vt:lpstr>ÖRNEK OLAY</vt:lpstr>
      <vt:lpstr>ÖRNEK OLAY</vt:lpstr>
      <vt:lpstr>ÖRNEK OLAY</vt:lpstr>
      <vt:lpstr>ÖRNEK OLAY</vt:lpstr>
      <vt:lpstr>ÖRNEK OLAY</vt:lpstr>
      <vt:lpstr>ÖRNEK OLAY</vt:lpstr>
      <vt:lpstr>ÖRNEK OLAY</vt:lpstr>
    </vt:vector>
  </TitlesOfParts>
  <Company>Grizli777</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SOSYAL GÜVENLİK HUKUKU 2</dc:title>
  <dc:creator>Tuğba&amp;Cihan</dc:creator>
  <cp:lastModifiedBy>Tuğba&amp;Cihan</cp:lastModifiedBy>
  <cp:revision>1</cp:revision>
  <dcterms:created xsi:type="dcterms:W3CDTF">2020-05-04T08:49:05Z</dcterms:created>
  <dcterms:modified xsi:type="dcterms:W3CDTF">2020-05-04T09:03:24Z</dcterms:modified>
</cp:coreProperties>
</file>