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3" r:id="rId5"/>
    <p:sldId id="270" r:id="rId6"/>
    <p:sldId id="264" r:id="rId7"/>
    <p:sldId id="265" r:id="rId8"/>
    <p:sldId id="266" r:id="rId9"/>
    <p:sldId id="267" r:id="rId10"/>
    <p:sldId id="262" r:id="rId11"/>
    <p:sldId id="268" r:id="rId12"/>
    <p:sldId id="269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CC62A-FDFD-5112-88A0-C019CE374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E7C6FC-6A66-0B2D-0980-C92D45A47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1553E6-DCD7-D12B-36BA-07E827B5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22BDED-8663-023E-CB12-D5FAD3EB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9EAF76-3EF3-7517-3CED-2848899B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87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7E46D0-B33B-F6E4-CB62-5F457647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B5EE8A7-F19A-6D7D-632D-9177112F7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5E2B4A-483F-61C2-3350-BB4B0E5D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953EC0-0C0A-6700-8835-E69D3C49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7D4673-CAF4-4F16-54AF-E653DF66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082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B4233C0-CA6D-607F-35CD-0CD3A4643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9B071A1-6DFB-558B-C3A1-FD3DC72F7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E15506-7357-BD40-1401-C7C4F917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F8B5B9-156A-E971-6995-C9A0CDC1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F90845-E1FC-451F-DE4B-130D1190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58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8B8505-19F8-FB4B-C37F-4469CF28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F65892-FEF6-5C21-6A8B-E0EAC2A77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608F0A-71CC-E8F3-A496-0CB8D242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8FD1F2-9C36-AA4B-DBC5-1DAEE8C7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BDEE23-4958-7E2C-4D18-71BACAD4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69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9040AB-FA14-37A2-7C5F-53278DE2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B3B30F-3498-5FC3-5990-A762DC4DA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3940A3-E68C-1124-7968-547B06CF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33F9F6-98B5-2A26-2738-D1795143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AEC849-E018-B9C3-1B33-06BD977B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27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73B887-FECD-CE0F-64CB-0313F3BC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2710C0-5144-9E7F-91F9-505834F15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853E6C-4E27-2524-D3AD-C7B8AEB98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5DEA1DA-AF2B-33F7-BE8A-C86C2A89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472CAB-22E2-53A5-9C19-E4CADF0C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AD9961-406D-94BA-4FF8-6A4780A9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BC99E0-DBEB-2366-672F-66BC82EB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980DB0-1D7A-A949-A3DD-C1FACB6D3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7E8F686-82E3-D39C-38F7-F70F1810E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B7856C4-6746-E3AA-63D7-26468AC08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80F6B1B-53C4-834A-145B-826C48BC5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3EA57AA-B43A-6E6D-EC07-DB6AFE8B3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2112014-15F7-1F16-EE6D-5D4B97D9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5259581-5A03-7F23-0C3F-F2A24C19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689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D91915-4DBE-6661-34AF-CBC7C242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3EBB3E7-23C1-101C-BB4E-8CD1F5E4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D3541CD-2FD7-46BF-602B-59D54A3B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9685052-0A03-B547-E5A5-8BF9F41E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75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CD01FB0-B6EE-D685-44A8-DFAC5F26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D73F505-D47F-5F44-31D4-62DAD1AD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A472E17-EABE-7A89-9FA6-E6EDCA46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04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698A18-ECB5-BAC8-CEF4-2CCDCED9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088B56-2616-6974-0D27-B37E0E1C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81A69B6-30DD-1225-124A-DE2131D55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2DC98C4-4FF6-FD52-B752-EA07840A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0192B8-6429-CBA1-E2E1-5A9A0727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DCEC86-66E0-2419-CE3B-9404DF5C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0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0532EC-C55B-206B-AD93-9A6A1D36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D9F2CC-8EFD-4F77-3F0D-C3BBAE059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A67D9E5-E931-A1F5-5C38-74384A576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40487C7-1D7B-50D6-9165-1E902E5D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9E7BCF-1BCB-B3C7-F1C9-0E7E6574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CBDCA4C-0E4D-7642-344A-F186392F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70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688582-AD9F-20D7-A773-640F81F3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5DA77D-80E0-942C-9645-136080A33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DF5E81-83D6-7F14-D2DC-D93D66735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D911-E499-8B4A-88FB-7552D261336F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34099-3B77-9314-7FBE-AF98AABE9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E9D37C-8FF1-7199-06D0-3695FC74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2E49-0717-A54B-B809-FEBF447ED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812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Akhilleus" TargetMode="External"/><Relationship Id="rId2" Type="http://schemas.openxmlformats.org/officeDocument/2006/relationships/hyperlink" Target="https://tr.wikipedia.org/wiki/%C4%B0phigen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.wikipedia.org/wiki/Truva_Sava%C5%9F%C4%B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ntonio_Bonfin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iki/I._M%C3%A1ty%C3%A1s_magyar_kir%C3%A1l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ek.niif.hu/01100/01149/html/bornemi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verselemzes.hu/jegyzet/bornemissza-peter-siralmas-ennekom-elemzes/4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528171-ED05-99C6-FB07-F112FE2A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8. DERS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E48974-20CE-F1A0-CEB1-F98F5C0FA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138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0F38D4-74FD-4984-6F5A-04FBC2CD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6692"/>
            <a:ext cx="10515600" cy="5460271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/>
              <a:t>Viyana</a:t>
            </a:r>
            <a:r>
              <a:rPr lang="hu-HU" dirty="0"/>
              <a:t>-Wittenberg </a:t>
            </a:r>
            <a:r>
              <a:rPr lang="hu-HU" dirty="0" err="1"/>
              <a:t>üniversite</a:t>
            </a:r>
            <a:endParaRPr lang="hu-HU" dirty="0"/>
          </a:p>
          <a:p>
            <a:r>
              <a:rPr lang="hu-HU" dirty="0"/>
              <a:t>Balassi </a:t>
            </a:r>
            <a:r>
              <a:rPr lang="hu-HU" dirty="0" err="1"/>
              <a:t>Balint’in</a:t>
            </a:r>
            <a:r>
              <a:rPr lang="hu-HU" dirty="0"/>
              <a:t> </a:t>
            </a:r>
            <a:r>
              <a:rPr lang="hu-HU" dirty="0" err="1"/>
              <a:t>hocalarından</a:t>
            </a:r>
            <a:endParaRPr lang="hu-HU" dirty="0"/>
          </a:p>
          <a:p>
            <a:r>
              <a:rPr lang="hu-HU" dirty="0"/>
              <a:t>Siralmas </a:t>
            </a:r>
            <a:r>
              <a:rPr lang="hu-HU" dirty="0" err="1"/>
              <a:t>énekköm</a:t>
            </a:r>
            <a:endParaRPr lang="hu-HU" dirty="0"/>
          </a:p>
          <a:p>
            <a:r>
              <a:rPr lang="hu-HU" dirty="0" err="1"/>
              <a:t>Sofokles’in</a:t>
            </a:r>
            <a:r>
              <a:rPr lang="hu-HU" dirty="0"/>
              <a:t> </a:t>
            </a:r>
            <a:r>
              <a:rPr lang="hu-HU" dirty="0" err="1"/>
              <a:t>Elektra’sının</a:t>
            </a:r>
            <a:r>
              <a:rPr lang="hu-HU" dirty="0"/>
              <a:t> </a:t>
            </a:r>
            <a:r>
              <a:rPr lang="hu-HU" dirty="0" err="1"/>
              <a:t>Macarcaya</a:t>
            </a:r>
            <a:r>
              <a:rPr lang="hu-HU" dirty="0"/>
              <a:t> </a:t>
            </a:r>
            <a:r>
              <a:rPr lang="hu-HU" dirty="0" err="1"/>
              <a:t>çevrilişi</a:t>
            </a:r>
            <a:r>
              <a:rPr lang="hu-HU" dirty="0"/>
              <a:t> /</a:t>
            </a:r>
            <a:r>
              <a:rPr lang="hu-HU" dirty="0" err="1"/>
              <a:t>antifeodal</a:t>
            </a:r>
            <a:r>
              <a:rPr lang="hu-HU" dirty="0"/>
              <a:t> </a:t>
            </a:r>
            <a:r>
              <a:rPr lang="hu-HU" dirty="0" err="1"/>
              <a:t>yapı</a:t>
            </a:r>
            <a:r>
              <a:rPr lang="hu-HU" dirty="0"/>
              <a:t> </a:t>
            </a:r>
            <a:r>
              <a:rPr lang="hu-HU" dirty="0" err="1"/>
              <a:t>tiran</a:t>
            </a:r>
            <a:r>
              <a:rPr lang="hu-HU" dirty="0"/>
              <a:t> </a:t>
            </a:r>
            <a:r>
              <a:rPr lang="hu-HU" dirty="0" err="1"/>
              <a:t>beyliğine</a:t>
            </a:r>
            <a:r>
              <a:rPr lang="hu-HU" dirty="0"/>
              <a:t> </a:t>
            </a:r>
            <a:r>
              <a:rPr lang="hu-HU" dirty="0" err="1"/>
              <a:t>karşı</a:t>
            </a:r>
            <a:r>
              <a:rPr lang="hu-HU" dirty="0"/>
              <a:t> </a:t>
            </a:r>
          </a:p>
          <a:p>
            <a:pPr algn="l"/>
            <a:r>
              <a:rPr lang="hu-HU" dirty="0"/>
              <a:t>(</a:t>
            </a:r>
            <a:r>
              <a:rPr lang="hu-HU" dirty="0" err="1"/>
              <a:t>Troya</a:t>
            </a:r>
            <a:r>
              <a:rPr lang="hu-HU" dirty="0"/>
              <a:t> </a:t>
            </a:r>
            <a:r>
              <a:rPr lang="hu-HU" dirty="0" err="1"/>
              <a:t>Savaşı</a:t>
            </a:r>
            <a:r>
              <a:rPr lang="hu-HU" dirty="0"/>
              <a:t>/”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Agamemnon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bunun üzerine kızı </a:t>
            </a:r>
            <a:r>
              <a:rPr lang="tr-TR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İphigenia"/>
              </a:rPr>
              <a:t>İphigenia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'yı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Akhilleus"/>
              </a:rPr>
              <a:t>Akhilleus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ile evlendireceğini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söylerek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Aulis'e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getirmiş ve tanrıça Artemis'e kızını kurban ederek uygun rüzgarların çıkmasını sağlamıştır.»</a:t>
            </a:r>
          </a:p>
          <a:p>
            <a:pPr algn="l"/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Agamemnon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yıllar sonra </a:t>
            </a:r>
            <a:r>
              <a:rPr lang="tr-TR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Truva Savaşı"/>
              </a:rPr>
              <a:t>Truva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'dan memleketi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Miken'e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döndüğünde karısı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Clytemnestra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kızını öldürdüğü için kızgındır. Ayrıca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Clytemnestra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Agamemnon'un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yokluğu boyunca, akrabası ve düşmanı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Aigisthos</a:t>
            </a:r>
            <a:r>
              <a:rPr lang="tr-TR" dirty="0">
                <a:solidFill>
                  <a:srgbClr val="202122"/>
                </a:solidFill>
                <a:latin typeface="Arial" panose="020B0604020202020204" pitchFamily="34" charset="0"/>
              </a:rPr>
              <a:t>» </a:t>
            </a:r>
            <a:endParaRPr lang="tr-T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hu-HU" dirty="0"/>
              <a:t> Kral </a:t>
            </a:r>
            <a:r>
              <a:rPr lang="hu-HU" dirty="0" err="1"/>
              <a:t>Agamenon’un</a:t>
            </a:r>
            <a:r>
              <a:rPr lang="hu-HU" dirty="0"/>
              <a:t> </a:t>
            </a:r>
            <a:r>
              <a:rPr lang="hu-HU" dirty="0" err="1"/>
              <a:t>öldürülüşü</a:t>
            </a:r>
            <a:r>
              <a:rPr lang="hu-HU" dirty="0"/>
              <a:t>, </a:t>
            </a:r>
            <a:r>
              <a:rPr lang="hu-HU" dirty="0" err="1"/>
              <a:t>kraliçe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yeni</a:t>
            </a:r>
            <a:r>
              <a:rPr lang="hu-HU" dirty="0"/>
              <a:t> </a:t>
            </a:r>
            <a:r>
              <a:rPr lang="hu-HU" dirty="0" err="1"/>
              <a:t>eşinin</a:t>
            </a:r>
            <a:r>
              <a:rPr lang="hu-HU" dirty="0"/>
              <a:t> </a:t>
            </a:r>
            <a:r>
              <a:rPr lang="hu-HU" dirty="0" err="1"/>
              <a:t>iktidarı</a:t>
            </a:r>
            <a:r>
              <a:rPr lang="hu-HU" dirty="0"/>
              <a:t>/ </a:t>
            </a:r>
            <a:r>
              <a:rPr lang="hu-HU" dirty="0" err="1"/>
              <a:t>Elektra’nın</a:t>
            </a:r>
            <a:r>
              <a:rPr lang="hu-HU" dirty="0"/>
              <a:t> </a:t>
            </a:r>
            <a:r>
              <a:rPr lang="hu-HU" dirty="0" err="1"/>
              <a:t>öfkesi</a:t>
            </a:r>
            <a:r>
              <a:rPr lang="hu-HU" dirty="0"/>
              <a:t>/ </a:t>
            </a:r>
            <a:r>
              <a:rPr lang="hu-HU" dirty="0" err="1"/>
              <a:t>kardeşini</a:t>
            </a:r>
            <a:r>
              <a:rPr lang="hu-HU" dirty="0"/>
              <a:t> </a:t>
            </a:r>
            <a:r>
              <a:rPr lang="hu-HU" dirty="0" err="1"/>
              <a:t>korumak</a:t>
            </a:r>
            <a:r>
              <a:rPr lang="hu-HU" dirty="0"/>
              <a:t> </a:t>
            </a:r>
            <a:r>
              <a:rPr lang="hu-HU" dirty="0" err="1"/>
              <a:t>için</a:t>
            </a:r>
            <a:r>
              <a:rPr lang="hu-HU" dirty="0"/>
              <a:t> </a:t>
            </a:r>
            <a:r>
              <a:rPr lang="hu-HU" dirty="0" err="1"/>
              <a:t>saraydan</a:t>
            </a:r>
            <a:r>
              <a:rPr lang="hu-HU" dirty="0"/>
              <a:t> </a:t>
            </a:r>
            <a:r>
              <a:rPr lang="hu-HU" dirty="0" err="1"/>
              <a:t>kaçırması</a:t>
            </a:r>
            <a:r>
              <a:rPr lang="hu-HU" dirty="0"/>
              <a:t>/ </a:t>
            </a:r>
            <a:r>
              <a:rPr lang="hu-HU" dirty="0" err="1"/>
              <a:t>kardeşi</a:t>
            </a:r>
            <a:r>
              <a:rPr lang="hu-HU" dirty="0"/>
              <a:t> </a:t>
            </a:r>
            <a:r>
              <a:rPr lang="hu-HU" dirty="0" err="1"/>
              <a:t>Orestes’in</a:t>
            </a:r>
            <a:r>
              <a:rPr lang="hu-HU" dirty="0"/>
              <a:t> </a:t>
            </a:r>
            <a:r>
              <a:rPr lang="hu-HU" dirty="0" err="1"/>
              <a:t>dönüşü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intikamı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741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5FDFA8-5D68-3A1E-5744-D4DF885AC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Bornamisza</a:t>
            </a:r>
            <a:r>
              <a:rPr lang="hu-HU" dirty="0"/>
              <a:t> </a:t>
            </a:r>
            <a:r>
              <a:rPr lang="hu-HU" dirty="0" err="1"/>
              <a:t>nefis</a:t>
            </a:r>
            <a:r>
              <a:rPr lang="hu-HU" dirty="0"/>
              <a:t> </a:t>
            </a:r>
            <a:r>
              <a:rPr lang="hu-HU" dirty="0" err="1"/>
              <a:t>dramalar</a:t>
            </a:r>
            <a:r>
              <a:rPr lang="hu-HU" dirty="0"/>
              <a:t> </a:t>
            </a:r>
            <a:r>
              <a:rPr lang="hu-HU" dirty="0" err="1"/>
              <a:t>yazıyor</a:t>
            </a:r>
            <a:r>
              <a:rPr lang="hu-HU" dirty="0"/>
              <a:t>, </a:t>
            </a:r>
            <a:r>
              <a:rPr lang="hu-HU" dirty="0" err="1"/>
              <a:t>ancak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edebi</a:t>
            </a:r>
            <a:r>
              <a:rPr lang="hu-HU" dirty="0"/>
              <a:t> </a:t>
            </a:r>
            <a:r>
              <a:rPr lang="hu-HU" dirty="0" err="1"/>
              <a:t>gelenek</a:t>
            </a:r>
            <a:r>
              <a:rPr lang="hu-HU" dirty="0"/>
              <a:t> </a:t>
            </a:r>
            <a:r>
              <a:rPr lang="hu-HU" dirty="0" err="1"/>
              <a:t>oluşmuyor</a:t>
            </a:r>
            <a:r>
              <a:rPr lang="hu-HU" dirty="0"/>
              <a:t> </a:t>
            </a:r>
            <a:r>
              <a:rPr lang="hu-HU" dirty="0" err="1"/>
              <a:t>çünkü</a:t>
            </a:r>
            <a:r>
              <a:rPr lang="hu-HU" dirty="0"/>
              <a:t> </a:t>
            </a:r>
            <a:r>
              <a:rPr lang="hu-HU" dirty="0" err="1"/>
              <a:t>kimi</a:t>
            </a:r>
            <a:r>
              <a:rPr lang="hu-HU" dirty="0"/>
              <a:t> </a:t>
            </a:r>
            <a:r>
              <a:rPr lang="hu-HU" dirty="0" err="1"/>
              <a:t>kaynaklara</a:t>
            </a:r>
            <a:r>
              <a:rPr lang="hu-HU" dirty="0"/>
              <a:t> </a:t>
            </a:r>
            <a:r>
              <a:rPr lang="hu-HU" dirty="0" err="1"/>
              <a:t>gere</a:t>
            </a:r>
            <a:r>
              <a:rPr lang="hu-HU" dirty="0"/>
              <a:t> Türk </a:t>
            </a:r>
            <a:r>
              <a:rPr lang="hu-HU" dirty="0" err="1"/>
              <a:t>egemenliği</a:t>
            </a:r>
            <a:r>
              <a:rPr lang="hu-HU" dirty="0"/>
              <a:t> </a:t>
            </a:r>
            <a:r>
              <a:rPr lang="hu-HU" dirty="0" err="1"/>
              <a:t>altında</a:t>
            </a:r>
            <a:r>
              <a:rPr lang="hu-HU" dirty="0"/>
              <a:t> </a:t>
            </a:r>
            <a:r>
              <a:rPr lang="hu-HU" dirty="0" err="1"/>
              <a:t>oluşu</a:t>
            </a:r>
            <a:r>
              <a:rPr lang="hu-HU" dirty="0"/>
              <a:t> </a:t>
            </a:r>
            <a:r>
              <a:rPr lang="hu-HU" dirty="0" err="1"/>
              <a:t>bunun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nedeni</a:t>
            </a:r>
            <a:r>
              <a:rPr lang="hu-HU" dirty="0"/>
              <a:t>.  </a:t>
            </a:r>
            <a:r>
              <a:rPr lang="hu-HU" dirty="0" err="1"/>
              <a:t>Yani</a:t>
            </a:r>
            <a:r>
              <a:rPr lang="hu-HU" dirty="0"/>
              <a:t> ”</a:t>
            </a:r>
            <a:r>
              <a:rPr lang="hu-HU" dirty="0" err="1"/>
              <a:t>müthiş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başlangıç</a:t>
            </a:r>
            <a:r>
              <a:rPr lang="hu-HU" dirty="0"/>
              <a:t>” </a:t>
            </a:r>
            <a:r>
              <a:rPr lang="hu-HU" dirty="0" err="1"/>
              <a:t>olarak</a:t>
            </a:r>
            <a:r>
              <a:rPr lang="hu-HU" dirty="0"/>
              <a:t> </a:t>
            </a:r>
            <a:r>
              <a:rPr lang="hu-HU" dirty="0" err="1"/>
              <a:t>kabul</a:t>
            </a:r>
            <a:r>
              <a:rPr lang="hu-HU" dirty="0"/>
              <a:t> </a:t>
            </a:r>
            <a:r>
              <a:rPr lang="hu-HU" dirty="0" err="1"/>
              <a:t>ediliyor</a:t>
            </a:r>
            <a:r>
              <a:rPr lang="hu-HU" dirty="0"/>
              <a:t>. </a:t>
            </a: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«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Ő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maga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sem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írt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több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drámát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, nem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írt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világi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költeményeket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.</a:t>
            </a:r>
            <a:r>
              <a:rPr lang="hu-HU" b="0" i="0" dirty="0">
                <a:solidFill>
                  <a:srgbClr val="000000"/>
                </a:solidFill>
                <a:effectLst/>
                <a:latin typeface="Times" pitchFamily="2" charset="0"/>
              </a:rPr>
              <a:t>”</a:t>
            </a:r>
          </a:p>
          <a:p>
            <a:endParaRPr lang="hu-HU" dirty="0">
              <a:solidFill>
                <a:srgbClr val="000000"/>
              </a:solidFill>
              <a:latin typeface="Times" pitchFamily="2" charset="0"/>
            </a:endParaRPr>
          </a:p>
          <a:p>
            <a:r>
              <a:rPr lang="hu-HU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Vaiz</a:t>
            </a:r>
            <a:r>
              <a:rPr lang="hu-HU" b="0" i="0" dirty="0">
                <a:solidFill>
                  <a:srgbClr val="000000"/>
                </a:solidFill>
                <a:effectLst/>
                <a:latin typeface="Times" pitchFamily="2" charset="0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eğitimci</a:t>
            </a:r>
            <a:r>
              <a:rPr lang="hu-HU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ve</a:t>
            </a:r>
            <a:r>
              <a:rPr lang="hu-HU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matbaacı</a:t>
            </a:r>
            <a:r>
              <a:rPr lang="hu-HU" b="0" i="0" dirty="0">
                <a:solidFill>
                  <a:srgbClr val="000000"/>
                </a:solidFill>
                <a:effectLst/>
                <a:latin typeface="Times" pitchFamily="2" charset="0"/>
              </a:rPr>
              <a:t>.</a:t>
            </a:r>
          </a:p>
          <a:p>
            <a:r>
              <a:rPr lang="hu-HU" dirty="0">
                <a:solidFill>
                  <a:srgbClr val="000000"/>
                </a:solidFill>
                <a:latin typeface="Times" pitchFamily="2" charset="0"/>
              </a:rPr>
              <a:t>„</a:t>
            </a:r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 Vaazları, muhteşem kısa öyküler olabilecek benzetmelerle dolu, stilistik başyapıtlardır. Sık sık kendisinden, anılarından ve maceralarından bahseder ve bunlar genellikle St.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-apple-system"/>
              </a:rPr>
              <a:t>Augustine</a:t>
            </a:r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 veya Rousseau'nun itirafları gibi»</a:t>
            </a:r>
            <a:endParaRPr lang="hu-HU" b="0" i="0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097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401EC4-3E41-E3E2-CAB2-81BDCF9AD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487"/>
            <a:ext cx="10515600" cy="5495476"/>
          </a:xfrm>
        </p:spPr>
        <p:txBody>
          <a:bodyPr/>
          <a:lstStyle/>
          <a:p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sadece kırk dokuz yıl yaşadı</a:t>
            </a: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. Rönesans fikri ve Protestanlık </a:t>
            </a: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Doğru olduğuna inandığı fikre, ülkesi tehlikede ve ihtiyacı olan insanlara kendini adadığı kaydedilmiştir </a:t>
            </a: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Aynı zamanda gerçek, müthiş bir  yazar ve şairdir. 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-apple-system"/>
              </a:rPr>
              <a:t>Bálint</a:t>
            </a:r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-apple-system"/>
              </a:rPr>
              <a:t>Balassi’nin</a:t>
            </a:r>
            <a:r>
              <a:rPr lang="tr-TR" dirty="0">
                <a:solidFill>
                  <a:srgbClr val="000000"/>
                </a:solidFill>
                <a:latin typeface="-apple-system"/>
              </a:rPr>
              <a:t>, öğrencisinin </a:t>
            </a:r>
            <a:r>
              <a:rPr lang="tr-TR" dirty="0" err="1">
                <a:solidFill>
                  <a:srgbClr val="000000"/>
                </a:solidFill>
                <a:latin typeface="-apple-system"/>
              </a:rPr>
              <a:t>n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-apple-system"/>
              </a:rPr>
              <a:t>yanı</a:t>
            </a:r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 sıra, </a:t>
            </a:r>
            <a:r>
              <a:rPr lang="tr-TR" b="0" i="1" dirty="0">
                <a:solidFill>
                  <a:srgbClr val="000000"/>
                </a:solidFill>
                <a:effectLst/>
                <a:latin typeface="-apple-system"/>
              </a:rPr>
              <a:t>«Veda Şarkısı» </a:t>
            </a:r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ve </a:t>
            </a:r>
            <a:r>
              <a:rPr lang="tr-TR" b="0" i="1" dirty="0">
                <a:solidFill>
                  <a:srgbClr val="000000"/>
                </a:solidFill>
                <a:effectLst/>
                <a:latin typeface="-apple-system"/>
              </a:rPr>
              <a:t>«</a:t>
            </a:r>
            <a:r>
              <a:rPr lang="tr-TR" b="0" i="1" dirty="0" err="1">
                <a:solidFill>
                  <a:srgbClr val="000000"/>
                </a:solidFill>
                <a:effectLst/>
                <a:latin typeface="-apple-system"/>
              </a:rPr>
              <a:t>Élektra</a:t>
            </a:r>
            <a:r>
              <a:rPr lang="tr-TR" b="0" i="1" dirty="0">
                <a:solidFill>
                  <a:srgbClr val="000000"/>
                </a:solidFill>
                <a:effectLst/>
                <a:latin typeface="-apple-system"/>
              </a:rPr>
              <a:t> trajedisi»</a:t>
            </a:r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 ile o yüzyıldan bize kalan en değerli kişilerden.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082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450D8D-6C07-BDE3-56F8-513A3237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1163276"/>
            <a:ext cx="6894576" cy="948988"/>
          </a:xfrm>
        </p:spPr>
        <p:txBody>
          <a:bodyPr anchor="b">
            <a:normAutofit/>
          </a:bodyPr>
          <a:lstStyle/>
          <a:p>
            <a:pPr algn="ctr"/>
            <a:r>
              <a:rPr lang="hu-HU" sz="4000" dirty="0"/>
              <a:t>Heltai Gáspár (1510-1574)</a:t>
            </a:r>
          </a:p>
        </p:txBody>
      </p:sp>
      <p:pic>
        <p:nvPicPr>
          <p:cNvPr id="1026" name="Picture 2" descr="Heltai Gáspár – Wikipédia">
            <a:extLst>
              <a:ext uri="{FF2B5EF4-FFF2-40B4-BE49-F238E27FC236}">
                <a16:creationId xmlns:a16="http://schemas.microsoft.com/office/drawing/2014/main" id="{8966E2E3-3DD3-1B5B-0881-833F84B4B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915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4D3CAF50-C07F-526A-738A-2BD7A454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err="1"/>
              <a:t>Erdel</a:t>
            </a:r>
            <a:r>
              <a:rPr lang="en-US" sz="2200" dirty="0"/>
              <a:t> </a:t>
            </a:r>
            <a:r>
              <a:rPr lang="en-US" sz="2200" dirty="0" err="1"/>
              <a:t>Saksonlarından</a:t>
            </a:r>
            <a:r>
              <a:rPr lang="en-US" sz="2200" dirty="0"/>
              <a:t> /</a:t>
            </a:r>
            <a:r>
              <a:rPr lang="en-US" sz="2200" dirty="0" err="1"/>
              <a:t>Sz</a:t>
            </a:r>
            <a:r>
              <a:rPr lang="hu-HU" sz="2400" dirty="0"/>
              <a:t>á</a:t>
            </a:r>
            <a:r>
              <a:rPr lang="en-US" sz="2200" dirty="0" err="1"/>
              <a:t>sz</a:t>
            </a:r>
            <a:r>
              <a:rPr lang="en-US" sz="2200" dirty="0"/>
              <a:t> </a:t>
            </a:r>
            <a:r>
              <a:rPr lang="en-US" sz="2200" dirty="0" err="1"/>
              <a:t>csal</a:t>
            </a:r>
            <a:r>
              <a:rPr lang="hu-HU" sz="2400" dirty="0"/>
              <a:t>á</a:t>
            </a:r>
            <a:r>
              <a:rPr lang="en-US" sz="2200" dirty="0"/>
              <a:t>d</a:t>
            </a:r>
          </a:p>
          <a:p>
            <a:r>
              <a:rPr lang="en-US" sz="2200" dirty="0"/>
              <a:t>1536-Macarca </a:t>
            </a:r>
            <a:r>
              <a:rPr lang="en-US" sz="2200" dirty="0" err="1"/>
              <a:t>öğrenmeye</a:t>
            </a:r>
            <a:r>
              <a:rPr lang="en-US" sz="2200" dirty="0"/>
              <a:t> </a:t>
            </a:r>
            <a:r>
              <a:rPr lang="en-US" sz="2200" dirty="0" err="1"/>
              <a:t>ağırlık</a:t>
            </a:r>
            <a:r>
              <a:rPr lang="en-US" sz="2200" dirty="0"/>
              <a:t> </a:t>
            </a:r>
            <a:r>
              <a:rPr lang="en-US" sz="2200" dirty="0" err="1"/>
              <a:t>vermeye</a:t>
            </a:r>
            <a:r>
              <a:rPr lang="en-US" sz="2200" dirty="0"/>
              <a:t> </a:t>
            </a:r>
            <a:r>
              <a:rPr lang="en-US" sz="2200" dirty="0" err="1"/>
              <a:t>başlıyor</a:t>
            </a:r>
            <a:endParaRPr lang="en-US" sz="2200" dirty="0"/>
          </a:p>
          <a:p>
            <a:r>
              <a:rPr lang="en-US" sz="2200" dirty="0"/>
              <a:t>Wittenberg </a:t>
            </a:r>
            <a:r>
              <a:rPr lang="en-US" sz="2200" dirty="0" err="1"/>
              <a:t>eğitimi</a:t>
            </a:r>
            <a:r>
              <a:rPr lang="en-US" sz="2200" dirty="0"/>
              <a:t> –</a:t>
            </a:r>
            <a:r>
              <a:rPr lang="en-US" sz="2200" dirty="0" err="1"/>
              <a:t>Matbaa-Kolozsvar-ott</a:t>
            </a:r>
            <a:r>
              <a:rPr lang="en-US" sz="2200" dirty="0"/>
              <a:t> / </a:t>
            </a:r>
            <a:r>
              <a:rPr lang="en-US" sz="2200" dirty="0" err="1"/>
              <a:t>bastığı</a:t>
            </a:r>
            <a:r>
              <a:rPr lang="en-US" sz="2200" dirty="0"/>
              <a:t> </a:t>
            </a:r>
            <a:r>
              <a:rPr lang="en-US" sz="2200" dirty="0" err="1"/>
              <a:t>çoğu</a:t>
            </a:r>
            <a:r>
              <a:rPr lang="en-US" sz="2200" dirty="0"/>
              <a:t> </a:t>
            </a:r>
            <a:r>
              <a:rPr lang="en-US" sz="2200" dirty="0" err="1"/>
              <a:t>eser</a:t>
            </a:r>
            <a:r>
              <a:rPr lang="en-US" sz="2200" dirty="0"/>
              <a:t> </a:t>
            </a:r>
            <a:r>
              <a:rPr lang="en-US" sz="2200" dirty="0" err="1"/>
              <a:t>Macarca</a:t>
            </a:r>
            <a:endParaRPr lang="en-US" sz="2200" dirty="0"/>
          </a:p>
          <a:p>
            <a:r>
              <a:rPr lang="tr-TR" sz="1600" b="0" i="0" dirty="0" err="1">
                <a:solidFill>
                  <a:srgbClr val="000000"/>
                </a:solidFill>
                <a:effectLst/>
                <a:latin typeface="-apple-system"/>
              </a:rPr>
              <a:t>Evanjelik</a:t>
            </a:r>
            <a:endParaRPr lang="en-US" sz="2200" dirty="0"/>
          </a:p>
          <a:p>
            <a:r>
              <a:rPr lang="en-US" sz="2200" dirty="0"/>
              <a:t>100 </a:t>
            </a:r>
            <a:r>
              <a:rPr lang="en-US" sz="2200" dirty="0" err="1"/>
              <a:t>Fabl</a:t>
            </a:r>
            <a:r>
              <a:rPr lang="en-US" sz="2200" dirty="0"/>
              <a:t>-</a:t>
            </a:r>
          </a:p>
          <a:p>
            <a:pPr lvl="1"/>
            <a:r>
              <a:rPr lang="en-US" sz="1800" dirty="0" err="1"/>
              <a:t>Ezop</a:t>
            </a:r>
            <a:r>
              <a:rPr lang="en-US" sz="1800" dirty="0"/>
              <a:t> </a:t>
            </a:r>
            <a:r>
              <a:rPr lang="en-US" sz="1800" dirty="0" err="1"/>
              <a:t>masallarına</a:t>
            </a:r>
            <a:r>
              <a:rPr lang="en-US" sz="1800" dirty="0"/>
              <a:t> </a:t>
            </a:r>
            <a:r>
              <a:rPr lang="en-US" sz="1800" dirty="0" err="1"/>
              <a:t>benzer</a:t>
            </a:r>
            <a:r>
              <a:rPr lang="en-US" sz="1800" dirty="0"/>
              <a:t> (</a:t>
            </a:r>
            <a:r>
              <a:rPr lang="en-US" sz="1800" dirty="0" err="1"/>
              <a:t>ahlaki</a:t>
            </a:r>
            <a:r>
              <a:rPr lang="en-US" sz="1800" dirty="0"/>
              <a:t> </a:t>
            </a:r>
            <a:r>
              <a:rPr lang="en-US" sz="1800" dirty="0" err="1"/>
              <a:t>dersler</a:t>
            </a:r>
            <a:r>
              <a:rPr lang="en-US" sz="1800" dirty="0"/>
              <a:t>, </a:t>
            </a:r>
            <a:r>
              <a:rPr lang="en-US" sz="1800" dirty="0" err="1"/>
              <a:t>hayvanlar</a:t>
            </a:r>
            <a:r>
              <a:rPr lang="en-US" sz="1800" dirty="0"/>
              <a:t> </a:t>
            </a:r>
            <a:r>
              <a:rPr lang="en-US" sz="1800" dirty="0" err="1"/>
              <a:t>üzerinden</a:t>
            </a:r>
            <a:r>
              <a:rPr lang="en-US" sz="1800" dirty="0"/>
              <a:t>) </a:t>
            </a:r>
            <a:r>
              <a:rPr lang="en-US" sz="1800" dirty="0" err="1"/>
              <a:t>Macarlaştırma</a:t>
            </a:r>
            <a:endParaRPr lang="en-US" sz="1800" dirty="0"/>
          </a:p>
          <a:p>
            <a:r>
              <a:rPr lang="en-US" sz="2200" dirty="0" err="1"/>
              <a:t>Szokincs</a:t>
            </a:r>
            <a:r>
              <a:rPr lang="en-US" sz="2200" dirty="0"/>
              <a:t> </a:t>
            </a:r>
            <a:r>
              <a:rPr lang="en-US" sz="2200" dirty="0" err="1"/>
              <a:t>zenginliği</a:t>
            </a:r>
            <a:endParaRPr lang="en-US" sz="2200" dirty="0"/>
          </a:p>
          <a:p>
            <a:r>
              <a:rPr lang="en-US" sz="2200" dirty="0"/>
              <a:t>Rabelais </a:t>
            </a:r>
            <a:r>
              <a:rPr lang="en-US" sz="2200" dirty="0" err="1"/>
              <a:t>çağdaşı</a:t>
            </a:r>
            <a:r>
              <a:rPr lang="en-US" sz="2200" dirty="0"/>
              <a:t>?</a:t>
            </a:r>
          </a:p>
          <a:p>
            <a:r>
              <a:rPr lang="hu-H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„Heltai 1565-ben sajtó alá rendezte </a:t>
            </a:r>
            <a:r>
              <a:rPr lang="hu-HU" sz="16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Antonio Bonfini"/>
              </a:rPr>
              <a:t>Bonfini</a:t>
            </a:r>
            <a:r>
              <a:rPr lang="hu-H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művének a </a:t>
            </a:r>
            <a:r>
              <a:rPr lang="hu-HU" sz="16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I. Mátyás magyar király"/>
              </a:rPr>
              <a:t>Hunyadi Mátyásra</a:t>
            </a:r>
            <a:r>
              <a:rPr lang="hu-H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vonatkozó – addig kiadatlan – negyedik részét, </a:t>
            </a:r>
            <a:r>
              <a:rPr lang="hu-HU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nemes Hunyadi Mátyás története</a:t>
            </a:r>
            <a:r>
              <a:rPr lang="hu-H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címen.”</a:t>
            </a:r>
          </a:p>
          <a:p>
            <a:r>
              <a:rPr lang="tr-T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tr-TR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Utolsó</a:t>
            </a:r>
            <a:r>
              <a:rPr lang="tr-T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nagy</a:t>
            </a:r>
            <a:r>
              <a:rPr lang="tr-T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munkája</a:t>
            </a:r>
            <a:r>
              <a:rPr lang="tr-T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 </a:t>
            </a:r>
            <a:r>
              <a:rPr lang="tr-TR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Chronica</a:t>
            </a:r>
            <a:r>
              <a:rPr lang="tr-T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az </a:t>
            </a:r>
            <a:r>
              <a:rPr lang="tr-TR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magyaroknak</a:t>
            </a:r>
            <a:r>
              <a:rPr lang="tr-T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dolgairól</a:t>
            </a:r>
            <a:r>
              <a:rPr lang="tr-T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tr-TR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fabulák</a:t>
            </a:r>
            <a:r>
              <a:rPr lang="tr-T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mellett</a:t>
            </a:r>
            <a:r>
              <a:rPr lang="tr-T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legjelentősebb</a:t>
            </a:r>
            <a:r>
              <a:rPr lang="tr-T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»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540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473B5C-B7F0-D32F-66D7-0C755418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Bornamisza</a:t>
            </a:r>
            <a:r>
              <a:rPr lang="hu-HU" dirty="0"/>
              <a:t> Péter (1535-1585)</a:t>
            </a:r>
          </a:p>
        </p:txBody>
      </p:sp>
      <p:pic>
        <p:nvPicPr>
          <p:cNvPr id="2052" name="Picture 4" descr="A reneszánsz értelmiségi: Bornemisza Péter - Cultura.hu">
            <a:extLst>
              <a:ext uri="{FF2B5EF4-FFF2-40B4-BE49-F238E27FC236}">
                <a16:creationId xmlns:a16="http://schemas.microsoft.com/office/drawing/2014/main" id="{13AA421C-DAD4-B00A-A318-D62EB4D511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572512"/>
            <a:ext cx="2857500" cy="21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00A12B-59C6-30B3-5471-F6F5AC9D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365"/>
            <a:ext cx="10515600" cy="5093598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hlinkClick r:id="rId2"/>
              </a:rPr>
              <a:t>http://mek.niif.hu/01100/01149/html/bornemis.htm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1526-Mohaç</a:t>
            </a:r>
          </a:p>
          <a:p>
            <a:pPr marL="0" indent="0">
              <a:buNone/>
            </a:pPr>
            <a:r>
              <a:rPr lang="hu-HU" dirty="0"/>
              <a:t>1556-ya </a:t>
            </a:r>
            <a:r>
              <a:rPr lang="hu-HU" dirty="0" err="1"/>
              <a:t>değin</a:t>
            </a:r>
            <a:r>
              <a:rPr lang="hu-HU" dirty="0"/>
              <a:t> </a:t>
            </a:r>
            <a:r>
              <a:rPr lang="hu-HU" dirty="0" err="1"/>
              <a:t>ilerleme</a:t>
            </a:r>
            <a:endParaRPr lang="hu-HU" dirty="0"/>
          </a:p>
          <a:p>
            <a:r>
              <a:rPr lang="hu-HU" dirty="0" err="1"/>
              <a:t>Osmanlı</a:t>
            </a:r>
            <a:r>
              <a:rPr lang="hu-HU" dirty="0"/>
              <a:t> </a:t>
            </a:r>
            <a:r>
              <a:rPr lang="hu-HU" dirty="0" err="1"/>
              <a:t>egemenliği</a:t>
            </a:r>
            <a:r>
              <a:rPr lang="hu-HU" dirty="0"/>
              <a:t> </a:t>
            </a:r>
            <a:r>
              <a:rPr lang="hu-HU" dirty="0" err="1"/>
              <a:t>yılları</a:t>
            </a:r>
            <a:r>
              <a:rPr lang="hu-HU" dirty="0"/>
              <a:t>- S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zolimán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szultán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</a:p>
          <a:p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Peste ve civarı silahla olmasa da ele geçiriliyor. Yeniçeriler ve </a:t>
            </a:r>
            <a:r>
              <a:rPr lang="tr-TR" dirty="0" err="1">
                <a:solidFill>
                  <a:srgbClr val="000000"/>
                </a:solidFill>
                <a:latin typeface="Times" pitchFamily="2" charset="0"/>
              </a:rPr>
              <a:t>siphailer</a:t>
            </a:r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 içeride. </a:t>
            </a:r>
          </a:p>
          <a:p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Mal varlıklarına el konuluyor. </a:t>
            </a:r>
            <a:r>
              <a:rPr lang="tr-TR" dirty="0" err="1">
                <a:solidFill>
                  <a:srgbClr val="000000"/>
                </a:solidFill>
                <a:latin typeface="Times" pitchFamily="2" charset="0"/>
              </a:rPr>
              <a:t>Bornamisza</a:t>
            </a:r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 ailesinden tek sağ kalan (1541- 6 yaş). Komşular bakıyor, yanlarında götürüyorlar. Soylu ailesinin mirasından mahrum.</a:t>
            </a:r>
          </a:p>
          <a:p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Bir yandan (Ferdinand) </a:t>
            </a:r>
            <a:r>
              <a:rPr lang="tr-TR" dirty="0" err="1">
                <a:solidFill>
                  <a:srgbClr val="000000"/>
                </a:solidFill>
                <a:latin typeface="Times" pitchFamily="2" charset="0"/>
              </a:rPr>
              <a:t>Habsburg</a:t>
            </a:r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 Partisi- </a:t>
            </a:r>
            <a:r>
              <a:rPr lang="tr-TR" dirty="0" err="1">
                <a:solidFill>
                  <a:srgbClr val="000000"/>
                </a:solidFill>
                <a:latin typeface="Times" pitchFamily="2" charset="0"/>
              </a:rPr>
              <a:t>Erdelli</a:t>
            </a:r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" pitchFamily="2" charset="0"/>
              </a:rPr>
              <a:t>J</a:t>
            </a:r>
            <a:r>
              <a:rPr lang="tr-TR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á</a:t>
            </a:r>
            <a:r>
              <a:rPr lang="tr-TR" dirty="0" err="1">
                <a:solidFill>
                  <a:srgbClr val="000000"/>
                </a:solidFill>
                <a:latin typeface="Times" pitchFamily="2" charset="0"/>
              </a:rPr>
              <a:t>nos</a:t>
            </a:r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 yanlıların çatışmaları</a:t>
            </a:r>
          </a:p>
          <a:p>
            <a:r>
              <a:rPr lang="tr-T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tr-TR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Szapolyai</a:t>
            </a:r>
            <a:r>
              <a:rPr lang="tr-T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János</a:t>
            </a:r>
            <a:r>
              <a:rPr lang="tr-T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és</a:t>
            </a:r>
            <a:r>
              <a:rPr lang="tr-T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Habsburg</a:t>
            </a:r>
            <a:r>
              <a:rPr lang="tr-T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Ferdinánd</a:t>
            </a:r>
            <a:r>
              <a:rPr lang="tr-T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belháborúja</a:t>
            </a:r>
            <a:r>
              <a:rPr lang="tr-T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»</a:t>
            </a:r>
            <a:endParaRPr lang="tr-TR" dirty="0">
              <a:solidFill>
                <a:srgbClr val="000000"/>
              </a:solidFill>
              <a:latin typeface="Times" pitchFamily="2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535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4149C7-EB06-D7EF-318D-E6CF6782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DEVAM</a:t>
            </a:r>
            <a:br>
              <a:rPr lang="hu-HU" dirty="0"/>
            </a:br>
            <a:endParaRPr lang="hu-H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5A9674-BE28-3884-D32B-D4B27135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1541 Türklerin </a:t>
            </a:r>
            <a:r>
              <a:rPr lang="tr-TR" dirty="0" err="1">
                <a:solidFill>
                  <a:srgbClr val="000000"/>
                </a:solidFill>
                <a:latin typeface="Times" pitchFamily="2" charset="0"/>
              </a:rPr>
              <a:t>Budin’i</a:t>
            </a:r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 fethi </a:t>
            </a:r>
          </a:p>
          <a:p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Üçe bölünmüş ülke (</a:t>
            </a:r>
            <a:r>
              <a:rPr lang="tr-TR" dirty="0" err="1">
                <a:solidFill>
                  <a:srgbClr val="000000"/>
                </a:solidFill>
                <a:latin typeface="Times" pitchFamily="2" charset="0"/>
              </a:rPr>
              <a:t>Habsburg</a:t>
            </a:r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-Macar /Erdel-Osmanlı’ya vergi / Orta Macaristan ve Buda Osmanlı</a:t>
            </a:r>
          </a:p>
          <a:p>
            <a:r>
              <a:rPr lang="tr-TR" dirty="0">
                <a:solidFill>
                  <a:srgbClr val="000000"/>
                </a:solidFill>
                <a:latin typeface="Times" pitchFamily="2" charset="0"/>
              </a:rPr>
              <a:t>Papacılar-</a:t>
            </a:r>
            <a:r>
              <a:rPr lang="tr-TR" dirty="0" err="1">
                <a:solidFill>
                  <a:srgbClr val="000000"/>
                </a:solidFill>
                <a:latin typeface="Times" pitchFamily="2" charset="0"/>
              </a:rPr>
              <a:t>Lutherciler</a:t>
            </a:r>
            <a:endParaRPr lang="tr-TR" dirty="0">
              <a:solidFill>
                <a:srgbClr val="000000"/>
              </a:solidFill>
              <a:latin typeface="Times" pitchFamily="2" charset="0"/>
            </a:endParaRP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Kendisi yerli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-apple-system"/>
              </a:rPr>
              <a:t>Lutheranizm’in</a:t>
            </a:r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 baş rahibi olacak</a:t>
            </a:r>
          </a:p>
          <a:p>
            <a:r>
              <a:rPr lang="tr-TR" dirty="0" err="1">
                <a:solidFill>
                  <a:srgbClr val="000000"/>
                </a:solidFill>
                <a:latin typeface="-apple-system"/>
              </a:rPr>
              <a:t>Lutheryanların</a:t>
            </a:r>
            <a:r>
              <a:rPr lang="tr-TR" dirty="0">
                <a:solidFill>
                  <a:srgbClr val="000000"/>
                </a:solidFill>
                <a:latin typeface="-apple-system"/>
              </a:rPr>
              <a:t> yanında saklanıyor, öğreniyor, şiir yazıyor.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Főleg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persze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vallásos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énekeket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.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Huszonegy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éves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korában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azután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elhatározta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hogy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külföldre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megy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még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többet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tanulni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Ekkor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írta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"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Siralmas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énnékem</a:t>
            </a:r>
            <a:r>
              <a:rPr lang="tr-TR" b="0" i="0" dirty="0">
                <a:solidFill>
                  <a:srgbClr val="000000"/>
                </a:solidFill>
                <a:effectLst/>
                <a:latin typeface="Times" pitchFamily="2" charset="0"/>
              </a:rPr>
              <a:t>...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935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1792D0-6BCF-97FA-7C0E-0F3B9769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Siralmas</a:t>
            </a:r>
            <a:r>
              <a:rPr lang="tr-T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énnéköm</a:t>
            </a:r>
            <a:endParaRPr lang="hu-H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C86396-DEEA-B1C9-4CFF-70727A8E5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000000"/>
                </a:solidFill>
                <a:effectLst/>
                <a:latin typeface="Times" pitchFamily="2" charset="0"/>
              </a:rPr>
              <a:t> Ez a mindössze tizennyolc soros költemény, amelyben háromsoronként tér vissza a refrén: "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Vajjon</a:t>
            </a:r>
            <a:r>
              <a:rPr lang="hu-HU" b="0" i="0" dirty="0">
                <a:solidFill>
                  <a:srgbClr val="000000"/>
                </a:solidFill>
                <a:effectLst/>
                <a:latin typeface="Times" pitchFamily="2" charset="0"/>
              </a:rPr>
              <a:t>, s mikor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lészen</a:t>
            </a:r>
            <a:r>
              <a:rPr lang="hu-HU" b="0" i="0" dirty="0">
                <a:solidFill>
                  <a:srgbClr val="000000"/>
                </a:solidFill>
                <a:effectLst/>
                <a:latin typeface="Times" pitchFamily="2" charset="0"/>
              </a:rPr>
              <a:t> jó Budán lakásom", a Balassi Bálint előtti egész magyar költészet legszebb, legjobb, legművészibb költői alkotása.</a:t>
            </a:r>
          </a:p>
          <a:p>
            <a:endParaRPr lang="hu-HU" dirty="0">
              <a:solidFill>
                <a:srgbClr val="000000"/>
              </a:solidFill>
              <a:latin typeface="Times" pitchFamily="2" charset="0"/>
            </a:endParaRP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Her üç satırda bir nakaratın geri döndüğü, on sekiz satırlık</a:t>
            </a: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«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-apple-system"/>
              </a:rPr>
              <a:t>Bálint</a:t>
            </a:r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-apple-system"/>
              </a:rPr>
              <a:t>Balassi'den</a:t>
            </a:r>
            <a:r>
              <a:rPr lang="tr-TR" b="0" i="0" dirty="0">
                <a:solidFill>
                  <a:srgbClr val="000000"/>
                </a:solidFill>
                <a:effectLst/>
                <a:latin typeface="-apple-system"/>
              </a:rPr>
              <a:t> önceki tüm Macar şiirinin en güzel, en iyi, en sanatsal şiir eseridir.»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868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ADC861-D9F4-0CF9-9A83-DD80267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3374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https://</a:t>
            </a:r>
            <a:r>
              <a:rPr lang="en-US" sz="2000" dirty="0" err="1">
                <a:solidFill>
                  <a:srgbClr val="FFFFFF"/>
                </a:solidFill>
              </a:rPr>
              <a:t>www.babelmatrix.org</a:t>
            </a:r>
            <a:r>
              <a:rPr lang="en-US" sz="2000" dirty="0">
                <a:solidFill>
                  <a:srgbClr val="FFFFFF"/>
                </a:solidFill>
              </a:rPr>
              <a:t>/works/hu/Bornemisza_P%C3%A9ter-1535/Siralmas_%C3%A9nn%C3%A9k%C3%B6m...</a:t>
            </a: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A8AD9FBC-7149-AF2D-43AF-8D209E4FE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691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EBA793-6020-324C-65CE-70BAA498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hlinkClick r:id="rId2"/>
              </a:rPr>
              <a:t>http://blog.verselemzes.hu/jegyzet/bornemissza-peter-siralmas-ennekom-elemzes/4/</a:t>
            </a:r>
            <a:endParaRPr lang="hu-HU" dirty="0"/>
          </a:p>
          <a:p>
            <a:r>
              <a:rPr lang="hu-HU" dirty="0"/>
              <a:t>18 sorból áll, amely 6 strófára oszlik, egyenként 3 sorosak. </a:t>
            </a:r>
          </a:p>
          <a:p>
            <a:r>
              <a:rPr lang="hu-HU" dirty="0"/>
              <a:t>3 szerkezeti egység</a:t>
            </a:r>
          </a:p>
          <a:p>
            <a:r>
              <a:rPr lang="hu-HU" dirty="0"/>
              <a:t>1-2: </a:t>
            </a:r>
            <a:r>
              <a:rPr lang="hu-HU" dirty="0" err="1"/>
              <a:t>Ülkenin</a:t>
            </a:r>
            <a:r>
              <a:rPr lang="hu-HU" dirty="0"/>
              <a:t> </a:t>
            </a:r>
            <a:r>
              <a:rPr lang="hu-HU" dirty="0" err="1"/>
              <a:t>politik</a:t>
            </a:r>
            <a:r>
              <a:rPr lang="hu-HU" dirty="0"/>
              <a:t> </a:t>
            </a:r>
            <a:r>
              <a:rPr lang="hu-HU" dirty="0" err="1"/>
              <a:t>durumu</a:t>
            </a:r>
            <a:r>
              <a:rPr lang="hu-HU" dirty="0"/>
              <a:t>: </a:t>
            </a:r>
            <a:r>
              <a:rPr lang="hu-HU" dirty="0" err="1"/>
              <a:t>bu</a:t>
            </a:r>
            <a:r>
              <a:rPr lang="hu-HU" dirty="0"/>
              <a:t> </a:t>
            </a:r>
            <a:r>
              <a:rPr lang="hu-HU" dirty="0" err="1"/>
              <a:t>durumun</a:t>
            </a:r>
            <a:r>
              <a:rPr lang="hu-HU" dirty="0"/>
              <a:t> „</a:t>
            </a:r>
            <a:r>
              <a:rPr lang="hu-HU" dirty="0" err="1"/>
              <a:t>şiirsel</a:t>
            </a:r>
            <a:r>
              <a:rPr lang="hu-HU" dirty="0"/>
              <a:t> </a:t>
            </a:r>
            <a:r>
              <a:rPr lang="hu-HU" dirty="0" err="1"/>
              <a:t>ben</a:t>
            </a:r>
            <a:r>
              <a:rPr lang="hu-HU" dirty="0"/>
              <a:t>” </a:t>
            </a:r>
            <a:r>
              <a:rPr lang="hu-HU" dirty="0" err="1"/>
              <a:t>deki</a:t>
            </a:r>
            <a:r>
              <a:rPr lang="hu-HU" dirty="0"/>
              <a:t> </a:t>
            </a:r>
            <a:r>
              <a:rPr lang="hu-HU" dirty="0" err="1"/>
              <a:t>izleri</a:t>
            </a:r>
            <a:endParaRPr lang="hu-HU" dirty="0"/>
          </a:p>
          <a:p>
            <a:r>
              <a:rPr lang="hu-HU" dirty="0" err="1"/>
              <a:t>Szermség</a:t>
            </a:r>
            <a:r>
              <a:rPr lang="hu-HU" dirty="0"/>
              <a:t>: </a:t>
            </a:r>
            <a:r>
              <a:rPr lang="hu-HU" dirty="0" err="1"/>
              <a:t>Eski</a:t>
            </a:r>
            <a:r>
              <a:rPr lang="hu-HU" dirty="0"/>
              <a:t> </a:t>
            </a:r>
            <a:r>
              <a:rPr lang="hu-HU" dirty="0" err="1"/>
              <a:t>Hırvatistan’a</a:t>
            </a:r>
            <a:r>
              <a:rPr lang="hu-HU" dirty="0"/>
              <a:t> </a:t>
            </a:r>
            <a:r>
              <a:rPr lang="hu-HU" dirty="0" err="1"/>
              <a:t>ait</a:t>
            </a:r>
            <a:r>
              <a:rPr lang="hu-HU" dirty="0"/>
              <a:t> –</a:t>
            </a:r>
            <a:r>
              <a:rPr lang="hu-HU" dirty="0" err="1"/>
              <a:t>Türklerin</a:t>
            </a:r>
            <a:r>
              <a:rPr lang="hu-HU" dirty="0"/>
              <a:t> </a:t>
            </a:r>
            <a:r>
              <a:rPr lang="hu-HU" dirty="0" err="1"/>
              <a:t>fethettiği</a:t>
            </a:r>
            <a:r>
              <a:rPr lang="hu-HU" dirty="0"/>
              <a:t> </a:t>
            </a:r>
            <a:r>
              <a:rPr lang="hu-HU" dirty="0" err="1"/>
              <a:t>güney</a:t>
            </a:r>
            <a:r>
              <a:rPr lang="hu-HU" dirty="0"/>
              <a:t> </a:t>
            </a:r>
            <a:r>
              <a:rPr lang="hu-HU" dirty="0" err="1"/>
              <a:t>kısım</a:t>
            </a:r>
            <a:r>
              <a:rPr lang="hu-HU" dirty="0"/>
              <a:t> </a:t>
            </a:r>
          </a:p>
          <a:p>
            <a:r>
              <a:rPr lang="hu-HU" dirty="0"/>
              <a:t>Fene Törökök- kevély </a:t>
            </a:r>
            <a:r>
              <a:rPr lang="hu-HU" dirty="0" err="1"/>
              <a:t>németök</a:t>
            </a:r>
            <a:endParaRPr lang="hu-HU" dirty="0"/>
          </a:p>
          <a:p>
            <a:r>
              <a:rPr lang="hu-HU" dirty="0"/>
              <a:t>3-4: </a:t>
            </a:r>
            <a:r>
              <a:rPr lang="hu-HU" dirty="0" err="1"/>
              <a:t>Türkler</a:t>
            </a:r>
            <a:r>
              <a:rPr lang="hu-HU" dirty="0"/>
              <a:t>, </a:t>
            </a:r>
            <a:r>
              <a:rPr lang="hu-HU" dirty="0" err="1"/>
              <a:t>Almanlar</a:t>
            </a:r>
            <a:r>
              <a:rPr lang="hu-HU" dirty="0"/>
              <a:t>, </a:t>
            </a:r>
            <a:r>
              <a:rPr lang="hu-HU" dirty="0" err="1"/>
              <a:t>Katolik</a:t>
            </a:r>
            <a:r>
              <a:rPr lang="hu-HU" dirty="0"/>
              <a:t>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Yöneticiler</a:t>
            </a:r>
            <a:r>
              <a:rPr lang="hu-HU" dirty="0"/>
              <a:t> </a:t>
            </a:r>
            <a:r>
              <a:rPr lang="hu-HU" dirty="0" err="1"/>
              <a:t>Meshep</a:t>
            </a:r>
            <a:r>
              <a:rPr lang="hu-HU" dirty="0"/>
              <a:t> </a:t>
            </a:r>
            <a:r>
              <a:rPr lang="hu-HU" dirty="0" err="1"/>
              <a:t>çatışmalarına</a:t>
            </a:r>
            <a:r>
              <a:rPr lang="hu-HU" dirty="0"/>
              <a:t> </a:t>
            </a:r>
            <a:r>
              <a:rPr lang="hu-HU" dirty="0" err="1"/>
              <a:t>atıf</a:t>
            </a:r>
            <a:endParaRPr lang="hu-HU" dirty="0"/>
          </a:p>
          <a:p>
            <a:r>
              <a:rPr lang="hu-HU" dirty="0"/>
              <a:t>5-6: </a:t>
            </a:r>
            <a:r>
              <a:rPr lang="hu-HU" dirty="0" err="1"/>
              <a:t>Macaristan’dan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Huszt </a:t>
            </a:r>
            <a:r>
              <a:rPr lang="hu-HU" dirty="0" err="1"/>
              <a:t>kalesinden</a:t>
            </a:r>
            <a:r>
              <a:rPr lang="hu-HU" dirty="0"/>
              <a:t> </a:t>
            </a:r>
            <a:r>
              <a:rPr lang="hu-HU" dirty="0" err="1"/>
              <a:t>ayrılış</a:t>
            </a:r>
            <a:r>
              <a:rPr lang="hu-HU" dirty="0"/>
              <a:t>, </a:t>
            </a:r>
            <a:r>
              <a:rPr lang="hu-HU" dirty="0" err="1"/>
              <a:t>veda</a:t>
            </a:r>
            <a:r>
              <a:rPr lang="hu-HU" dirty="0"/>
              <a:t>, </a:t>
            </a:r>
            <a:r>
              <a:rPr lang="hu-HU" dirty="0" err="1"/>
              <a:t>kendi</a:t>
            </a:r>
            <a:r>
              <a:rPr lang="hu-HU" dirty="0"/>
              <a:t> </a:t>
            </a:r>
            <a:r>
              <a:rPr lang="hu-HU" dirty="0" err="1"/>
              <a:t>adını</a:t>
            </a:r>
            <a:r>
              <a:rPr lang="hu-HU" dirty="0"/>
              <a:t> </a:t>
            </a:r>
            <a:r>
              <a:rPr lang="hu-HU" dirty="0" err="1"/>
              <a:t>anıyor</a:t>
            </a:r>
            <a:r>
              <a:rPr lang="hu-HU" dirty="0"/>
              <a:t>. </a:t>
            </a:r>
          </a:p>
          <a:p>
            <a:r>
              <a:rPr lang="hu-HU" dirty="0" err="1"/>
              <a:t>Ülkede</a:t>
            </a:r>
            <a:r>
              <a:rPr lang="hu-HU" dirty="0"/>
              <a:t> </a:t>
            </a:r>
            <a:r>
              <a:rPr lang="hu-HU" dirty="0" err="1"/>
              <a:t>Habsburglar</a:t>
            </a:r>
            <a:r>
              <a:rPr lang="hu-HU" dirty="0"/>
              <a:t> </a:t>
            </a:r>
            <a:r>
              <a:rPr lang="hu-HU" dirty="0" err="1"/>
              <a:t>egemen-Macar</a:t>
            </a:r>
            <a:r>
              <a:rPr lang="hu-HU" dirty="0"/>
              <a:t> </a:t>
            </a:r>
            <a:r>
              <a:rPr lang="hu-HU" dirty="0" err="1"/>
              <a:t>yönetim</a:t>
            </a:r>
            <a:r>
              <a:rPr lang="hu-HU" dirty="0"/>
              <a:t> </a:t>
            </a:r>
            <a:r>
              <a:rPr lang="hu-HU" dirty="0" err="1"/>
              <a:t>özlemi</a:t>
            </a:r>
            <a:r>
              <a:rPr lang="hu-HU" dirty="0"/>
              <a:t>,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Beyleri</a:t>
            </a:r>
            <a:r>
              <a:rPr lang="hu-HU" dirty="0"/>
              <a:t> </a:t>
            </a:r>
            <a:r>
              <a:rPr lang="hu-HU" dirty="0" err="1"/>
              <a:t>ise</a:t>
            </a:r>
            <a:r>
              <a:rPr lang="hu-HU" dirty="0"/>
              <a:t> </a:t>
            </a:r>
            <a:r>
              <a:rPr lang="hu-HU" dirty="0" err="1"/>
              <a:t>birbirleriyle</a:t>
            </a:r>
            <a:r>
              <a:rPr lang="hu-HU" dirty="0"/>
              <a:t> </a:t>
            </a:r>
            <a:r>
              <a:rPr lang="hu-HU" dirty="0" err="1"/>
              <a:t>çatışmakta</a:t>
            </a:r>
            <a:r>
              <a:rPr lang="hu-HU" dirty="0"/>
              <a:t> ( </a:t>
            </a:r>
            <a:r>
              <a:rPr lang="hu-HU" dirty="0" err="1"/>
              <a:t>buna</a:t>
            </a:r>
            <a:r>
              <a:rPr lang="hu-HU" dirty="0"/>
              <a:t> </a:t>
            </a:r>
            <a:r>
              <a:rPr lang="hu-HU" dirty="0" err="1"/>
              <a:t>eleştiri</a:t>
            </a:r>
            <a:r>
              <a:rPr lang="hu-HU" dirty="0"/>
              <a:t> </a:t>
            </a:r>
            <a:r>
              <a:rPr lang="hu-HU" dirty="0" err="1"/>
              <a:t>getiriyor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444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5B0908-C1B6-F293-74AE-A40B90A98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Macaristan</a:t>
            </a:r>
            <a:r>
              <a:rPr lang="hu-HU" dirty="0"/>
              <a:t> </a:t>
            </a:r>
            <a:r>
              <a:rPr lang="hu-HU" dirty="0" err="1"/>
              <a:t>ancak</a:t>
            </a:r>
            <a:r>
              <a:rPr lang="hu-HU" dirty="0"/>
              <a:t> </a:t>
            </a:r>
            <a:r>
              <a:rPr lang="hu-HU" dirty="0" err="1"/>
              <a:t>her</a:t>
            </a:r>
            <a:r>
              <a:rPr lang="hu-HU" dirty="0"/>
              <a:t> </a:t>
            </a:r>
            <a:r>
              <a:rPr lang="hu-HU" dirty="0" err="1"/>
              <a:t>zaman</a:t>
            </a:r>
            <a:r>
              <a:rPr lang="hu-HU" dirty="0"/>
              <a:t> </a:t>
            </a:r>
            <a:r>
              <a:rPr lang="hu-HU" dirty="0" err="1"/>
              <a:t>aldott</a:t>
            </a:r>
            <a:r>
              <a:rPr lang="hu-HU" dirty="0"/>
              <a:t>! </a:t>
            </a:r>
            <a:r>
              <a:rPr lang="hu-HU" dirty="0" err="1"/>
              <a:t>Yürek</a:t>
            </a:r>
            <a:r>
              <a:rPr lang="hu-HU" dirty="0"/>
              <a:t> </a:t>
            </a:r>
            <a:r>
              <a:rPr lang="hu-HU" dirty="0" err="1"/>
              <a:t>acısıyla</a:t>
            </a:r>
            <a:r>
              <a:rPr lang="hu-HU" dirty="0"/>
              <a:t> </a:t>
            </a:r>
            <a:r>
              <a:rPr lang="hu-HU" dirty="0" err="1"/>
              <a:t>özlüyor</a:t>
            </a:r>
            <a:r>
              <a:rPr lang="hu-HU" dirty="0"/>
              <a:t> </a:t>
            </a:r>
            <a:r>
              <a:rPr lang="hu-HU" dirty="0" err="1"/>
              <a:t>vatanını</a:t>
            </a:r>
            <a:endParaRPr lang="hu-HU" dirty="0"/>
          </a:p>
          <a:p>
            <a:r>
              <a:rPr lang="hu-HU" dirty="0" err="1"/>
              <a:t>Kendi</a:t>
            </a:r>
            <a:r>
              <a:rPr lang="hu-HU" dirty="0"/>
              <a:t> </a:t>
            </a:r>
            <a:r>
              <a:rPr lang="hu-HU" dirty="0" err="1"/>
              <a:t>adını</a:t>
            </a:r>
            <a:r>
              <a:rPr lang="hu-HU" dirty="0"/>
              <a:t> </a:t>
            </a:r>
            <a:r>
              <a:rPr lang="hu-HU" dirty="0" err="1"/>
              <a:t>anması</a:t>
            </a:r>
            <a:r>
              <a:rPr lang="hu-HU" dirty="0"/>
              <a:t>: </a:t>
            </a:r>
            <a:r>
              <a:rPr lang="hu-HU" dirty="0" err="1"/>
              <a:t>Zaradék</a:t>
            </a:r>
            <a:r>
              <a:rPr lang="hu-HU" dirty="0"/>
              <a:t> </a:t>
            </a:r>
            <a:r>
              <a:rPr lang="hu-HU" dirty="0" err="1"/>
              <a:t>eski</a:t>
            </a:r>
            <a:r>
              <a:rPr lang="hu-HU" dirty="0"/>
              <a:t>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şiir</a:t>
            </a:r>
            <a:r>
              <a:rPr lang="hu-HU" dirty="0"/>
              <a:t> </a:t>
            </a:r>
            <a:r>
              <a:rPr lang="hu-HU" dirty="0" err="1"/>
              <a:t>geleneğinde</a:t>
            </a:r>
            <a:r>
              <a:rPr lang="hu-HU" dirty="0"/>
              <a:t> var. </a:t>
            </a:r>
          </a:p>
          <a:p>
            <a:r>
              <a:rPr lang="hu-HU" dirty="0" err="1"/>
              <a:t>Vigsag</a:t>
            </a:r>
            <a:r>
              <a:rPr lang="hu-HU" dirty="0"/>
              <a:t>: </a:t>
            </a:r>
            <a:r>
              <a:rPr lang="hu-HU" dirty="0" err="1"/>
              <a:t>neşe</a:t>
            </a:r>
            <a:r>
              <a:rPr lang="hu-HU" dirty="0"/>
              <a:t> </a:t>
            </a:r>
            <a:r>
              <a:rPr lang="hu-HU" dirty="0" err="1"/>
              <a:t>değil</a:t>
            </a:r>
            <a:r>
              <a:rPr lang="hu-HU" dirty="0"/>
              <a:t>, </a:t>
            </a:r>
            <a:r>
              <a:rPr lang="hu-HU" dirty="0" err="1"/>
              <a:t>teselli</a:t>
            </a:r>
            <a:r>
              <a:rPr lang="hu-HU" dirty="0"/>
              <a:t> </a:t>
            </a:r>
            <a:r>
              <a:rPr lang="hu-HU" dirty="0" err="1"/>
              <a:t>vigasztalas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792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717</Words>
  <Application>Microsoft Macintosh PowerPoint</Application>
  <PresentationFormat>Geniş ekran</PresentationFormat>
  <Paragraphs>64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-apple-system</vt:lpstr>
      <vt:lpstr>Arial</vt:lpstr>
      <vt:lpstr>Arial</vt:lpstr>
      <vt:lpstr>Calibri</vt:lpstr>
      <vt:lpstr>Calibri Light</vt:lpstr>
      <vt:lpstr>Times</vt:lpstr>
      <vt:lpstr>Office teması 2013 - 2022</vt:lpstr>
      <vt:lpstr>8. DERS</vt:lpstr>
      <vt:lpstr>Heltai Gáspár (1510-1574)</vt:lpstr>
      <vt:lpstr>Bornamisza Péter (1535-1585)</vt:lpstr>
      <vt:lpstr>PowerPoint Sunusu</vt:lpstr>
      <vt:lpstr>DEVAM </vt:lpstr>
      <vt:lpstr>Siralmas énnéköm</vt:lpstr>
      <vt:lpstr>https://www.babelmatrix.org/works/hu/Bornemisza_P%C3%A9ter-1535/Siralmas_%C3%A9nn%C3%A9k%C3%B6m...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DERS</dc:title>
  <dc:creator>kullanici adi</dc:creator>
  <cp:lastModifiedBy>kullanici adi</cp:lastModifiedBy>
  <cp:revision>1</cp:revision>
  <dcterms:created xsi:type="dcterms:W3CDTF">2023-01-04T12:49:10Z</dcterms:created>
  <dcterms:modified xsi:type="dcterms:W3CDTF">2023-01-04T12:50:47Z</dcterms:modified>
</cp:coreProperties>
</file>