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en-US"/>
          </a:p>
        </p:txBody>
      </p:sp>
      <p:sp>
        <p:nvSpPr>
          <p:cNvPr id="5" name="Footer Placeholder 4"/>
          <p:cNvSpPr>
            <a:spLocks noGrp="1"/>
          </p:cNvSpPr>
          <p:nvPr>
            <p:ph type="ftr" sz="quarter" idx="11"/>
          </p:nvPr>
        </p:nvSpPr>
        <p:spPr/>
        <p:txBody>
          <a:bodyPr/>
          <a:p>
            <a:pPr lvl="0"/>
            <a:endParaRPr lang="en-US"/>
          </a:p>
        </p:txBody>
      </p:sp>
      <p:sp>
        <p:nvSpPr>
          <p:cNvPr id="6" name="Slide Number Placeholder 5"/>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lvl="0"/>
            <a:endParaRPr lang="en-US"/>
          </a:p>
        </p:txBody>
      </p:sp>
      <p:sp>
        <p:nvSpPr>
          <p:cNvPr id="6" name="Footer Placeholder 5"/>
          <p:cNvSpPr>
            <a:spLocks noGrp="1"/>
          </p:cNvSpPr>
          <p:nvPr>
            <p:ph type="ftr" sz="quarter" idx="11"/>
          </p:nvPr>
        </p:nvSpPr>
        <p:spPr/>
        <p:txBody>
          <a:bodyPr/>
          <a:p>
            <a:pPr lvl="0"/>
            <a:endParaRPr lang="en-US"/>
          </a:p>
        </p:txBody>
      </p:sp>
      <p:sp>
        <p:nvSpPr>
          <p:cNvPr id="7" name="Slide Number Placeholder 6"/>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3175" y="1336675"/>
            <a:ext cx="12186285" cy="2729865"/>
          </a:xfrm>
        </p:spPr>
        <p:txBody>
          <a:bodyPr/>
          <a:p>
            <a:r>
              <a:rPr lang="tr-TR" altLang="en-US" sz="4400" b="1">
                <a:solidFill>
                  <a:schemeClr val="tx1"/>
                </a:solidFill>
              </a:rPr>
              <a:t>KONAKLAMA İŞLETMELERİNDE MALİYET ANALİZİ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48590"/>
            <a:ext cx="12145010" cy="582930"/>
          </a:xfrm>
        </p:spPr>
        <p:txBody>
          <a:bodyPr/>
          <a:p>
            <a:pPr algn="ctr"/>
            <a:r>
              <a:rPr lang="en-US" sz="3200" b="1">
                <a:solidFill>
                  <a:srgbClr val="FF0000"/>
                </a:solidFill>
                <a:latin typeface="Times New Roman" panose="02020603050405020304" charset="0"/>
              </a:rPr>
              <a:t>Otel Muhasebesinin Amaçları</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23495" y="732155"/>
            <a:ext cx="12145010" cy="6078855"/>
          </a:xfrm>
        </p:spPr>
        <p:txBody>
          <a:bodyPr/>
          <a:p>
            <a:pPr marL="0" indent="0">
              <a:buNone/>
            </a:pPr>
            <a:r>
              <a:rPr lang="tr-TR" altLang="en-US" sz="2400" b="1">
                <a:latin typeface="Times New Roman" panose="02020603050405020304" charset="0"/>
              </a:rPr>
              <a:t>a. </a:t>
            </a:r>
            <a:r>
              <a:rPr lang="tr-TR" altLang="en-US" sz="2400">
                <a:latin typeface="Times New Roman" panose="02020603050405020304" charset="0"/>
              </a:rPr>
              <a:t>İşletmede değer hareketlerinin sürekli olarak kaydını yapmak; durumu ve gelişmeleri saptayacak biçimde denetimi sağlamak.</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b="1">
                <a:latin typeface="Times New Roman" panose="02020603050405020304" charset="0"/>
              </a:rPr>
              <a:t>b.</a:t>
            </a:r>
            <a:r>
              <a:rPr lang="tr-TR" altLang="en-US" sz="2400">
                <a:latin typeface="Times New Roman" panose="02020603050405020304" charset="0"/>
              </a:rPr>
              <a:t> Kayıtlardaki bilgilere dayanarak çeşitli hesap dönümlerinin birbirleri ile kıyaslanmasına olanak</a:t>
            </a:r>
            <a:endParaRPr lang="tr-TR" altLang="en-US" sz="2400">
              <a:latin typeface="Times New Roman" panose="02020603050405020304" charset="0"/>
            </a:endParaRPr>
          </a:p>
          <a:p>
            <a:pPr marL="0" indent="0">
              <a:buNone/>
            </a:pPr>
            <a:r>
              <a:rPr lang="tr-TR" altLang="en-US" sz="2400">
                <a:latin typeface="Times New Roman" panose="02020603050405020304" charset="0"/>
              </a:rPr>
              <a:t>verecek istatistiksel bilgiler sağlamak.</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b="1">
                <a:latin typeface="Times New Roman" panose="02020603050405020304" charset="0"/>
              </a:rPr>
              <a:t>c.</a:t>
            </a:r>
            <a:r>
              <a:rPr lang="tr-TR" altLang="en-US" sz="2400">
                <a:latin typeface="Times New Roman" panose="02020603050405020304" charset="0"/>
              </a:rPr>
              <a:t> Otel konuklarına sunulan mal ve hizmetlerin maliyetlerinin ve işletmenin gerçek kâr ve zararını</a:t>
            </a:r>
            <a:endParaRPr lang="tr-TR" altLang="en-US" sz="2400">
              <a:latin typeface="Times New Roman" panose="02020603050405020304" charset="0"/>
            </a:endParaRPr>
          </a:p>
          <a:p>
            <a:pPr marL="0" indent="0">
              <a:buNone/>
            </a:pPr>
            <a:r>
              <a:rPr lang="tr-TR" altLang="en-US" sz="2400">
                <a:latin typeface="Times New Roman" panose="02020603050405020304" charset="0"/>
              </a:rPr>
              <a:t>saptamak.</a:t>
            </a:r>
            <a:endParaRPr lang="tr-TR" altLang="en-US" sz="2400">
              <a:latin typeface="Times New Roman" panose="02020603050405020304" charset="0"/>
            </a:endParaRPr>
          </a:p>
          <a:p>
            <a:pPr marL="0" indent="0">
              <a:buNone/>
            </a:pPr>
            <a:endParaRPr lang="tr-TR" altLang="en-US" sz="2400" b="1">
              <a:latin typeface="Times New Roman" panose="02020603050405020304" charset="0"/>
            </a:endParaRPr>
          </a:p>
          <a:p>
            <a:pPr marL="0" indent="0">
              <a:buNone/>
            </a:pPr>
            <a:r>
              <a:rPr lang="tr-TR" altLang="en-US" sz="2400" b="1">
                <a:latin typeface="Times New Roman" panose="02020603050405020304" charset="0"/>
              </a:rPr>
              <a:t>d. </a:t>
            </a:r>
            <a:r>
              <a:rPr lang="tr-TR" altLang="en-US" sz="2400">
                <a:latin typeface="Times New Roman" panose="02020603050405020304" charset="0"/>
              </a:rPr>
              <a:t>İşletmenin gerçek ya da tüzel üçüncü kişilere karşı durumu ve ödeme gücü hakkında bilgi</a:t>
            </a:r>
            <a:endParaRPr lang="tr-TR" altLang="en-US" sz="2400">
              <a:latin typeface="Times New Roman" panose="02020603050405020304" charset="0"/>
            </a:endParaRPr>
          </a:p>
          <a:p>
            <a:pPr marL="0" indent="0">
              <a:buNone/>
            </a:pPr>
            <a:r>
              <a:rPr lang="tr-TR" altLang="en-US" sz="2400">
                <a:latin typeface="Times New Roman" panose="02020603050405020304" charset="0"/>
              </a:rPr>
              <a:t>vermek.</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b="1">
                <a:latin typeface="Times New Roman" panose="02020603050405020304" charset="0"/>
              </a:rPr>
              <a:t>e.</a:t>
            </a:r>
            <a:r>
              <a:rPr lang="tr-TR" altLang="en-US" sz="2400">
                <a:latin typeface="Times New Roman" panose="02020603050405020304" charset="0"/>
              </a:rPr>
              <a:t> Otel işletmesindeki her bölümün gelir ve giderlerini ayrı ayrı öngörmek, gerçek sonuçları</a:t>
            </a:r>
            <a:endParaRPr lang="tr-TR" altLang="en-US" sz="2400">
              <a:latin typeface="Times New Roman" panose="02020603050405020304" charset="0"/>
            </a:endParaRPr>
          </a:p>
          <a:p>
            <a:pPr marL="0" indent="0">
              <a:buNone/>
            </a:pPr>
            <a:r>
              <a:rPr lang="tr-TR" altLang="en-US" sz="2400">
                <a:latin typeface="Times New Roman" panose="02020603050405020304" charset="0"/>
              </a:rPr>
              <a:t>belirlemek.</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43180"/>
            <a:ext cx="12089765" cy="6795770"/>
          </a:xfrm>
        </p:spPr>
        <p:txBody>
          <a:bodyPr/>
          <a:p>
            <a:pPr marL="0" indent="0">
              <a:buNone/>
            </a:pPr>
            <a:r>
              <a:rPr lang="en-US" sz="2400" b="1">
                <a:latin typeface="Times New Roman" panose="02020603050405020304" charset="0"/>
              </a:rPr>
              <a:t>f.</a:t>
            </a:r>
            <a:r>
              <a:rPr lang="en-US" sz="2400">
                <a:latin typeface="Times New Roman" panose="02020603050405020304" charset="0"/>
              </a:rPr>
              <a:t> İşletmedeki bütün bölümlerin maliyet ve kârını belirleyerek otelin kârını bir bütün olarak</a:t>
            </a:r>
            <a:endParaRPr lang="en-US" sz="2400">
              <a:latin typeface="Times New Roman" panose="02020603050405020304" charset="0"/>
            </a:endParaRPr>
          </a:p>
          <a:p>
            <a:pPr marL="0" indent="0">
              <a:buNone/>
            </a:pPr>
            <a:r>
              <a:rPr lang="en-US" sz="2400">
                <a:latin typeface="Times New Roman" panose="02020603050405020304" charset="0"/>
              </a:rPr>
              <a:t>ölçmek ve bu amaçla toplu bir gelir-gider cetveli düzenlemek.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g. </a:t>
            </a:r>
            <a:r>
              <a:rPr lang="en-US" sz="2400">
                <a:latin typeface="Times New Roman" panose="02020603050405020304" charset="0"/>
              </a:rPr>
              <a:t>Muhasebe kayıtlarından elde edilen sonuçlara göre gerekli önlemleri almak üzere işletmedeki</a:t>
            </a:r>
            <a:endParaRPr lang="en-US" sz="2400">
              <a:latin typeface="Times New Roman" panose="02020603050405020304" charset="0"/>
            </a:endParaRPr>
          </a:p>
          <a:p>
            <a:pPr marL="0" indent="0">
              <a:buNone/>
            </a:pPr>
            <a:r>
              <a:rPr lang="en-US" sz="2400">
                <a:latin typeface="Times New Roman" panose="02020603050405020304" charset="0"/>
              </a:rPr>
              <a:t>yararlı, yararsız ve zararsız, ya da zararlı etkinlikleri işaret ederek, gelecek için işletme</a:t>
            </a:r>
            <a:endParaRPr lang="en-US" sz="2400">
              <a:latin typeface="Times New Roman" panose="02020603050405020304" charset="0"/>
            </a:endParaRPr>
          </a:p>
          <a:p>
            <a:pPr marL="0" indent="0">
              <a:buNone/>
            </a:pPr>
            <a:r>
              <a:rPr lang="en-US" sz="2400">
                <a:latin typeface="Times New Roman" panose="02020603050405020304" charset="0"/>
              </a:rPr>
              <a:t>yöneticisine yardımcı olmak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h.</a:t>
            </a:r>
            <a:r>
              <a:rPr lang="en-US" sz="2400">
                <a:latin typeface="Times New Roman" panose="02020603050405020304" charset="0"/>
              </a:rPr>
              <a:t> Uluslararası geçerli belgeleri yoğun biçimde kullanmaya hazır olmak</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15570" y="79375"/>
            <a:ext cx="12256770" cy="723900"/>
          </a:xfrm>
        </p:spPr>
        <p:txBody>
          <a:bodyPr/>
          <a:p>
            <a:pPr algn="ctr"/>
            <a:r>
              <a:rPr lang="en-US" sz="3200" b="1">
                <a:solidFill>
                  <a:srgbClr val="FF0000"/>
                </a:solidFill>
                <a:latin typeface="Times New Roman" panose="02020603050405020304" charset="0"/>
              </a:rPr>
              <a:t>Otel Örgütü ( Oteldeki Maliyet Merkezleri)</a:t>
            </a:r>
            <a:endParaRPr lang="en-US" sz="3200" b="1">
              <a:solidFill>
                <a:srgbClr val="FF0000"/>
              </a:solidFill>
              <a:latin typeface="Times New Roman" panose="02020603050405020304" charset="0"/>
            </a:endParaRPr>
          </a:p>
        </p:txBody>
      </p:sp>
      <p:sp>
        <p:nvSpPr>
          <p:cNvPr id="3" name="Content Placeholder 2"/>
          <p:cNvSpPr>
            <a:spLocks noGrp="1"/>
          </p:cNvSpPr>
          <p:nvPr>
            <p:ph sz="half" idx="1"/>
          </p:nvPr>
        </p:nvSpPr>
        <p:spPr>
          <a:xfrm>
            <a:off x="-4445" y="803910"/>
            <a:ext cx="12145010" cy="599186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Otel muhasebesine özgü olarak verilmiş bulunan amaçlar,</a:t>
            </a:r>
            <a:endParaRPr lang="en-US" sz="2400">
              <a:latin typeface="Times New Roman" panose="02020603050405020304" charset="0"/>
            </a:endParaRPr>
          </a:p>
          <a:p>
            <a:pPr marL="0" indent="0">
              <a:buNone/>
            </a:pPr>
            <a:r>
              <a:rPr lang="en-US" sz="2400">
                <a:latin typeface="Times New Roman" panose="02020603050405020304" charset="0"/>
              </a:rPr>
              <a:t> kuşkusuz başka iştelme türleri için de geçerlidir. Ancak,</a:t>
            </a:r>
            <a:endParaRPr lang="en-US" sz="2400">
              <a:latin typeface="Times New Roman" panose="02020603050405020304" charset="0"/>
            </a:endParaRPr>
          </a:p>
          <a:p>
            <a:pPr marL="0" indent="0">
              <a:buNone/>
            </a:pPr>
            <a:r>
              <a:rPr lang="en-US" sz="2400">
                <a:latin typeface="Times New Roman" panose="02020603050405020304" charset="0"/>
              </a:rPr>
              <a:t> bu çalışma alanında sıkça yinelenen farklılıklar nedeniyle</a:t>
            </a:r>
            <a:endParaRPr lang="en-US" sz="2400">
              <a:latin typeface="Times New Roman" panose="02020603050405020304" charset="0"/>
            </a:endParaRPr>
          </a:p>
          <a:p>
            <a:pPr marL="0" indent="0">
              <a:buNone/>
            </a:pPr>
            <a:r>
              <a:rPr lang="en-US" sz="2400">
                <a:latin typeface="Times New Roman" panose="02020603050405020304" charset="0"/>
              </a:rPr>
              <a:t>hizmet sektörüne ve özellikle bu endüstriye özgü biçimde </a:t>
            </a:r>
            <a:endParaRPr lang="en-US" sz="2400">
              <a:latin typeface="Times New Roman" panose="02020603050405020304" charset="0"/>
            </a:endParaRPr>
          </a:p>
          <a:p>
            <a:pPr marL="0" indent="0">
              <a:buNone/>
            </a:pPr>
            <a:r>
              <a:rPr lang="en-US" sz="2400">
                <a:latin typeface="Times New Roman" panose="02020603050405020304" charset="0"/>
              </a:rPr>
              <a:t>kullanılan terminolojiye, bazı kavramlara ve yaklaşımlara</a:t>
            </a:r>
            <a:endParaRPr lang="en-US" sz="2400">
              <a:latin typeface="Times New Roman" panose="02020603050405020304" charset="0"/>
            </a:endParaRPr>
          </a:p>
          <a:p>
            <a:pPr marL="0" indent="0">
              <a:buNone/>
            </a:pPr>
            <a:r>
              <a:rPr lang="en-US" sz="2400">
                <a:latin typeface="Times New Roman" panose="02020603050405020304" charset="0"/>
              </a:rPr>
              <a:t> açıklık getirmenin önemi ortadadır. Bu amaçlar</a:t>
            </a:r>
            <a:endParaRPr lang="en-US" sz="2400">
              <a:latin typeface="Times New Roman" panose="02020603050405020304" charset="0"/>
            </a:endParaRPr>
          </a:p>
          <a:p>
            <a:pPr marL="0" indent="0">
              <a:buNone/>
            </a:pPr>
            <a:r>
              <a:rPr lang="en-US" sz="2400">
                <a:latin typeface="Times New Roman" panose="02020603050405020304" charset="0"/>
              </a:rPr>
              <a:t> doğrultusunda bir otel işletmesinin içinde bulunması </a:t>
            </a:r>
            <a:endParaRPr lang="en-US" sz="2400">
              <a:latin typeface="Times New Roman" panose="02020603050405020304" charset="0"/>
            </a:endParaRPr>
          </a:p>
          <a:p>
            <a:pPr marL="0" indent="0">
              <a:buNone/>
            </a:pPr>
            <a:r>
              <a:rPr lang="en-US" sz="2400">
                <a:latin typeface="Times New Roman" panose="02020603050405020304" charset="0"/>
              </a:rPr>
              <a:t>düşünülebilecek klasik bölümleri genel ve soyut bir örgüt tablosu içinde göstermek faydalı olacaktır.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7174230" y="636270"/>
            <a:ext cx="4966335" cy="61595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93345"/>
            <a:ext cx="12117070" cy="556895"/>
          </a:xfrm>
        </p:spPr>
        <p:txBody>
          <a:bodyPr/>
          <a:p>
            <a:r>
              <a:rPr lang="en-US" sz="3200" b="1">
                <a:solidFill>
                  <a:srgbClr val="FF0000"/>
                </a:solidFill>
                <a:latin typeface="Times New Roman" panose="02020603050405020304" charset="0"/>
              </a:rPr>
              <a:t>Maliyet Analizi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859790"/>
            <a:ext cx="12117070" cy="5546090"/>
          </a:xfrm>
        </p:spPr>
        <p:txBody>
          <a:bodyPr/>
          <a:p>
            <a:pPr marL="0" indent="0">
              <a:buNone/>
            </a:pPr>
            <a:r>
              <a:rPr lang="en-US" sz="2800" b="1">
                <a:latin typeface="Times New Roman" panose="02020603050405020304" charset="0"/>
              </a:rPr>
              <a:t>Maliyet Analizinin Tanımı</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Üretim işletmelerinde, üretilen mal ya da hizmetlerin maliyetlerini hesaplamaya ve yönetim açısından değerlemeye yönelik çalışmalara maliyet</a:t>
            </a:r>
            <a:endParaRPr lang="en-US" sz="2400">
              <a:latin typeface="Times New Roman" panose="02020603050405020304" charset="0"/>
            </a:endParaRPr>
          </a:p>
          <a:p>
            <a:pPr marL="0" indent="0">
              <a:buNone/>
            </a:pPr>
            <a:r>
              <a:rPr lang="en-US" sz="2400">
                <a:latin typeface="Times New Roman" panose="02020603050405020304" charset="0"/>
              </a:rPr>
              <a:t>analizi denir. Başka bir ifadeyle fiilen yapılan üretime ilişkin maliyet kontrolünü sağlamaya ve gelecekte yapılacak olan üretime ilişkin maliyet tahmininde bulunmaya yardımcı olmaya da maliyet analizi diyebiliriz.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Maliyet analizinde hedef, maliyetler ve maliyetlerin olası değişim yönü hakkında işletme yöneticilerine bilgi sağlamaktır.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21920"/>
            <a:ext cx="12186920" cy="598170"/>
          </a:xfrm>
        </p:spPr>
        <p:txBody>
          <a:bodyPr/>
          <a:p>
            <a:r>
              <a:rPr lang="en-US" sz="3200" b="1">
                <a:solidFill>
                  <a:srgbClr val="FF0000"/>
                </a:solidFill>
                <a:latin typeface="Times New Roman" panose="02020603050405020304" charset="0"/>
              </a:rPr>
              <a:t>Maliyet Analizinin Amaçları:</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23495" y="1223010"/>
            <a:ext cx="12103735" cy="5587365"/>
          </a:xfrm>
        </p:spPr>
        <p:txBody>
          <a:bodyPr/>
          <a:p>
            <a:r>
              <a:rPr lang="en-US" sz="2400">
                <a:latin typeface="Times New Roman" panose="02020603050405020304" charset="0"/>
              </a:rPr>
              <a:t>Maliyet analizinin amaçlarını; birim maliyetlerin hesaplanması, planlamaya yardımcı olma, maliyetlerin kontrolünün sağlanması ve özel üretim kararlarına yardımcı olma şeklinde sınıflandırabiliriz. </a:t>
            </a:r>
            <a:endParaRPr lang="en-US" sz="2400">
              <a:latin typeface="Times New Roman" panose="02020603050405020304" charset="0"/>
            </a:endParaRPr>
          </a:p>
          <a:p>
            <a:r>
              <a:rPr lang="en-US" sz="2400">
                <a:latin typeface="Times New Roman" panose="02020603050405020304" charset="0"/>
              </a:rPr>
              <a:t>Mali tabloların düzenlenebilmesi, fiyatlama ve istenilen kâr payı hesaplamasında ve 3. kişilere bilgi verilmesi gibi durumlarda birim maliyetlerin hesaplanması gerekmektedir. </a:t>
            </a:r>
            <a:endParaRPr lang="en-US" sz="2400">
              <a:latin typeface="Times New Roman" panose="02020603050405020304" charset="0"/>
            </a:endParaRPr>
          </a:p>
          <a:p>
            <a:r>
              <a:rPr lang="en-US" sz="2400">
                <a:latin typeface="Times New Roman" panose="02020603050405020304" charset="0"/>
              </a:rPr>
              <a:t>İşletme yöneticilerinin geleceğe yönelik tahmini mali sonuçlar çıkararak, işletme açısından en iyi olduğunu düşündüğü seçenek ya da seçeneklerin belirlenmesinde maliyet analizinin rolü büyüktür. </a:t>
            </a:r>
            <a:endParaRPr lang="en-US" sz="2400">
              <a:latin typeface="Times New Roman" panose="02020603050405020304" charset="0"/>
            </a:endParaRPr>
          </a:p>
          <a:p>
            <a:r>
              <a:rPr lang="en-US" sz="2400">
                <a:latin typeface="Times New Roman" panose="02020603050405020304" charset="0"/>
              </a:rPr>
              <a:t>Maliyetlerin ne tür olduğu, hangi üretim bölümüne ait olduğu gibi ayrıştırmaların yapılmasında maliyet analizinin gerekliliği daha çok ortaya çıkmaktadır. Böylece üretilen her bir birime işletmenin genel giderlerinden ve direkt giderlerinden ne kadarının katıldığı hesaplanabilir. </a:t>
            </a:r>
            <a:endParaRPr lang="en-US" sz="2400">
              <a:latin typeface="Times New Roman" panose="02020603050405020304" charset="0"/>
            </a:endParaRPr>
          </a:p>
          <a:p>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21590"/>
            <a:ext cx="12173585" cy="6830695"/>
          </a:xfrm>
        </p:spPr>
        <p:txBody>
          <a:bodyPr/>
          <a:p>
            <a:pPr>
              <a:buFont typeface="Arial" panose="020B0604020202020204" pitchFamily="34" charset="0"/>
              <a:buChar char="•"/>
            </a:pPr>
            <a:r>
              <a:rPr lang="en-US" sz="2400">
                <a:latin typeface="Times New Roman" panose="02020603050405020304" charset="0"/>
              </a:rPr>
              <a:t>İşletmenin değişik zamanlarda önüne çıkabilecek her zamanki rutin üretimin dışındaki tekliflere karşı yapılacak olan üretimin istenilen özelliklerde ve zaman diliminde, maliyet analizi ile kâr zarar durumuna bakılarak karar verilebilir. </a:t>
            </a:r>
            <a:endParaRPr lang="en-US" sz="2400">
              <a:latin typeface="Times New Roman" panose="02020603050405020304" charset="0"/>
            </a:endParaRPr>
          </a:p>
          <a:p>
            <a:pPr marL="0" indent="0">
              <a:lnSpc>
                <a:spcPct val="70000"/>
              </a:lnSpc>
              <a:buNone/>
            </a:pPr>
            <a:endParaRPr lang="en-US" sz="2400">
              <a:latin typeface="Times New Roman" panose="02020603050405020304" charset="0"/>
            </a:endParaRPr>
          </a:p>
          <a:p>
            <a:pPr marL="0" indent="0">
              <a:buNone/>
            </a:pPr>
            <a:r>
              <a:rPr lang="en-US" sz="2400">
                <a:latin typeface="Times New Roman" panose="02020603050405020304" charset="0"/>
              </a:rPr>
              <a:t>Tüm bunlar maliyet analizlerinin neden yapıldığını ya da amaçlarının neler olduğunu göstermektedir.</a:t>
            </a: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Otel Muhasebesi Nedir?</a:t>
            </a:r>
            <a:endParaRPr lang="en-US" b="1">
              <a:solidFill>
                <a:srgbClr val="FF0000"/>
              </a:solidFill>
              <a:latin typeface="Times New Roman" panose="02020603050405020304" charset="0"/>
            </a:endParaRPr>
          </a:p>
          <a:p>
            <a:pPr marL="0" indent="0" algn="ctr">
              <a:lnSpc>
                <a:spcPct val="30000"/>
              </a:lnSpc>
              <a:buNone/>
            </a:pPr>
            <a:endParaRPr lang="en-US"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Turizm endüstrisi içerisinde konaklama ya da ağırlama adıyla bilinen işletmelerden ilk akla gelen</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otellerin, müşterilerinin hesaplarını 7/24 hazır tutmaları gerekmektedir. Çünkü müşteri her an ayrılmak isteyebilir.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Otellerde tutulan muhasebe diğer, işletmelerde tutulan muhasebelerle belirgin farklılıklar içermez.</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Farklılıklar daha çok otel işletmesinde kullanılan belgelerden kaynaklanmaktadır.</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Oteller birer hizmet işletmeleridir ve hizmet işletmelerinde stoklama yapılamaz. Bu da otellerin</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duran varlık ağırlıklı çalışmalarını gerektirmektedir. Duran varlık ağırlıklı çalışan işletmelerin sermayelerinin de büyük olması ve sürekli olarak o büyüklüğe yakın tutulması gerekmektedir. </a:t>
            </a: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961390"/>
            <a:ext cx="10972800" cy="582613"/>
          </a:xfrm>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a:xfrm>
            <a:off x="66675" y="1869440"/>
            <a:ext cx="11998325" cy="4258310"/>
          </a:xfrm>
        </p:spPr>
        <p:txBody>
          <a:bodyPr/>
          <a:p>
            <a:pPr marL="0" indent="0">
              <a:buNone/>
            </a:pPr>
            <a:r>
              <a:rPr lang="tr-TR" altLang="en-US">
                <a:latin typeface="Times New Roman" panose="02020603050405020304" charset="0"/>
              </a:rPr>
              <a:t>Ankuzem, Turizm İşletmelerinde Maliyet Analizi , Ankara Üniversitesi , s.1-6</a:t>
            </a:r>
            <a:endParaRPr lang="tr-TR" altLang="en-US">
              <a:latin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40" y="78740"/>
            <a:ext cx="12187555" cy="582930"/>
          </a:xfrm>
        </p:spPr>
        <p:txBody>
          <a:bodyPr/>
          <a:p>
            <a:pPr algn="ctr"/>
            <a:r>
              <a:rPr lang="en-US" sz="3200" b="1">
                <a:solidFill>
                  <a:srgbClr val="FF0000"/>
                </a:solidFill>
                <a:latin typeface="Times New Roman" panose="02020603050405020304" charset="0"/>
              </a:rPr>
              <a:t>KONAKLAMA MUHASEBESİ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1905" y="661670"/>
            <a:ext cx="12187555" cy="6135370"/>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Öğrenme Hedefleri</a:t>
            </a:r>
            <a:endParaRPr lang="en-US" sz="2800" b="1">
              <a:solidFill>
                <a:srgbClr val="FF0000"/>
              </a:solidFill>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a:latin typeface="Times New Roman" panose="02020603050405020304" charset="0"/>
              </a:rPr>
              <a:t>Bu üniteyi tamamladığınızda;</a:t>
            </a:r>
            <a:endParaRPr lang="en-US" sz="2800">
              <a:latin typeface="Times New Roman" panose="02020603050405020304" charset="0"/>
            </a:endParaRPr>
          </a:p>
          <a:p>
            <a:pPr marL="0" indent="0">
              <a:buNone/>
            </a:pPr>
            <a:endParaRPr lang="en-US">
              <a:latin typeface="Times New Roman" panose="02020603050405020304" charset="0"/>
            </a:endParaRPr>
          </a:p>
          <a:p>
            <a:r>
              <a:rPr lang="en-US" sz="2800">
                <a:latin typeface="Times New Roman" panose="02020603050405020304" charset="0"/>
              </a:rPr>
              <a:t> Konaklama endüstrisi kavramını,</a:t>
            </a:r>
            <a:endParaRPr lang="en-US" sz="2800">
              <a:latin typeface="Times New Roman" panose="02020603050405020304" charset="0"/>
            </a:endParaRPr>
          </a:p>
          <a:p>
            <a:r>
              <a:rPr lang="en-US" sz="2800">
                <a:latin typeface="Times New Roman" panose="02020603050405020304" charset="0"/>
              </a:rPr>
              <a:t> Otel İşletmesi kavramını,</a:t>
            </a:r>
            <a:endParaRPr lang="en-US" sz="2800">
              <a:latin typeface="Times New Roman" panose="02020603050405020304" charset="0"/>
            </a:endParaRPr>
          </a:p>
          <a:p>
            <a:r>
              <a:rPr lang="en-US" sz="2800">
                <a:latin typeface="Times New Roman" panose="02020603050405020304" charset="0"/>
              </a:rPr>
              <a:t> Otellerde tutulan muhasebenin özelliklerini sıralamayı,</a:t>
            </a:r>
            <a:endParaRPr lang="en-US" sz="2800">
              <a:latin typeface="Times New Roman" panose="02020603050405020304" charset="0"/>
            </a:endParaRPr>
          </a:p>
          <a:p>
            <a:r>
              <a:rPr lang="en-US" sz="2800">
                <a:latin typeface="Times New Roman" panose="02020603050405020304" charset="0"/>
              </a:rPr>
              <a:t> Otellerde tutulan muhasebenin tutulma amaçlarını,</a:t>
            </a:r>
            <a:endParaRPr lang="en-US" sz="2800">
              <a:latin typeface="Times New Roman" panose="02020603050405020304" charset="0"/>
            </a:endParaRPr>
          </a:p>
          <a:p>
            <a:r>
              <a:rPr lang="en-US" sz="2800">
                <a:latin typeface="Times New Roman" panose="02020603050405020304" charset="0"/>
              </a:rPr>
              <a:t>Otellerdeki maliyet merkezlerini, öğrenmiş olacaksınız. </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87555" cy="582930"/>
          </a:xfrm>
        </p:spPr>
        <p:txBody>
          <a:bodyPr/>
          <a:p>
            <a:pPr algn="ctr"/>
            <a:r>
              <a:rPr lang="en-US" sz="3200" b="1">
                <a:solidFill>
                  <a:srgbClr val="FF0000"/>
                </a:solidFill>
                <a:latin typeface="Times New Roman" panose="02020603050405020304" charset="0"/>
              </a:rPr>
              <a:t>Konaklama Endüstrisi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7465" y="1230630"/>
            <a:ext cx="12187555" cy="5608320"/>
          </a:xfrm>
        </p:spPr>
        <p:txBody>
          <a:bodyPr/>
          <a:p>
            <a:pPr marL="0" indent="0">
              <a:buNone/>
            </a:pPr>
            <a:r>
              <a:rPr lang="en-US" sz="2400">
                <a:latin typeface="Times New Roman" panose="02020603050405020304" charset="0"/>
              </a:rPr>
              <a:t>İnsanların kendi konutlarının bulunduğu yer dışında değişik nedenlerle yaptıkları seyahatlerde birinci planda geçici konaklama; ikinci planda yeme-içme gibi zorunlu ihtiyaçlarının karşılanması için hammaddelerden ve/ veya temel standart verilerden yararlanarak mal ve hizmet üreten ticari nitelikteki  işletmelerden oluşan yapıya konaklama endüstrisi denir.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Konaklama sektörü içerisinde akla ilk gelen işletmeler genelde oteller olmaktadır. Fakat bunların</a:t>
            </a:r>
            <a:endParaRPr lang="en-US" sz="2400">
              <a:latin typeface="Times New Roman" panose="02020603050405020304" charset="0"/>
            </a:endParaRPr>
          </a:p>
          <a:p>
            <a:pPr marL="0" indent="0">
              <a:buNone/>
            </a:pPr>
            <a:r>
              <a:rPr lang="en-US" sz="2400">
                <a:latin typeface="Times New Roman" panose="02020603050405020304" charset="0"/>
              </a:rPr>
              <a:t>yanında tatil köyleri, kamping, yat limanları, sağlık merkezleri vb. unutulmamalıdır.</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40" y="134620"/>
            <a:ext cx="12187555" cy="582930"/>
          </a:xfrm>
        </p:spPr>
        <p:txBody>
          <a:bodyPr/>
          <a:p>
            <a:pPr algn="ctr"/>
            <a:r>
              <a:rPr lang="en-US" sz="3200" b="1">
                <a:solidFill>
                  <a:srgbClr val="FF0000"/>
                </a:solidFill>
                <a:latin typeface="Times New Roman" panose="02020603050405020304" charset="0"/>
              </a:rPr>
              <a:t>Otel İşletmesi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1905" y="1174750"/>
            <a:ext cx="12187555" cy="5636260"/>
          </a:xfrm>
        </p:spPr>
        <p:txBody>
          <a:bodyPr/>
          <a:p>
            <a:pPr marL="0" indent="0">
              <a:buNone/>
            </a:pPr>
            <a:r>
              <a:rPr lang="en-US" sz="2400">
                <a:latin typeface="Times New Roman" panose="02020603050405020304" charset="0"/>
              </a:rPr>
              <a:t>Büyük sermayelerle kurulan otel işletmelerinin devamlılığının sağlanması için aynı büyüklükte sermayeye ihtiyaç duyulmaktadır. Otellerin duran varlıkları, işletmenin fiziki yapısı içerisinde ve çalışmasında büyük yer tutar. Oteller hem yurtiçi hem de yurtdışı birçok müşteriye hitap ettikleri için evrensel değerlerde hizmetler sunmaktadırlar. Sunulan ürünün belli bir seviyeye kadar standartlaştırılması ya da kalitede verilmesi sağlanabilse de otel işletmeleri aslında hizmet sattıkları için bu  noktada elemanlarının özellikleri büyük önem arz etmektedir. Daha çok emek yoğun işletmelerdir.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03735" cy="582930"/>
          </a:xfrm>
        </p:spPr>
        <p:txBody>
          <a:bodyPr/>
          <a:p>
            <a:pPr algn="ctr"/>
            <a:r>
              <a:rPr lang="en-US" sz="3200" b="1">
                <a:solidFill>
                  <a:srgbClr val="FF0000"/>
                </a:solidFill>
                <a:latin typeface="Times New Roman" panose="02020603050405020304" charset="0"/>
              </a:rPr>
              <a:t>Otel Muhasebesinin Özellikleri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23495" y="1174750"/>
            <a:ext cx="12103735" cy="563626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Otel işletmelerinde de diğer tüm işletmelerde olduğu gibi aynı mali tablolar düzenlenir. Bunlardan biri de bilançodur. Bilanço ile o işletmenin mali yapısı hakkında birçok bilgiye ulaşabiliriz. Otel muhasebesinin özelliklerini daha rahat anlayabilmemiz için öncelikli olarak bilançonun nasıl bir yapıya sahip olduğu hakkında bilgiye sahip olmamız daha doğru olur.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p:txBody>
          <a:bodyPr/>
          <a:p>
            <a:pPr marL="0" indent="0" algn="ctr">
              <a:buNone/>
            </a:pPr>
            <a:endParaRPr lang="en-US" sz="2400">
              <a:latin typeface="Times New Roman" panose="02020603050405020304" charset="0"/>
            </a:endParaRPr>
          </a:p>
          <a:p>
            <a:pPr marL="0" indent="0" algn="l">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1430" y="36830"/>
            <a:ext cx="12212955" cy="676783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7145"/>
            <a:ext cx="12173585" cy="6824345"/>
          </a:xfrm>
        </p:spPr>
        <p:txBody>
          <a:bodyPr/>
          <a:p>
            <a:pPr marL="0" indent="0">
              <a:buNone/>
            </a:pPr>
            <a:r>
              <a:rPr lang="en-US" sz="2400">
                <a:latin typeface="Times New Roman" panose="02020603050405020304" charset="0"/>
              </a:rPr>
              <a:t>Bilançonun yapısından da anlaşılacağı gibi bir tarafta işletme sahiplerinin koyduğu sermaye ile işletme bünyesi dışından aldıkları borçlar yer alırken; diğer tarafta ise bu alınan borçlar ve ortakların sağlamış olduğu finansman ile nelerin yapıldığının yani ne tür varlıklar alındığının ve kimlerden alacaklı olunduğu yazılır. Hâliyle bu iki taraf arasında eşitlik olmak zorundadır.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eşitlik, tüm işletmeler için söz konusu olduğu gibi otel işletmesi için de söz konusudur. Bu bilgiler ışığında otel muhasebesinin özelliklerini çıkartacak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a. </a:t>
            </a:r>
            <a:r>
              <a:rPr lang="en-US" sz="2400">
                <a:latin typeface="Times New Roman" panose="02020603050405020304" charset="0"/>
              </a:rPr>
              <a:t>Stoklar hesabı yalnızca belirli birkaç kalemle ilgili işlemlerle sınırlı kalır. Bunlar genellikle</a:t>
            </a:r>
            <a:endParaRPr lang="en-US" sz="2400">
              <a:latin typeface="Times New Roman" panose="02020603050405020304" charset="0"/>
            </a:endParaRPr>
          </a:p>
          <a:p>
            <a:pPr marL="0" indent="0">
              <a:buNone/>
            </a:pPr>
            <a:r>
              <a:rPr lang="en-US" sz="2400">
                <a:latin typeface="Times New Roman" panose="02020603050405020304" charset="0"/>
              </a:rPr>
              <a:t>yapıya, donatımlara ve demirbaşlara özgü yedek parçalardan oluşur.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b.</a:t>
            </a:r>
            <a:r>
              <a:rPr lang="en-US" sz="2400">
                <a:latin typeface="Times New Roman" panose="02020603050405020304" charset="0"/>
              </a:rPr>
              <a:t> Satışlar ekolojik koşullardan etkilenir ( ekonomi, siyasal, psikolojik ve toplumsal olaylar)</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c. </a:t>
            </a:r>
            <a:r>
              <a:rPr lang="en-US" sz="2400">
                <a:latin typeface="Times New Roman" panose="02020603050405020304" charset="0"/>
              </a:rPr>
              <a:t>Bilançoda varlıklar kesiminin %85-%90’ı duran varlıklara ayrılmıştır. Dönen varlıklar daha</a:t>
            </a:r>
            <a:endParaRPr lang="en-US" sz="2400">
              <a:latin typeface="Times New Roman" panose="02020603050405020304" charset="0"/>
            </a:endParaRPr>
          </a:p>
          <a:p>
            <a:pPr marL="0" indent="0">
              <a:buNone/>
            </a:pPr>
            <a:r>
              <a:rPr lang="en-US" sz="2400">
                <a:latin typeface="Times New Roman" panose="02020603050405020304" charset="0"/>
              </a:rPr>
              <a:t>az yer kaplar. Bu durumun nedeni, varlıkların yatırım değerinin fazlalığı ve bunlara uygulanan</a:t>
            </a:r>
            <a:endParaRPr lang="en-US" sz="2400">
              <a:latin typeface="Times New Roman" panose="02020603050405020304" charset="0"/>
            </a:endParaRPr>
          </a:p>
          <a:p>
            <a:pPr marL="0" indent="0">
              <a:buNone/>
            </a:pPr>
            <a:r>
              <a:rPr lang="en-US" sz="2400">
                <a:latin typeface="Times New Roman" panose="02020603050405020304" charset="0"/>
              </a:rPr>
              <a:t>amortismanlardır.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29845"/>
            <a:ext cx="12145645" cy="6795770"/>
          </a:xfrm>
        </p:spPr>
        <p:txBody>
          <a:bodyPr/>
          <a:p>
            <a:pPr marL="0" indent="0">
              <a:buNone/>
            </a:pPr>
            <a:r>
              <a:rPr lang="en-US" sz="2400" b="1">
                <a:latin typeface="Times New Roman" panose="02020603050405020304" charset="0"/>
              </a:rPr>
              <a:t>d.</a:t>
            </a:r>
            <a:r>
              <a:rPr lang="en-US" sz="2400">
                <a:latin typeface="Times New Roman" panose="02020603050405020304" charset="0"/>
              </a:rPr>
              <a:t> İşçilik ücretleri çok yüksektir ( Yetişmiş kalifeye elemanlar için).</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e. </a:t>
            </a:r>
            <a:r>
              <a:rPr lang="en-US" sz="2400">
                <a:latin typeface="Times New Roman" panose="02020603050405020304" charset="0"/>
              </a:rPr>
              <a:t>Konuklara sunulan hizmetlerden “yüzde yöntemine göre” ayrı servis ücreti alındığı gibi personel ücretlerinin bir kısmı da yine “yüzde yöntemine göre” ödenir.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f. </a:t>
            </a:r>
            <a:r>
              <a:rPr lang="en-US" sz="2400">
                <a:latin typeface="Times New Roman" panose="02020603050405020304" charset="0"/>
              </a:rPr>
              <a:t>Müşterilerden olan alacaklar en düşük seviyede tutulmalıdır.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g. </a:t>
            </a:r>
            <a:r>
              <a:rPr lang="en-US" sz="2400">
                <a:latin typeface="Times New Roman" panose="02020603050405020304" charset="0"/>
              </a:rPr>
              <a:t>Müşterinin hesabı her an ödenmeye hazır tutulmalıdır.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h. </a:t>
            </a:r>
            <a:r>
              <a:rPr lang="en-US" sz="2400">
                <a:latin typeface="Times New Roman" panose="02020603050405020304" charset="0"/>
              </a:rPr>
              <a:t>Sayım ve envanterler müşterilerin odalarına çekildikleri saatlerde yapılmalıdır.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i. </a:t>
            </a:r>
            <a:r>
              <a:rPr lang="en-US" sz="2400">
                <a:latin typeface="Times New Roman" panose="02020603050405020304" charset="0"/>
              </a:rPr>
              <a:t>Yasal belgelerin dışında muhasebe kayıtları:</a:t>
            </a:r>
            <a:endParaRPr lang="en-US" sz="2400">
              <a:latin typeface="Times New Roman" panose="02020603050405020304" charset="0"/>
            </a:endParaRPr>
          </a:p>
          <a:p>
            <a:r>
              <a:rPr lang="en-US" sz="2400">
                <a:latin typeface="Times New Roman" panose="02020603050405020304" charset="0"/>
              </a:rPr>
              <a:t>Ambar stok kartı,</a:t>
            </a:r>
            <a:endParaRPr lang="en-US" sz="2400">
              <a:latin typeface="Times New Roman" panose="02020603050405020304" charset="0"/>
            </a:endParaRPr>
          </a:p>
          <a:p>
            <a:r>
              <a:rPr lang="en-US" sz="2400">
                <a:latin typeface="Times New Roman" panose="02020603050405020304" charset="0"/>
              </a:rPr>
              <a:t>Günlük gelir raporları,</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29845"/>
            <a:ext cx="12173585" cy="6782435"/>
          </a:xfrm>
        </p:spPr>
        <p:txBody>
          <a:bodyPr/>
          <a:p>
            <a:r>
              <a:rPr lang="en-US" sz="2400">
                <a:latin typeface="Times New Roman" panose="02020603050405020304" charset="0"/>
              </a:rPr>
              <a:t> Oda planı ve rezervasyon tabloları,</a:t>
            </a:r>
            <a:endParaRPr lang="en-US" sz="2400">
              <a:latin typeface="Times New Roman" panose="02020603050405020304" charset="0"/>
            </a:endParaRPr>
          </a:p>
          <a:p>
            <a:r>
              <a:rPr lang="en-US" sz="2400">
                <a:latin typeface="Times New Roman" panose="02020603050405020304" charset="0"/>
              </a:rPr>
              <a:t> Folyo,</a:t>
            </a:r>
            <a:endParaRPr lang="en-US" sz="2400">
              <a:latin typeface="Times New Roman" panose="02020603050405020304" charset="0"/>
            </a:endParaRPr>
          </a:p>
          <a:p>
            <a:r>
              <a:rPr lang="en-US" sz="2400">
                <a:latin typeface="Times New Roman" panose="02020603050405020304" charset="0"/>
              </a:rPr>
              <a:t>Bono,</a:t>
            </a:r>
            <a:endParaRPr lang="en-US" sz="2400">
              <a:latin typeface="Times New Roman" panose="02020603050405020304" charset="0"/>
            </a:endParaRPr>
          </a:p>
          <a:p>
            <a:r>
              <a:rPr lang="en-US" sz="2400">
                <a:latin typeface="Times New Roman" panose="02020603050405020304" charset="0"/>
              </a:rPr>
              <a:t>Adisyonlar,</a:t>
            </a:r>
            <a:endParaRPr lang="en-US" sz="2400">
              <a:latin typeface="Times New Roman" panose="02020603050405020304" charset="0"/>
            </a:endParaRPr>
          </a:p>
          <a:p>
            <a:pPr marL="0" indent="0">
              <a:buNone/>
            </a:pPr>
            <a:r>
              <a:rPr lang="en-US" sz="2400">
                <a:latin typeface="Times New Roman" panose="02020603050405020304" charset="0"/>
              </a:rPr>
              <a:t>   ve benzeri belgeler de kayıtlara esas teşkil eder.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j. </a:t>
            </a:r>
            <a:r>
              <a:rPr lang="en-US" sz="2400">
                <a:latin typeface="Times New Roman" panose="02020603050405020304" charset="0"/>
              </a:rPr>
              <a:t>Yalnız müşteri harcamaları ile değil aynı zamanda geçici günübirlik konukların yapacakları</a:t>
            </a:r>
            <a:endParaRPr lang="en-US" sz="2400">
              <a:latin typeface="Times New Roman" panose="02020603050405020304" charset="0"/>
            </a:endParaRPr>
          </a:p>
          <a:p>
            <a:pPr marL="0" indent="0">
              <a:buNone/>
            </a:pPr>
            <a:r>
              <a:rPr lang="en-US" sz="2400">
                <a:latin typeface="Times New Roman" panose="02020603050405020304" charset="0"/>
              </a:rPr>
              <a:t>harcamalarla da muhasebe ilgilenmelidir.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k.</a:t>
            </a:r>
            <a:r>
              <a:rPr lang="en-US" sz="2400">
                <a:latin typeface="Times New Roman" panose="02020603050405020304" charset="0"/>
              </a:rPr>
              <a:t> Otele gelen müşterileri ücretlendirmek, otelin üslubuna ve hizmet sunduğu tüketicinin</a:t>
            </a:r>
            <a:endParaRPr lang="en-US" sz="2400">
              <a:latin typeface="Times New Roman" panose="02020603050405020304" charset="0"/>
            </a:endParaRPr>
          </a:p>
          <a:p>
            <a:pPr marL="0" indent="0">
              <a:buNone/>
            </a:pPr>
            <a:r>
              <a:rPr lang="en-US" sz="2400">
                <a:latin typeface="Times New Roman" panose="02020603050405020304" charset="0"/>
              </a:rPr>
              <a:t>amaçlarına göre "Amerikan Planı" ( şehir dışı otellerinde ) ya da "Avrupa Planı" ( şehir içi</a:t>
            </a:r>
            <a:endParaRPr lang="en-US" sz="2400">
              <a:latin typeface="Times New Roman" panose="02020603050405020304" charset="0"/>
            </a:endParaRPr>
          </a:p>
          <a:p>
            <a:pPr marL="0" indent="0">
              <a:buNone/>
            </a:pPr>
            <a:r>
              <a:rPr lang="en-US" sz="2400">
                <a:latin typeface="Times New Roman" panose="02020603050405020304" charset="0"/>
              </a:rPr>
              <a:t>otellerde ) kullanılabilir.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7964</Words>
  <Application>WPS Presentation</Application>
  <PresentationFormat>Widescreen</PresentationFormat>
  <Paragraphs>142</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Microsoft YaHei</vt:lpstr>
      <vt:lpstr/>
      <vt:lpstr>Arial Unicode MS</vt:lpstr>
      <vt:lpstr>Calibri</vt:lpstr>
      <vt:lpstr>Blue Waves</vt:lpstr>
      <vt:lpstr>KONAKLAMA İŞLETMELERİNDE MALİYET ANALİZİ</vt:lpstr>
      <vt:lpstr>KONAKLAMA MUHASEBESİ</vt:lpstr>
      <vt:lpstr>Konaklama Endüstrisi</vt:lpstr>
      <vt:lpstr>Otel İşletmesi</vt:lpstr>
      <vt:lpstr>Otel Muhasebesinin Özellikleri</vt:lpstr>
      <vt:lpstr>PowerPoint 演示文稿</vt:lpstr>
      <vt:lpstr>PowerPoint 演示文稿</vt:lpstr>
      <vt:lpstr>PowerPoint 演示文稿</vt:lpstr>
      <vt:lpstr>PowerPoint 演示文稿</vt:lpstr>
      <vt:lpstr>Otel Muhasebesinin Amaçları</vt:lpstr>
      <vt:lpstr>PowerPoint 演示文稿</vt:lpstr>
      <vt:lpstr>Otel Örgütü ( Oteldeki Maliyet Merkezleri)</vt:lpstr>
      <vt:lpstr>Maliyet Analizi</vt:lpstr>
      <vt:lpstr>Maliyet Analizinin Amaçları:</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MALİYET ANALİZİ</dc:title>
  <dc:creator>ali</dc:creator>
  <cp:lastModifiedBy>ali</cp:lastModifiedBy>
  <cp:revision>5</cp:revision>
  <dcterms:created xsi:type="dcterms:W3CDTF">2018-02-12T20:44:00Z</dcterms:created>
  <dcterms:modified xsi:type="dcterms:W3CDTF">2018-02-16T11:57:20Z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