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27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07960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429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39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416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13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4517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14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4234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525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00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626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3076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571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740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033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89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2532496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a:noFill/>
                </a:ln>
                <a:solidFill>
                  <a:prstClr val="black">
                    <a:lumMod val="85000"/>
                    <a:lumOff val="15000"/>
                  </a:prstClr>
                </a:solidFill>
              </a:rPr>
              <a:t>Sebze Hazırlama Bölümü</a:t>
            </a:r>
            <a:endParaRPr lang="tr-TR" dirty="0"/>
          </a:p>
        </p:txBody>
      </p:sp>
      <p:sp>
        <p:nvSpPr>
          <p:cNvPr id="3" name="İçerik Yer Tutucusu 2"/>
          <p:cNvSpPr>
            <a:spLocks noGrp="1"/>
          </p:cNvSpPr>
          <p:nvPr>
            <p:ph idx="1"/>
          </p:nvPr>
        </p:nvSpPr>
        <p:spPr>
          <a:xfrm>
            <a:off x="1295401" y="2556932"/>
            <a:ext cx="9347199" cy="3318936"/>
          </a:xfrm>
        </p:spPr>
        <p:txBody>
          <a:bodyPr/>
          <a:lstStyle/>
          <a:p>
            <a:pPr lvl="0" algn="just">
              <a:buClr>
                <a:srgbClr val="B15E28"/>
              </a:buClr>
            </a:pPr>
            <a:r>
              <a:rPr lang="tr-TR" sz="3200" dirty="0">
                <a:solidFill>
                  <a:prstClr val="black">
                    <a:lumMod val="85000"/>
                    <a:lumOff val="15000"/>
                  </a:prstClr>
                </a:solidFill>
              </a:rPr>
              <a:t>Sebze hazırlama bölümünde sebzeci adı verilen mutfak çalışanları görev yapmaktadır. B</a:t>
            </a:r>
            <a:r>
              <a:rPr lang="tr-TR" sz="3200" dirty="0" smtClean="0">
                <a:solidFill>
                  <a:prstClr val="black">
                    <a:lumMod val="85000"/>
                    <a:lumOff val="15000"/>
                  </a:prstClr>
                </a:solidFill>
              </a:rPr>
              <a:t>u </a:t>
            </a:r>
            <a:r>
              <a:rPr lang="tr-TR" sz="3200" dirty="0">
                <a:solidFill>
                  <a:prstClr val="black">
                    <a:lumMod val="85000"/>
                    <a:lumOff val="15000"/>
                  </a:prstClr>
                </a:solidFill>
              </a:rPr>
              <a:t>bölümde patates soyma makinesi, dilimleme ve doğrama makineleri, sebze yıkama makinesi, sebzelerin yıkanacağı evyeler bulunmaktadır. </a:t>
            </a:r>
          </a:p>
          <a:p>
            <a:endParaRPr lang="tr-TR" dirty="0"/>
          </a:p>
        </p:txBody>
      </p:sp>
    </p:spTree>
    <p:extLst>
      <p:ext uri="{BB962C8B-B14F-4D97-AF65-F5344CB8AC3E}">
        <p14:creationId xmlns:p14="http://schemas.microsoft.com/office/powerpoint/2010/main" val="294035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a:noFill/>
                </a:ln>
                <a:solidFill>
                  <a:prstClr val="black">
                    <a:lumMod val="85000"/>
                    <a:lumOff val="15000"/>
                  </a:prstClr>
                </a:solidFill>
              </a:rPr>
              <a:t>Sıcak Mutfak</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 yoğun şekilde pişirmenin yapıldığı alanları kapsadığından fırınlar, ocaklar, devirmeli ve basınçlı tencereler, ızgaralar, fritözler vb. donanımlar buradadır. </a:t>
            </a:r>
          </a:p>
          <a:p>
            <a:endParaRPr lang="tr-TR" dirty="0"/>
          </a:p>
        </p:txBody>
      </p:sp>
    </p:spTree>
    <p:extLst>
      <p:ext uri="{BB962C8B-B14F-4D97-AF65-F5344CB8AC3E}">
        <p14:creationId xmlns:p14="http://schemas.microsoft.com/office/powerpoint/2010/main" val="417710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n>
                  <a:noFill/>
                </a:ln>
                <a:solidFill>
                  <a:prstClr val="black">
                    <a:lumMod val="85000"/>
                    <a:lumOff val="15000"/>
                  </a:prstClr>
                </a:solidFill>
                <a:ea typeface="+mn-ea"/>
                <a:cs typeface="+mn-cs"/>
              </a:rPr>
              <a:t>Soğuk </a:t>
            </a:r>
            <a:r>
              <a:rPr lang="tr-TR" sz="3200" b="1" dirty="0" smtClean="0">
                <a:ln>
                  <a:noFill/>
                </a:ln>
                <a:solidFill>
                  <a:prstClr val="black">
                    <a:lumMod val="85000"/>
                    <a:lumOff val="15000"/>
                  </a:prstClr>
                </a:solidFill>
                <a:ea typeface="+mn-ea"/>
                <a:cs typeface="+mn-cs"/>
              </a:rPr>
              <a:t>Mutfak</a:t>
            </a:r>
            <a:endParaRPr lang="tr-TR" sz="3200" b="1" dirty="0">
              <a:latin typeface="+mn-lt"/>
            </a:endParaRPr>
          </a:p>
        </p:txBody>
      </p:sp>
      <p:sp>
        <p:nvSpPr>
          <p:cNvPr id="3" name="İçerik Yer Tutucusu 2"/>
          <p:cNvSpPr>
            <a:spLocks noGrp="1"/>
          </p:cNvSpPr>
          <p:nvPr>
            <p:ph idx="1"/>
          </p:nvPr>
        </p:nvSpPr>
        <p:spPr>
          <a:xfrm>
            <a:off x="1295401" y="2556932"/>
            <a:ext cx="9156699" cy="3318936"/>
          </a:xfrm>
        </p:spPr>
        <p:txBody>
          <a:bodyPr>
            <a:normAutofit/>
          </a:bodyPr>
          <a:lstStyle/>
          <a:p>
            <a:pPr algn="just"/>
            <a:r>
              <a:rPr lang="tr-TR" sz="3200" dirty="0">
                <a:latin typeface="+mn-lt"/>
              </a:rPr>
              <a:t>Soğuk mutfakta ise soğuk yemekler (zeytinyağlılar, soğuk etler vb.), mezeler, soğuk soslar ve salatalar, yağdan ve buzdan heykeller, sebzelerden çeşitli süsler hazırlanmaktadır. Bu bölümün yöneticisi soğuk mutfak aşçısı veya şefi olarak adlandırılır. </a:t>
            </a:r>
          </a:p>
        </p:txBody>
      </p:sp>
    </p:spTree>
    <p:extLst>
      <p:ext uri="{BB962C8B-B14F-4D97-AF65-F5344CB8AC3E}">
        <p14:creationId xmlns:p14="http://schemas.microsoft.com/office/powerpoint/2010/main" val="9718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ln>
                  <a:noFill/>
                </a:ln>
                <a:solidFill>
                  <a:prstClr val="black">
                    <a:lumMod val="85000"/>
                    <a:lumOff val="15000"/>
                  </a:prstClr>
                </a:solidFill>
              </a:rPr>
              <a:t>Soğuk Mutfak</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bölümde ayrıca mezelerin hazırlanmasından sorumlu meze aşçısı, soğuk balık yemeklerinin hazırlanmasından sorumlu balık aşçısı da görev yapabilmektedir. </a:t>
            </a:r>
          </a:p>
          <a:p>
            <a:pPr lvl="0" algn="just">
              <a:buClr>
                <a:srgbClr val="B15E28"/>
              </a:buClr>
            </a:pPr>
            <a:r>
              <a:rPr lang="tr-TR" sz="2700" dirty="0">
                <a:solidFill>
                  <a:prstClr val="black">
                    <a:lumMod val="85000"/>
                    <a:lumOff val="15000"/>
                  </a:prstClr>
                </a:solidFill>
              </a:rPr>
              <a:t>Soğuk mutfakta yer alan başlıca donanımlar ise çalışma tezgahları, evyeler, mikser, dilimleme makinaları, blender </a:t>
            </a:r>
            <a:r>
              <a:rPr lang="tr-TR" sz="2700" dirty="0" err="1" smtClean="0">
                <a:solidFill>
                  <a:prstClr val="black">
                    <a:lumMod val="85000"/>
                    <a:lumOff val="15000"/>
                  </a:prstClr>
                </a:solidFill>
              </a:rPr>
              <a:t>vb</a:t>
            </a:r>
            <a:r>
              <a:rPr lang="tr-TR" sz="2700" dirty="0" smtClean="0">
                <a:solidFill>
                  <a:prstClr val="black">
                    <a:lumMod val="85000"/>
                    <a:lumOff val="15000"/>
                  </a:prstClr>
                </a:solidFill>
              </a:rPr>
              <a:t> aletlerdir.</a:t>
            </a:r>
            <a:endParaRPr lang="tr-TR" sz="3000" dirty="0">
              <a:solidFill>
                <a:prstClr val="black">
                  <a:lumMod val="85000"/>
                  <a:lumOff val="15000"/>
                </a:prstClr>
              </a:solidFill>
            </a:endParaRPr>
          </a:p>
          <a:p>
            <a:endParaRPr lang="tr-TR" dirty="0"/>
          </a:p>
        </p:txBody>
      </p:sp>
    </p:spTree>
    <p:extLst>
      <p:ext uri="{BB962C8B-B14F-4D97-AF65-F5344CB8AC3E}">
        <p14:creationId xmlns:p14="http://schemas.microsoft.com/office/powerpoint/2010/main" val="202209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ln>
                  <a:noFill/>
                </a:ln>
                <a:solidFill>
                  <a:prstClr val="black">
                    <a:lumMod val="85000"/>
                    <a:lumOff val="15000"/>
                  </a:prstClr>
                </a:solidFill>
              </a:rPr>
              <a:t>Soğuk Mutfak</a:t>
            </a:r>
            <a:endParaRPr lang="tr-TR" sz="3200" dirty="0">
              <a:latin typeface="+mn-lt"/>
            </a:endParaRPr>
          </a:p>
        </p:txBody>
      </p:sp>
      <p:sp>
        <p:nvSpPr>
          <p:cNvPr id="3" name="İçerik Yer Tutucusu 2"/>
          <p:cNvSpPr>
            <a:spLocks noGrp="1"/>
          </p:cNvSpPr>
          <p:nvPr>
            <p:ph idx="1"/>
          </p:nvPr>
        </p:nvSpPr>
        <p:spPr>
          <a:xfrm>
            <a:off x="711200" y="2400299"/>
            <a:ext cx="10731500" cy="3937001"/>
          </a:xfrm>
        </p:spPr>
        <p:txBody>
          <a:bodyPr>
            <a:normAutofit lnSpcReduction="10000"/>
          </a:bodyPr>
          <a:lstStyle/>
          <a:p>
            <a:pPr algn="just"/>
            <a:r>
              <a:rPr lang="tr-TR" sz="3200" dirty="0" smtClean="0">
                <a:latin typeface="+mn-lt"/>
              </a:rPr>
              <a:t>Soğuk </a:t>
            </a:r>
            <a:r>
              <a:rPr lang="tr-TR" sz="3200" dirty="0">
                <a:latin typeface="+mn-lt"/>
              </a:rPr>
              <a:t>mutfak çoğunlukla sıcak mutfağa yakın bir şekilde konumlandırılır. Böylece soğuk yemeklerin hazırlanmasında gerçekleştirilmesi gereken pişirme işlemleri sıcak mutfakta kolayca yapılabilmektedir. </a:t>
            </a:r>
            <a:endParaRPr lang="tr-TR" sz="3200" dirty="0" smtClean="0">
              <a:latin typeface="+mn-lt"/>
            </a:endParaRPr>
          </a:p>
          <a:p>
            <a:pPr algn="just"/>
            <a:r>
              <a:rPr lang="tr-TR" sz="3200" dirty="0" smtClean="0">
                <a:latin typeface="+mn-lt"/>
              </a:rPr>
              <a:t>Ayrıca </a:t>
            </a:r>
            <a:r>
              <a:rPr lang="tr-TR" sz="3200" dirty="0">
                <a:latin typeface="+mn-lt"/>
              </a:rPr>
              <a:t>soğuk mutfak ile sebze hazırlama bölümü de bağlantılı olmalıdır. Sebze hazırlama bölümünde ayıklanan, yıkanan, doğranan sebzelerin önemli bir kısmı soğuk mutfakta kullanılmaktadır. </a:t>
            </a:r>
          </a:p>
        </p:txBody>
      </p:sp>
    </p:spTree>
    <p:extLst>
      <p:ext uri="{BB962C8B-B14F-4D97-AF65-F5344CB8AC3E}">
        <p14:creationId xmlns:p14="http://schemas.microsoft.com/office/powerpoint/2010/main" val="372468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ln>
                  <a:noFill/>
                </a:ln>
                <a:solidFill>
                  <a:prstClr val="black">
                    <a:lumMod val="85000"/>
                    <a:lumOff val="15000"/>
                  </a:prstClr>
                </a:solidFill>
                <a:ea typeface="+mn-ea"/>
                <a:cs typeface="+mn-cs"/>
              </a:rPr>
              <a:t>Pastane Bölümü</a:t>
            </a:r>
            <a:endParaRPr lang="tr-TR" sz="4000" b="1" dirty="0">
              <a:latin typeface="+mn-lt"/>
            </a:endParaRPr>
          </a:p>
        </p:txBody>
      </p:sp>
      <p:sp>
        <p:nvSpPr>
          <p:cNvPr id="3" name="İçerik Yer Tutucusu 2"/>
          <p:cNvSpPr>
            <a:spLocks noGrp="1"/>
          </p:cNvSpPr>
          <p:nvPr>
            <p:ph idx="1"/>
          </p:nvPr>
        </p:nvSpPr>
        <p:spPr>
          <a:xfrm>
            <a:off x="711200" y="2556932"/>
            <a:ext cx="10185397" cy="3318936"/>
          </a:xfrm>
        </p:spPr>
        <p:txBody>
          <a:bodyPr>
            <a:normAutofit/>
          </a:bodyPr>
          <a:lstStyle/>
          <a:p>
            <a:pPr algn="just"/>
            <a:r>
              <a:rPr lang="tr-TR" sz="3200" dirty="0">
                <a:latin typeface="+mn-lt"/>
              </a:rPr>
              <a:t>Pastane her türlü tatlı, pasta ve </a:t>
            </a:r>
            <a:r>
              <a:rPr lang="tr-TR" sz="3200" dirty="0" smtClean="0">
                <a:latin typeface="+mn-lt"/>
              </a:rPr>
              <a:t>dondurmaların </a:t>
            </a:r>
            <a:r>
              <a:rPr lang="tr-TR" sz="3200" dirty="0">
                <a:latin typeface="+mn-lt"/>
              </a:rPr>
              <a:t>hazırlandığı, </a:t>
            </a:r>
            <a:r>
              <a:rPr lang="tr-TR" sz="3200" dirty="0" smtClean="0">
                <a:latin typeface="+mn-lt"/>
              </a:rPr>
              <a:t>ekmeklerin </a:t>
            </a:r>
            <a:r>
              <a:rPr lang="tr-TR" sz="3200" dirty="0">
                <a:latin typeface="+mn-lt"/>
              </a:rPr>
              <a:t>pişirildiği bölümdür. Pastane bölümünden sorumlu kişi şef pastacı yada pastane şefi olarak adlandırılır. Bu bölümde ayrıca dondurmacı, ekmekçi gibi bölüm aşçıları da görev yapmaktadır. </a:t>
            </a:r>
          </a:p>
        </p:txBody>
      </p:sp>
    </p:spTree>
    <p:extLst>
      <p:ext uri="{BB962C8B-B14F-4D97-AF65-F5344CB8AC3E}">
        <p14:creationId xmlns:p14="http://schemas.microsoft.com/office/powerpoint/2010/main" val="345540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a:noFill/>
                </a:ln>
                <a:solidFill>
                  <a:prstClr val="black">
                    <a:lumMod val="85000"/>
                    <a:lumOff val="15000"/>
                  </a:prstClr>
                </a:solidFill>
              </a:rPr>
              <a:t>Pastane Bölümü</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bölümde de hamurların pişirildiği fırınlar, hamur yoğurma ve açma makineleri, mikser, dondurma makinesi, derin dondurucu, küçük bir ocak, terazi, pasta kalıpları en çok görülen araçlardır. </a:t>
            </a:r>
          </a:p>
          <a:p>
            <a:endParaRPr lang="tr-TR" dirty="0"/>
          </a:p>
        </p:txBody>
      </p:sp>
    </p:spTree>
    <p:extLst>
      <p:ext uri="{BB962C8B-B14F-4D97-AF65-F5344CB8AC3E}">
        <p14:creationId xmlns:p14="http://schemas.microsoft.com/office/powerpoint/2010/main" val="398316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Kasaphane</a:t>
            </a:r>
            <a:endParaRPr lang="tr-TR" sz="3600" b="1" dirty="0">
              <a:latin typeface="+mn-lt"/>
            </a:endParaRPr>
          </a:p>
        </p:txBody>
      </p:sp>
      <p:sp>
        <p:nvSpPr>
          <p:cNvPr id="3" name="İçerik Yer Tutucusu 2"/>
          <p:cNvSpPr>
            <a:spLocks noGrp="1"/>
          </p:cNvSpPr>
          <p:nvPr>
            <p:ph idx="1"/>
          </p:nvPr>
        </p:nvSpPr>
        <p:spPr>
          <a:xfrm>
            <a:off x="673100" y="2285999"/>
            <a:ext cx="10820400" cy="3937001"/>
          </a:xfrm>
        </p:spPr>
        <p:txBody>
          <a:bodyPr>
            <a:normAutofit lnSpcReduction="10000"/>
          </a:bodyPr>
          <a:lstStyle/>
          <a:p>
            <a:pPr algn="just"/>
            <a:r>
              <a:rPr lang="tr-TR" sz="3200" dirty="0">
                <a:latin typeface="+mn-lt"/>
              </a:rPr>
              <a:t>Kasaphanede, soğuk mutfakta </a:t>
            </a:r>
            <a:r>
              <a:rPr lang="tr-TR" sz="3200" dirty="0" smtClean="0">
                <a:latin typeface="+mn-lt"/>
              </a:rPr>
              <a:t>ya da </a:t>
            </a:r>
            <a:r>
              <a:rPr lang="tr-TR" sz="3200" dirty="0">
                <a:latin typeface="+mn-lt"/>
              </a:rPr>
              <a:t>sıcak mutfakta kullanılacak etler, bu bölümlerin isteği doğrultusunda kemiklerinden, sinir ve yağlarından ayrılır, parçalanır ve kullanıma hazır hale getirilir. </a:t>
            </a:r>
            <a:endParaRPr lang="tr-TR" sz="3200" dirty="0" smtClean="0">
              <a:latin typeface="+mn-lt"/>
            </a:endParaRPr>
          </a:p>
          <a:p>
            <a:pPr algn="just"/>
            <a:r>
              <a:rPr lang="tr-TR" sz="3200" dirty="0" smtClean="0">
                <a:latin typeface="+mn-lt"/>
              </a:rPr>
              <a:t>Otel </a:t>
            </a:r>
            <a:r>
              <a:rPr lang="tr-TR" sz="3200" dirty="0">
                <a:latin typeface="+mn-lt"/>
              </a:rPr>
              <a:t>işletmesinin büyüklüğüne göre bu bölümde birden fazla kasap ve yardımcıları istihdam edilebilir. Et kütüğü, et kıyma makinesi, satırlar, </a:t>
            </a:r>
            <a:r>
              <a:rPr lang="tr-TR" sz="3200" dirty="0" smtClean="0">
                <a:latin typeface="+mn-lt"/>
              </a:rPr>
              <a:t>bileyi </a:t>
            </a:r>
            <a:r>
              <a:rPr lang="tr-TR" sz="3200" dirty="0">
                <a:latin typeface="+mn-lt"/>
              </a:rPr>
              <a:t>makinesi, kancalı et taşıma arabaları, soğuk oda, derin dondurucu, et-kemik kesme testeresi bu bölümdeki araçlardır. </a:t>
            </a:r>
          </a:p>
        </p:txBody>
      </p:sp>
    </p:spTree>
    <p:extLst>
      <p:ext uri="{BB962C8B-B14F-4D97-AF65-F5344CB8AC3E}">
        <p14:creationId xmlns:p14="http://schemas.microsoft.com/office/powerpoint/2010/main" val="3536642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n>
                  <a:noFill/>
                </a:ln>
                <a:solidFill>
                  <a:prstClr val="black">
                    <a:lumMod val="85000"/>
                    <a:lumOff val="15000"/>
                  </a:prstClr>
                </a:solidFill>
                <a:ea typeface="+mn-ea"/>
                <a:cs typeface="+mn-cs"/>
              </a:rPr>
              <a:t>Sebze </a:t>
            </a:r>
            <a:r>
              <a:rPr lang="tr-TR" sz="3600" b="1" dirty="0" smtClean="0">
                <a:ln>
                  <a:noFill/>
                </a:ln>
                <a:solidFill>
                  <a:prstClr val="black">
                    <a:lumMod val="85000"/>
                    <a:lumOff val="15000"/>
                  </a:prstClr>
                </a:solidFill>
                <a:ea typeface="+mn-ea"/>
                <a:cs typeface="+mn-cs"/>
              </a:rPr>
              <a:t>Hazırlama Bölümü</a:t>
            </a:r>
            <a:endParaRPr lang="tr-TR" b="1" dirty="0">
              <a:latin typeface="+mn-lt"/>
            </a:endParaRPr>
          </a:p>
        </p:txBody>
      </p:sp>
      <p:sp>
        <p:nvSpPr>
          <p:cNvPr id="3" name="İçerik Yer Tutucusu 2"/>
          <p:cNvSpPr>
            <a:spLocks noGrp="1"/>
          </p:cNvSpPr>
          <p:nvPr>
            <p:ph idx="1"/>
          </p:nvPr>
        </p:nvSpPr>
        <p:spPr/>
        <p:txBody>
          <a:bodyPr>
            <a:normAutofit lnSpcReduction="10000"/>
          </a:bodyPr>
          <a:lstStyle/>
          <a:p>
            <a:pPr algn="just"/>
            <a:r>
              <a:rPr lang="tr-TR" sz="3200" dirty="0">
                <a:latin typeface="+mn-lt"/>
              </a:rPr>
              <a:t>Sebze hazırlama bölümünde soğuk ve sıcak mutfakta ihtiyaç duyulan sebzelerin ön hazırlığı yapılır. Mutfaklarda bu bölümün mutlaka düşünülmüş olması ve sebze deposunun hemen yanında bulunmasından fayda vardır. Bu şekilde bir düzenleme bir çok sebzenin toz, çamur ve kir taşıması nedeniyle pişirme alanlarına temizlenmeden girişini önlemek bakımından önemlidir. </a:t>
            </a:r>
          </a:p>
        </p:txBody>
      </p:sp>
    </p:spTree>
    <p:extLst>
      <p:ext uri="{BB962C8B-B14F-4D97-AF65-F5344CB8AC3E}">
        <p14:creationId xmlns:p14="http://schemas.microsoft.com/office/powerpoint/2010/main" val="2920754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3</TotalTime>
  <Words>406</Words>
  <Application>Microsoft Office PowerPoint</Application>
  <PresentationFormat>Geniş ekran</PresentationFormat>
  <Paragraphs>22</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Arial</vt:lpstr>
      <vt:lpstr>Calibri</vt:lpstr>
      <vt:lpstr>Calibri Light</vt:lpstr>
      <vt:lpstr>Garamond</vt:lpstr>
      <vt:lpstr>Office Teması</vt:lpstr>
      <vt:lpstr>Organik</vt:lpstr>
      <vt:lpstr>1_Organik</vt:lpstr>
      <vt:lpstr>Mutfak Hizmetleri Yönetimi</vt:lpstr>
      <vt:lpstr>Sıcak Mutfak</vt:lpstr>
      <vt:lpstr>Soğuk Mutfak</vt:lpstr>
      <vt:lpstr>Soğuk Mutfak</vt:lpstr>
      <vt:lpstr>Soğuk Mutfak</vt:lpstr>
      <vt:lpstr>Pastane Bölümü</vt:lpstr>
      <vt:lpstr>Pastane Bölümü</vt:lpstr>
      <vt:lpstr>Kasaphane</vt:lpstr>
      <vt:lpstr>Sebze Hazırlama Bölümü</vt:lpstr>
      <vt:lpstr>Sebze Hazırlama Bölümü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5</cp:revision>
  <dcterms:created xsi:type="dcterms:W3CDTF">2017-10-29T15:18:22Z</dcterms:created>
  <dcterms:modified xsi:type="dcterms:W3CDTF">2017-10-29T15:21:47Z</dcterms:modified>
</cp:coreProperties>
</file>