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4" r:id="rId4"/>
    <p:sldId id="1085" r:id="rId5"/>
    <p:sldId id="1086" r:id="rId6"/>
    <p:sldId id="1087" r:id="rId7"/>
    <p:sldId id="1088" r:id="rId8"/>
    <p:sldId id="1089" r:id="rId9"/>
    <p:sldId id="1090" r:id="rId10"/>
    <p:sldId id="1091" r:id="rId11"/>
    <p:sldId id="1083"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1274195"/>
          </a:xfrm>
          <a:prstGeom prst="rect">
            <a:avLst/>
          </a:prstGeom>
        </p:spPr>
        <p:txBody>
          <a:bodyPr wrap="square">
            <a:spAutoFit/>
          </a:bodyPr>
          <a:lstStyle/>
          <a:p>
            <a:pPr marL="0" lvl="1" algn="ctr" defTabSz="685800">
              <a:spcBef>
                <a:spcPct val="20000"/>
              </a:spcBef>
              <a:buClr>
                <a:srgbClr val="AD0101"/>
              </a:buClr>
              <a:defRPr/>
            </a:pPr>
            <a:r>
              <a:rPr lang="tr-TR" sz="2400" b="1" dirty="0" smtClean="0">
                <a:solidFill>
                  <a:prstClr val="black"/>
                </a:solidFill>
                <a:latin typeface="Arial"/>
              </a:rPr>
              <a:t>GGY313</a:t>
            </a:r>
            <a:endParaRPr lang="tr-TR" sz="2400" b="1" dirty="0">
              <a:solidFill>
                <a:prstClr val="black"/>
              </a:solidFill>
              <a:latin typeface="Arial"/>
            </a:endParaRPr>
          </a:p>
          <a:p>
            <a:pPr marL="0" lvl="1" algn="ctr" defTabSz="685800">
              <a:spcBef>
                <a:spcPct val="20000"/>
              </a:spcBef>
              <a:buClr>
                <a:srgbClr val="AD0101"/>
              </a:buClr>
              <a:defRPr/>
            </a:pPr>
            <a:r>
              <a:rPr lang="tr-TR" sz="2400" b="1" dirty="0" smtClean="0">
                <a:solidFill>
                  <a:prstClr val="black"/>
                </a:solidFill>
                <a:latin typeface="Arial"/>
              </a:rPr>
              <a:t>DOĞAL VE KÜLTÜREL KORUNAN ALANLAR VE YÖNETİMLERİ</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Doç. </a:t>
            </a:r>
            <a:r>
              <a:rPr lang="tr-TR" sz="1600" b="1" dirty="0">
                <a:effectLst/>
                <a:latin typeface="Arial" panose="020B0604020202020204" pitchFamily="34" charset="0"/>
                <a:ea typeface="Times New Roman" panose="02020603050405020304" pitchFamily="18" charset="0"/>
                <a:cs typeface="Arial" panose="020B0604020202020204" pitchFamily="34" charset="0"/>
              </a:rPr>
              <a:t>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KORUMA KAVRAMININ TARİHSEL GELİŞİM VE DEĞİŞİMİ</a:t>
            </a:r>
          </a:p>
        </p:txBody>
      </p:sp>
      <p:sp>
        <p:nvSpPr>
          <p:cNvPr id="9" name="İçerik Yer Tutucusu 2"/>
          <p:cNvSpPr>
            <a:spLocks noGrp="1"/>
          </p:cNvSpPr>
          <p:nvPr>
            <p:ph idx="1"/>
          </p:nvPr>
        </p:nvSpPr>
        <p:spPr>
          <a:xfrm>
            <a:off x="782857" y="2126468"/>
            <a:ext cx="7520222" cy="3373284"/>
          </a:xfrm>
        </p:spPr>
        <p:txBody>
          <a:bodyPr anchor="t">
            <a:noAutofit/>
          </a:bodyPr>
          <a:lstStyle/>
          <a:p>
            <a:pPr algn="just"/>
            <a:r>
              <a:rPr lang="tr-TR" sz="1500" b="1" dirty="0"/>
              <a:t>Osmanlı ve Türkiye’de Yaşanan Gelişmeler</a:t>
            </a:r>
          </a:p>
          <a:p>
            <a:pPr marL="214313" indent="-214313" algn="just">
              <a:buFont typeface="Wingdings" panose="05000000000000000000" pitchFamily="2" charset="2"/>
              <a:buChar char="Ø"/>
            </a:pPr>
            <a:r>
              <a:rPr lang="tr-TR" sz="1500" dirty="0"/>
              <a:t>Ülkemizde eski eserlere karşı başlangıcı gösteren ilk ilgi; XIX. yüzyıl ortalarına doğru başlamış, Avrupa'da doğan ve gelişen </a:t>
            </a:r>
            <a:r>
              <a:rPr lang="tr-TR" sz="1500" dirty="0" err="1"/>
              <a:t>modernite</a:t>
            </a:r>
            <a:r>
              <a:rPr lang="tr-TR" sz="1500" dirty="0"/>
              <a:t> projesi, sanayi devrimini takiben 1840’lı yıllardan itibaren Osmanlıları da etkilemiştir (Tekeli 1998).</a:t>
            </a:r>
            <a:endParaRPr lang="en-US" sz="1500" dirty="0"/>
          </a:p>
          <a:p>
            <a:pPr marL="214313" indent="-214313" algn="just">
              <a:buFont typeface="Wingdings" panose="05000000000000000000" pitchFamily="2" charset="2"/>
              <a:buChar char="Ø"/>
            </a:pPr>
            <a:r>
              <a:rPr lang="tr-TR" sz="1500" dirty="0"/>
              <a:t>Devlet işlerini yönlendirecek batılılaşma ürünü kamu binalarının yapımının ön plana çıkmasıyla sadece taşınır kültür varlığının korunması için 1874 yılında çıkarılan Asar-ı </a:t>
            </a:r>
            <a:r>
              <a:rPr lang="tr-TR" sz="1500" dirty="0" err="1"/>
              <a:t>Atika</a:t>
            </a:r>
            <a:r>
              <a:rPr lang="tr-TR" sz="1500" dirty="0"/>
              <a:t> Nizamnameleri ile koruma yasal tabana oturtulmuştur. </a:t>
            </a:r>
          </a:p>
          <a:p>
            <a:pPr marL="214313" indent="-214313" algn="just">
              <a:buFont typeface="Wingdings" panose="05000000000000000000" pitchFamily="2" charset="2"/>
              <a:buChar char="Ø"/>
            </a:pPr>
            <a:r>
              <a:rPr lang="tr-TR" sz="1500" b="1" dirty="0"/>
              <a:t>Asar-ı </a:t>
            </a:r>
            <a:r>
              <a:rPr lang="tr-TR" sz="1500" b="1" dirty="0" err="1"/>
              <a:t>Atika</a:t>
            </a:r>
            <a:r>
              <a:rPr lang="tr-TR" sz="1500" b="1" dirty="0"/>
              <a:t> Nizamnamesi: </a:t>
            </a:r>
            <a:r>
              <a:rPr lang="tr-TR" sz="1500" dirty="0"/>
              <a:t>Bugünün Türkçesi ile “Eski Eserler Tüzüğü” diyebileceğimiz Asar-ı </a:t>
            </a:r>
            <a:r>
              <a:rPr lang="tr-TR" sz="1500" dirty="0" err="1"/>
              <a:t>Atika</a:t>
            </a:r>
            <a:r>
              <a:rPr lang="tr-TR" sz="1500" dirty="0"/>
              <a:t> Nizamnamesi Ülkemizin tarihi eser hazinelerinin korunması açısından büyük önem taşımaktadır.</a:t>
            </a:r>
          </a:p>
        </p:txBody>
      </p:sp>
    </p:spTree>
    <p:extLst>
      <p:ext uri="{BB962C8B-B14F-4D97-AF65-F5344CB8AC3E}">
        <p14:creationId xmlns:p14="http://schemas.microsoft.com/office/powerpoint/2010/main" val="1349967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KORUMA KAVRAMININ TARİHSEL GELİŞİM VE DEĞİŞİMİ</a:t>
            </a:r>
          </a:p>
        </p:txBody>
      </p:sp>
      <p:sp>
        <p:nvSpPr>
          <p:cNvPr id="19" name="Dikdörtgen 18">
            <a:extLst>
              <a:ext uri="{FF2B5EF4-FFF2-40B4-BE49-F238E27FC236}">
                <a16:creationId xmlns:a16="http://schemas.microsoft.com/office/drawing/2014/main" id="{D6F160DE-1CEC-43DA-B0EA-6DBB306D1CCF}"/>
              </a:ext>
            </a:extLst>
          </p:cNvPr>
          <p:cNvSpPr/>
          <p:nvPr/>
        </p:nvSpPr>
        <p:spPr>
          <a:xfrm>
            <a:off x="782857" y="2358776"/>
            <a:ext cx="7510545" cy="2377574"/>
          </a:xfrm>
          <a:prstGeom prst="rect">
            <a:avLst/>
          </a:prstGeom>
        </p:spPr>
        <p:txBody>
          <a:bodyPr wrap="square">
            <a:spAutoFit/>
          </a:bodyPr>
          <a:lstStyle/>
          <a:p>
            <a:pPr marL="214313" indent="-214313" algn="just">
              <a:buFont typeface="Wingdings" panose="05000000000000000000" pitchFamily="2" charset="2"/>
              <a:buChar char="Ø"/>
            </a:pPr>
            <a:r>
              <a:rPr lang="tr-TR" sz="1350" dirty="0"/>
              <a:t>Tanzimat’la birlikte başlayan koruma düşüncesi ilk başlarda salt “taşınır </a:t>
            </a:r>
            <a:r>
              <a:rPr lang="tr-TR" sz="1350" dirty="0" err="1"/>
              <a:t>eser”i</a:t>
            </a:r>
            <a:r>
              <a:rPr lang="tr-TR" sz="1350" dirty="0"/>
              <a:t> kapsamış, bunu daha sonraları anıtsal yapı koruması izlemiştir (</a:t>
            </a:r>
            <a:r>
              <a:rPr lang="tr-TR" sz="1350" dirty="0" err="1"/>
              <a:t>Çeçener</a:t>
            </a:r>
            <a:r>
              <a:rPr lang="tr-TR" sz="1350" dirty="0"/>
              <a:t> 1995). Avrupa’da yaşanan kapitalist gelişme sonucu doğan sanayi kentini yadsıma ve onun özellikle sağlık sorunlarına çözüm bulma kaygısından kaynaklanan modern kent planlamasına karşın Türkiye’de bu dönemlerde, kentsel ölçekli bir koruma düşüncesi henüz oluşmamıştır ve buna bağlı olarak da kentsel dokular korunamamış ve tahrip olmuştur. </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Genel olarak batıda modern kent planlaması çalışmaları, Osmanlı kentlerinde yangınların önlenmesi, yolların genişletilmesi ve kent çevresinde yeni mahalleler kurulması şeklinde yansımasını bulmuş ve Cumhuriyet Türkiye’sine aktarılan kavramların temelini oluşturmuştur (Dinçer ve Akın 1994).</a:t>
            </a:r>
            <a:endParaRPr lang="en-US" sz="1350" dirty="0"/>
          </a:p>
          <a:p>
            <a:endParaRPr lang="en-US" sz="1350" dirty="0"/>
          </a:p>
        </p:txBody>
      </p:sp>
    </p:spTree>
    <p:extLst>
      <p:ext uri="{BB962C8B-B14F-4D97-AF65-F5344CB8AC3E}">
        <p14:creationId xmlns:p14="http://schemas.microsoft.com/office/powerpoint/2010/main" val="337266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KORUMA KAVRAMININ TARİHSEL GELİŞİM VE DEĞİŞİMİ</a:t>
            </a:r>
          </a:p>
        </p:txBody>
      </p:sp>
      <p:sp>
        <p:nvSpPr>
          <p:cNvPr id="13" name="Dikdörtgen 12">
            <a:extLst>
              <a:ext uri="{FF2B5EF4-FFF2-40B4-BE49-F238E27FC236}">
                <a16:creationId xmlns:a16="http://schemas.microsoft.com/office/drawing/2014/main" id="{B6B2F753-94AC-44D3-8620-5119CC4D1E69}"/>
              </a:ext>
            </a:extLst>
          </p:cNvPr>
          <p:cNvSpPr/>
          <p:nvPr/>
        </p:nvSpPr>
        <p:spPr>
          <a:xfrm>
            <a:off x="782857" y="2049493"/>
            <a:ext cx="7510545" cy="3116238"/>
          </a:xfrm>
          <a:prstGeom prst="rect">
            <a:avLst/>
          </a:prstGeom>
        </p:spPr>
        <p:txBody>
          <a:bodyPr wrap="square">
            <a:spAutoFit/>
          </a:bodyPr>
          <a:lstStyle/>
          <a:p>
            <a:pPr marL="214313" indent="-214313" algn="just">
              <a:buFont typeface="Wingdings" panose="05000000000000000000" pitchFamily="2" charset="2"/>
              <a:buChar char="Ø"/>
            </a:pPr>
            <a:r>
              <a:rPr lang="tr-TR" sz="1350" dirty="0"/>
              <a:t>Türkiye’de yasal ve geçerli düzeneklerin olanak verdiği koruma araçları; koruyucu ve tescil edici kuruluşlar, imar planları ve varlıklı çevrelerden gelen korumaya yönelik girişimlerdir. </a:t>
            </a:r>
          </a:p>
          <a:p>
            <a:pPr marL="214313" indent="-214313" algn="just">
              <a:buFont typeface="Wingdings" panose="05000000000000000000" pitchFamily="2" charset="2"/>
              <a:buChar char="Ø"/>
            </a:pPr>
            <a:endParaRPr lang="tr-TR" sz="1350" dirty="0"/>
          </a:p>
          <a:p>
            <a:pPr marL="642938" lvl="1" indent="-300038" algn="just">
              <a:buFont typeface="+mj-lt"/>
              <a:buAutoNum type="romanLcPeriod"/>
            </a:pPr>
            <a:r>
              <a:rPr lang="tr-TR" sz="1200" dirty="0"/>
              <a:t>Koruyucu ve tescil edici kuruluşlar; Kültür ve Tabiat Varlıkları Merkez Koruma Kurulu, Bölge Koruma Kurulu ile Kültür ve Turizm Bakanlığı (KTB) gibi kuruluşlar, daha çok faaliyetleri ile uygulama politikaları üretebilerek koruma politikaların etkinliğini artırabilecek kamu kuruluşları olarak görülmektedir. </a:t>
            </a:r>
          </a:p>
          <a:p>
            <a:pPr marL="642938" lvl="1" indent="-300038" algn="just">
              <a:buFont typeface="+mj-lt"/>
              <a:buAutoNum type="romanLcPeriod"/>
            </a:pPr>
            <a:endParaRPr lang="tr-TR" sz="1200" dirty="0"/>
          </a:p>
          <a:p>
            <a:pPr marL="642938" lvl="1" indent="-300038" algn="just">
              <a:buFont typeface="+mj-lt"/>
              <a:buAutoNum type="romanLcPeriod"/>
            </a:pPr>
            <a:r>
              <a:rPr lang="tr-TR" sz="1200" dirty="0"/>
              <a:t>Çevresel bölgelerden soyutlanmış alanlar için hazırlanan bir koruma aracı olan imar planları özellikle küçük ve orta ölçekli yerleşimlerde korumanın tanımlanmış amaçlarına ters düşmekle birlikte uygulanabilirlikleri de sınırlı kalmaktadır. </a:t>
            </a:r>
          </a:p>
          <a:p>
            <a:pPr marL="642938" lvl="1" indent="-300038" algn="just">
              <a:buFont typeface="+mj-lt"/>
              <a:buAutoNum type="romanLcPeriod"/>
            </a:pPr>
            <a:endParaRPr lang="tr-TR" sz="1200" dirty="0"/>
          </a:p>
          <a:p>
            <a:pPr marL="642938" lvl="1" indent="-300038" algn="just">
              <a:buFont typeface="+mj-lt"/>
              <a:buAutoNum type="romanLcPeriod"/>
            </a:pPr>
            <a:r>
              <a:rPr lang="tr-TR" sz="1200" dirty="0"/>
              <a:t>Varlıklı çevrelerden gelen korumaya yönelik girişimlerin amacı, sınırlı ve üzerinde çalışılarak seçilen çevreleri fiziksel anlamda korumak olup, devlet fonlarının da bu alanda kullanılma olasılığının yüksek olduğu söylenebilir. Bu tür girişimlerin daha çok özel girişimciliğinin kar amaçlarına yönelik (varlıklı kesim için turizm rekreasyon tesisleri, lüks konut) olması gerçekte koruma anlamında benimsenen toplumsal ve ulusal amaçlara aykırı girişimlerdir. </a:t>
            </a:r>
          </a:p>
        </p:txBody>
      </p:sp>
    </p:spTree>
    <p:extLst>
      <p:ext uri="{BB962C8B-B14F-4D97-AF65-F5344CB8AC3E}">
        <p14:creationId xmlns:p14="http://schemas.microsoft.com/office/powerpoint/2010/main" val="1723021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KORUMA KAVRAMININ TARİHSEL GELİŞİM VE DEĞİŞİMİ</a:t>
            </a:r>
          </a:p>
        </p:txBody>
      </p:sp>
      <p:sp>
        <p:nvSpPr>
          <p:cNvPr id="13" name="Dikdörtgen 12">
            <a:extLst>
              <a:ext uri="{FF2B5EF4-FFF2-40B4-BE49-F238E27FC236}">
                <a16:creationId xmlns:a16="http://schemas.microsoft.com/office/drawing/2014/main" id="{00E2EDB7-93C7-4E23-AE30-ACB7DE67E8EE}"/>
              </a:ext>
            </a:extLst>
          </p:cNvPr>
          <p:cNvSpPr/>
          <p:nvPr/>
        </p:nvSpPr>
        <p:spPr>
          <a:xfrm>
            <a:off x="782857" y="2202914"/>
            <a:ext cx="7510545" cy="2377574"/>
          </a:xfrm>
          <a:prstGeom prst="rect">
            <a:avLst/>
          </a:prstGeom>
        </p:spPr>
        <p:txBody>
          <a:bodyPr wrap="square">
            <a:spAutoFit/>
          </a:bodyPr>
          <a:lstStyle/>
          <a:p>
            <a:pPr marL="214313" indent="-214313" algn="just">
              <a:buFont typeface="Wingdings" panose="05000000000000000000" pitchFamily="2" charset="2"/>
              <a:buChar char="Ø"/>
            </a:pPr>
            <a:r>
              <a:rPr lang="tr-TR" sz="1350" dirty="0"/>
              <a:t>Üç tür koruma amacı, kendi aralarında belirli bir bütünleşme kurabilir ve büyük kentlerin ya da tarihsel niteliği olan özel tatil yerleşmelerinin fiziksel olarak korunmasını dolaysız yoldan kolayca sağlayabilirler. Bu durumda kamulaştırma yapılan ya da satın alınan alanların yüksek değer artışlarına, işlevler ve kullanıcı türü açısından büyük değişikliklere uğramasına ve çevrebilimi bakımından doğacak sakıncalı sonuçlara korumanın bedeli olarak bakmak kaçınılmaz olacaktır. </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Bu sonucu -en azından büyük kentlerde ve spekülasyona açık alanlarda- salt kültürel amaçla ya da uzak bir gelecek adına bir koruma öngörülüyorsa “Kötülerin içinden en iyisi” olarak karşılamak gerekecektir.</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endParaRPr lang="tr-TR" sz="1350" dirty="0"/>
          </a:p>
        </p:txBody>
      </p:sp>
    </p:spTree>
    <p:extLst>
      <p:ext uri="{BB962C8B-B14F-4D97-AF65-F5344CB8AC3E}">
        <p14:creationId xmlns:p14="http://schemas.microsoft.com/office/powerpoint/2010/main" val="3097441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KORUMA KAVRAMININ TARİHSEL GELİŞİM VE DEĞİŞİMİ</a:t>
            </a:r>
          </a:p>
        </p:txBody>
      </p:sp>
      <p:sp>
        <p:nvSpPr>
          <p:cNvPr id="13" name="Dikdörtgen 12">
            <a:extLst>
              <a:ext uri="{FF2B5EF4-FFF2-40B4-BE49-F238E27FC236}">
                <a16:creationId xmlns:a16="http://schemas.microsoft.com/office/drawing/2014/main" id="{C6BA669A-C827-4E9A-8ED7-D947327570AC}"/>
              </a:ext>
            </a:extLst>
          </p:cNvPr>
          <p:cNvSpPr/>
          <p:nvPr/>
        </p:nvSpPr>
        <p:spPr>
          <a:xfrm>
            <a:off x="600264" y="2014576"/>
            <a:ext cx="7510545" cy="3208571"/>
          </a:xfrm>
          <a:prstGeom prst="rect">
            <a:avLst/>
          </a:prstGeom>
        </p:spPr>
        <p:txBody>
          <a:bodyPr wrap="square">
            <a:spAutoFit/>
          </a:bodyPr>
          <a:lstStyle/>
          <a:p>
            <a:r>
              <a:rPr lang="tr-TR" sz="1350" b="1" dirty="0"/>
              <a:t>1950 ile 1980 Yılları Arasındaki Yasal Gelişim </a:t>
            </a:r>
          </a:p>
          <a:p>
            <a:pPr algn="just"/>
            <a:endParaRPr lang="en-US" sz="1350" dirty="0"/>
          </a:p>
          <a:p>
            <a:pPr marL="214313" indent="-214313" algn="just">
              <a:buFont typeface="Wingdings" panose="020B0604020202020204" pitchFamily="2" charset="2"/>
              <a:buChar char="§"/>
            </a:pPr>
            <a:r>
              <a:rPr lang="tr-TR" sz="1350" dirty="0"/>
              <a:t>25.04.1973 ve 1710 sayılı </a:t>
            </a:r>
            <a:r>
              <a:rPr lang="tr-TR" sz="1350" b="1" dirty="0"/>
              <a:t>“Eski Eserler”</a:t>
            </a:r>
            <a:r>
              <a:rPr lang="tr-TR" sz="1350" dirty="0"/>
              <a:t> Kanunu ile tarihi eserlerin korunmasına ciddi ilk adım atılmıştır. Bu kanunun yürürlüğe girmesiyle birlikte, kültürel miras ve kültürel çevremizin korunması ile ilgili çalışmalar </a:t>
            </a:r>
            <a:r>
              <a:rPr lang="tr-TR" sz="1350" b="1" dirty="0"/>
              <a:t>5805 ve 1710 Sayılı Kanunlar</a:t>
            </a:r>
            <a:r>
              <a:rPr lang="tr-TR" sz="1350" dirty="0"/>
              <a:t> kapsamında sürdürülmüştür. Bu kanunla, taşınır ve taşınmaz eski eserlerin ayrıca, </a:t>
            </a:r>
            <a:r>
              <a:rPr lang="tr-TR" sz="1350" b="1" dirty="0"/>
              <a:t>anıt, külliye, tarihi sit, arkeolojik sit, tabii sit</a:t>
            </a:r>
            <a:r>
              <a:rPr lang="tr-TR" sz="1350" dirty="0"/>
              <a:t> kavramlarının ilk defa ayrıntılı tanımları ve kapsamları belirtilmiştir. Bu kanunun 15. maddesiyle tarihi yapıt sahiplerine parasal ve teknik destek sağlanabileceğine söz verilmesine karşın, bunu destekleyecek kaynak işlerliğe kavuşturulamamıştır.</a:t>
            </a:r>
          </a:p>
          <a:p>
            <a:pPr marL="214313" indent="-214313" algn="just">
              <a:buFont typeface="Wingdings" panose="020B0604020202020204" pitchFamily="2" charset="2"/>
              <a:buChar char="§"/>
            </a:pPr>
            <a:endParaRPr lang="en-US" sz="1350" dirty="0"/>
          </a:p>
          <a:p>
            <a:pPr marL="214313" indent="-214313" algn="just">
              <a:buFont typeface="Wingdings" panose="020B0604020202020204" pitchFamily="2" charset="2"/>
              <a:buChar char="§"/>
            </a:pPr>
            <a:r>
              <a:rPr lang="tr-TR" sz="1350" dirty="0"/>
              <a:t>1710 sayılı Eski Eserler Kanunu ile getirilen “sit” kavramından sonra koruma, parsel ölçeğinden alan ölçeğine taşınmış, buna paralel olarak kurulun yetki, sorumluluk ve görev alanı genişlemiştir ve planlama, turizm, gelişme ve kalkınma konularının koruma ile ilişkilendirilmesiyle birlikte bu konu, ilgili diğer kurum ve kuruluşların da sorumluluk alanına girmeye başlamıştır (Avcı 2001).</a:t>
            </a:r>
            <a:endParaRPr lang="en-US" sz="1350" dirty="0"/>
          </a:p>
          <a:p>
            <a:pPr marL="214313" indent="-214313" algn="just">
              <a:buFont typeface="Wingdings" panose="05000000000000000000" pitchFamily="2" charset="2"/>
              <a:buChar char="Ø"/>
            </a:pPr>
            <a:endParaRPr lang="tr-TR" sz="1350" dirty="0"/>
          </a:p>
        </p:txBody>
      </p:sp>
    </p:spTree>
    <p:extLst>
      <p:ext uri="{BB962C8B-B14F-4D97-AF65-F5344CB8AC3E}">
        <p14:creationId xmlns:p14="http://schemas.microsoft.com/office/powerpoint/2010/main" val="1623128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KORUMA KAVRAMININ TARİHSEL GELİŞİM VE DEĞİŞİMİ</a:t>
            </a:r>
          </a:p>
        </p:txBody>
      </p:sp>
      <p:sp>
        <p:nvSpPr>
          <p:cNvPr id="13" name="Dikdörtgen 12">
            <a:extLst>
              <a:ext uri="{FF2B5EF4-FFF2-40B4-BE49-F238E27FC236}">
                <a16:creationId xmlns:a16="http://schemas.microsoft.com/office/drawing/2014/main" id="{36294A8B-9CE0-4CC8-96E0-DD3B4BF23FAA}"/>
              </a:ext>
            </a:extLst>
          </p:cNvPr>
          <p:cNvSpPr/>
          <p:nvPr/>
        </p:nvSpPr>
        <p:spPr>
          <a:xfrm>
            <a:off x="782857" y="2042789"/>
            <a:ext cx="7510545" cy="3208571"/>
          </a:xfrm>
          <a:prstGeom prst="rect">
            <a:avLst/>
          </a:prstGeom>
        </p:spPr>
        <p:txBody>
          <a:bodyPr wrap="square">
            <a:spAutoFit/>
          </a:bodyPr>
          <a:lstStyle/>
          <a:p>
            <a:r>
              <a:rPr lang="tr-TR" sz="1350" b="1" dirty="0"/>
              <a:t>1980-2004 Yılları Arasındaki Yasal Gelişim</a:t>
            </a:r>
          </a:p>
          <a:p>
            <a:endParaRPr lang="en-US" sz="1350" b="1" dirty="0"/>
          </a:p>
          <a:p>
            <a:pPr marL="214313" indent="-214313" algn="just">
              <a:buFont typeface="Wingdings" panose="020B0604020202020204" pitchFamily="2" charset="2"/>
              <a:buChar char="§"/>
            </a:pPr>
            <a:r>
              <a:rPr lang="tr-TR" sz="1350" dirty="0"/>
              <a:t>Kentsel koruma çalışmalarında yetersiz kalan 1710 sayılı Eski Eserler Kanunu, 21 Temmuz 1983 yılında yürürlükten kaldırılmış, yerine </a:t>
            </a:r>
            <a:r>
              <a:rPr lang="tr-TR" sz="1350" b="1" dirty="0"/>
              <a:t>2863 Sayılı</a:t>
            </a:r>
            <a:r>
              <a:rPr lang="tr-TR" sz="1350" dirty="0"/>
              <a:t> </a:t>
            </a:r>
            <a:r>
              <a:rPr lang="tr-TR" sz="1350" b="1" dirty="0"/>
              <a:t>“Kültür ve Tabiat Varlıklarını Koruma Kanunu”</a:t>
            </a:r>
            <a:r>
              <a:rPr lang="tr-TR" sz="1350" dirty="0"/>
              <a:t> yürürlüğe girmiştir. Bu kanunla korunması gerekli taşınmaz kültür ve doğa varlıkları yeniden saptanmış ve GEEAYK kaldırılmıştır. 1987 yılında ise bu kanunun bazı maddelerindeki değişikliğe ilişkin 3386 Sayılı Kanun yürürlüğe girmiştir. </a:t>
            </a:r>
          </a:p>
          <a:p>
            <a:pPr algn="just"/>
            <a:endParaRPr lang="en-US" sz="1350" dirty="0"/>
          </a:p>
          <a:p>
            <a:pPr marL="214313" indent="-214313" algn="just">
              <a:buFont typeface="Wingdings" panose="020B0604020202020204" pitchFamily="2" charset="2"/>
              <a:buChar char="§"/>
            </a:pPr>
            <a:r>
              <a:rPr lang="tr-TR" sz="1350" dirty="0"/>
              <a:t>2863 Sayılı Kanunun en önemli özelliklerinden birisi kentsel sit alanlarında planlı koruma kavramını getirmesidir. </a:t>
            </a:r>
            <a:r>
              <a:rPr lang="tr-TR" sz="1350" b="1" dirty="0"/>
              <a:t>“Koruma Amaçlı İmar Planı” </a:t>
            </a:r>
            <a:r>
              <a:rPr lang="tr-TR" sz="1350" dirty="0"/>
              <a:t>tanımı da bu kanun ile güncellik kazanmıştır. 2863 Sayılı Kanun uyarınca "Koruma Amaçlı Planların" Belediyeler tarafından yapılması gerekmektedir. Ancak, gerekli görüldüğünde Belediyeler Kültür Bakanlığı'ndan teknik ve parasal yardım alabilmektedir. Bazı kentlerde (İstanbul, Ankara, İzmir, Bursa, Antalya </a:t>
            </a:r>
            <a:r>
              <a:rPr lang="tr-TR" sz="1350" dirty="0" err="1"/>
              <a:t>vb</a:t>
            </a:r>
            <a:r>
              <a:rPr lang="tr-TR" sz="1350" dirty="0"/>
              <a:t>) koruma amaçlı planlama çalışmaları, yerel yönetimlerin kendi bünyelerinde oluşturdukları birimler aracılığı ile yapılmış ve halen yapılmaktadır.</a:t>
            </a:r>
            <a:endParaRPr lang="en-US" sz="1350" dirty="0"/>
          </a:p>
          <a:p>
            <a:pPr marL="214313" indent="-214313" algn="just">
              <a:buFont typeface="Wingdings" panose="05000000000000000000" pitchFamily="2" charset="2"/>
              <a:buChar char="Ø"/>
            </a:pPr>
            <a:endParaRPr lang="tr-TR" sz="1350" dirty="0"/>
          </a:p>
        </p:txBody>
      </p:sp>
    </p:spTree>
    <p:extLst>
      <p:ext uri="{BB962C8B-B14F-4D97-AF65-F5344CB8AC3E}">
        <p14:creationId xmlns:p14="http://schemas.microsoft.com/office/powerpoint/2010/main" val="4199896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KORUMA KAVRAMININ TARİHSEL GELİŞİM VE DEĞİŞİMİ</a:t>
            </a:r>
          </a:p>
        </p:txBody>
      </p:sp>
      <p:pic>
        <p:nvPicPr>
          <p:cNvPr id="13" name="Picture 2" descr="Halime Hatun KÃ¼mbetinin Ã¶nÃ¼ne yurt yaptÄ±lar">
            <a:extLst>
              <a:ext uri="{FF2B5EF4-FFF2-40B4-BE49-F238E27FC236}">
                <a16:creationId xmlns:a16="http://schemas.microsoft.com/office/drawing/2014/main" id="{0BD74403-2911-4DD1-89DA-ADD97C3F21A4}"/>
              </a:ext>
            </a:extLst>
          </p:cNvPr>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1153850" y="2938694"/>
            <a:ext cx="3793718" cy="2008864"/>
          </a:xfrm>
          <a:prstGeom prst="rect">
            <a:avLst/>
          </a:prstGeom>
          <a:noFill/>
          <a:extLst>
            <a:ext uri="{909E8E84-426E-40DD-AFC4-6F175D3DCCD1}">
              <a14:hiddenFill xmlns:a14="http://schemas.microsoft.com/office/drawing/2010/main">
                <a:solidFill>
                  <a:srgbClr val="FFFFFF"/>
                </a:solidFill>
              </a14:hiddenFill>
            </a:ext>
          </a:extLst>
        </p:spPr>
      </p:pic>
      <p:sp>
        <p:nvSpPr>
          <p:cNvPr id="19" name="Dikdörtgen 18">
            <a:extLst>
              <a:ext uri="{FF2B5EF4-FFF2-40B4-BE49-F238E27FC236}">
                <a16:creationId xmlns:a16="http://schemas.microsoft.com/office/drawing/2014/main" id="{B63941A0-AF1A-46E7-9A09-7546226B19BB}"/>
              </a:ext>
            </a:extLst>
          </p:cNvPr>
          <p:cNvSpPr/>
          <p:nvPr/>
        </p:nvSpPr>
        <p:spPr>
          <a:xfrm>
            <a:off x="782857" y="2049291"/>
            <a:ext cx="7510545" cy="1131079"/>
          </a:xfrm>
          <a:prstGeom prst="rect">
            <a:avLst/>
          </a:prstGeom>
        </p:spPr>
        <p:txBody>
          <a:bodyPr wrap="square">
            <a:spAutoFit/>
          </a:bodyPr>
          <a:lstStyle/>
          <a:p>
            <a:pPr marL="214313" indent="-214313" algn="just">
              <a:buFont typeface="Wingdings" panose="020B0604020202020204" pitchFamily="2" charset="2"/>
              <a:buChar char="§"/>
            </a:pPr>
            <a:r>
              <a:rPr lang="tr-TR" sz="1350" dirty="0"/>
              <a:t>2000’li yıllarla birlikte planlama ve korumada aktif rol üstlenecek kurumsallaşma ve akademik çevrelerin bilimsel olarak uygulamaya katılımı devam etmiş, belediyeler de uluslararası işbirliği ile kentlerin korunmasında öncü olmaya başlamış ve bu göstergelerin ışığında koruma 2004 yılından itibaren de 5226 Sayılı Kanun ile daha sağlam temellere oturtulmaya çalışılmıştır.</a:t>
            </a:r>
            <a:endParaRPr lang="en-US" sz="1350" dirty="0"/>
          </a:p>
          <a:p>
            <a:pPr marL="214313" indent="-214313" algn="just">
              <a:buFont typeface="Wingdings" panose="05000000000000000000" pitchFamily="2" charset="2"/>
              <a:buChar char="Ø"/>
            </a:pPr>
            <a:endParaRPr lang="tr-TR" sz="1350" dirty="0"/>
          </a:p>
        </p:txBody>
      </p:sp>
      <p:sp>
        <p:nvSpPr>
          <p:cNvPr id="20" name="Dikdörtgen 19">
            <a:extLst>
              <a:ext uri="{FF2B5EF4-FFF2-40B4-BE49-F238E27FC236}">
                <a16:creationId xmlns:a16="http://schemas.microsoft.com/office/drawing/2014/main" id="{72F3E57D-5013-4901-84ED-99D08CA9B1DA}"/>
              </a:ext>
            </a:extLst>
          </p:cNvPr>
          <p:cNvSpPr/>
          <p:nvPr/>
        </p:nvSpPr>
        <p:spPr>
          <a:xfrm>
            <a:off x="5094922" y="3069339"/>
            <a:ext cx="3102428" cy="1569660"/>
          </a:xfrm>
          <a:prstGeom prst="rect">
            <a:avLst/>
          </a:prstGeom>
        </p:spPr>
        <p:txBody>
          <a:bodyPr wrap="square">
            <a:spAutoFit/>
          </a:bodyPr>
          <a:lstStyle/>
          <a:p>
            <a:pPr algn="just"/>
            <a:r>
              <a:rPr lang="tr-TR" sz="1200" i="1" dirty="0"/>
              <a:t>5226 Sayılı Kanun Md. 8 «Korunma alanlarının tespitinde, korunması gerekli </a:t>
            </a:r>
            <a:r>
              <a:rPr lang="tr-TR" sz="1200" i="1" dirty="0">
                <a:solidFill>
                  <a:srgbClr val="FF0000"/>
                </a:solidFill>
              </a:rPr>
              <a:t>kültür ve tabiat varlıklarının korunması, görünümlerinin ve çevreleri ile uyumlarının muhafazası için yeteri kadar korunma alanına sahip olmaları dikkate alınır. </a:t>
            </a:r>
            <a:r>
              <a:rPr lang="tr-TR" sz="1200" i="1" dirty="0"/>
              <a:t>Bu hususlarla ilgili esaslar. Kültür ve Turizm Bakanlığınca hazırlanacak yönetmelikte belirtilir.» denilmektedir ?!!</a:t>
            </a:r>
          </a:p>
        </p:txBody>
      </p:sp>
    </p:spTree>
    <p:extLst>
      <p:ext uri="{BB962C8B-B14F-4D97-AF65-F5344CB8AC3E}">
        <p14:creationId xmlns:p14="http://schemas.microsoft.com/office/powerpoint/2010/main" val="2052133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2400657"/>
          </a:xfrm>
          <a:prstGeom prst="rect">
            <a:avLst/>
          </a:prstGeom>
        </p:spPr>
        <p:txBody>
          <a:bodyPr wrap="square">
            <a:spAutoFit/>
          </a:bodyPr>
          <a:lstStyle/>
          <a:p>
            <a:pPr marL="257175" indent="-257175" algn="just" defTabSz="685800">
              <a:buFont typeface="Wingdings" panose="05000000000000000000" pitchFamily="2" charset="2"/>
              <a:buChar char="Ø"/>
              <a:defRPr/>
            </a:pPr>
            <a:endParaRPr lang="tr-TR" sz="1500" dirty="0">
              <a:solidFill>
                <a:prstClr val="black"/>
              </a:solidFill>
              <a:latin typeface="Arial"/>
            </a:endParaRPr>
          </a:p>
          <a:p>
            <a:pPr marL="257175" indent="-257175" algn="just" defTabSz="685800">
              <a:buFont typeface="Wingdings" panose="05000000000000000000" pitchFamily="2" charset="2"/>
              <a:buChar char="Ø"/>
              <a:defRPr/>
            </a:pPr>
            <a:r>
              <a:rPr lang="tr-TR" sz="1500" dirty="0" smtClean="0">
                <a:solidFill>
                  <a:prstClr val="black"/>
                </a:solidFill>
                <a:latin typeface="Arial"/>
              </a:rPr>
              <a:t>Çevre </a:t>
            </a:r>
            <a:r>
              <a:rPr lang="tr-TR" sz="1500" dirty="0">
                <a:solidFill>
                  <a:prstClr val="black"/>
                </a:solidFill>
                <a:latin typeface="Arial"/>
              </a:rPr>
              <a:t>ve Orman Bakanlığı Korunan Alan Planlaması ve Yönetimi, Biyolojik çeşitlilik ve Doğal Kaynak Yönetimi Projesi Deneyimi, Ankara, 2007.</a:t>
            </a:r>
          </a:p>
          <a:p>
            <a:pPr marL="257175" indent="-257175" algn="just" defTabSz="685800">
              <a:buFont typeface="Wingdings" panose="05000000000000000000" pitchFamily="2" charset="2"/>
              <a:buChar char="Ø"/>
              <a:defRPr/>
            </a:pPr>
            <a:r>
              <a:rPr lang="tr-TR" sz="1500" dirty="0">
                <a:solidFill>
                  <a:prstClr val="black"/>
                </a:solidFill>
                <a:latin typeface="Arial"/>
              </a:rPr>
              <a:t>Ekolojik Sorunlar ve Çözümleri, N. Çepel, TÜBİTAK Popüler Bilim Kitapları, Ankara,2003.</a:t>
            </a:r>
          </a:p>
          <a:p>
            <a:pPr marL="257175" indent="-257175" algn="just" defTabSz="685800">
              <a:buFont typeface="Wingdings" panose="05000000000000000000" pitchFamily="2" charset="2"/>
              <a:buChar char="Ø"/>
              <a:defRPr/>
            </a:pPr>
            <a:r>
              <a:rPr lang="tr-TR" sz="1500" dirty="0">
                <a:solidFill>
                  <a:prstClr val="black"/>
                </a:solidFill>
                <a:latin typeface="Arial"/>
              </a:rPr>
              <a:t>Kuş Araştırmaları Derneği, Doğa Korumacının El Kitabı. Editör: Tansu Gürpınar, 2007.</a:t>
            </a:r>
          </a:p>
          <a:p>
            <a:pPr marL="257175" indent="-257175" algn="just" defTabSz="685800">
              <a:buFont typeface="Wingdings" panose="05000000000000000000" pitchFamily="2" charset="2"/>
              <a:buChar char="Ø"/>
              <a:defRPr/>
            </a:pPr>
            <a:r>
              <a:rPr lang="tr-TR" sz="1500" dirty="0">
                <a:solidFill>
                  <a:prstClr val="black"/>
                </a:solidFill>
                <a:latin typeface="Arial"/>
              </a:rPr>
              <a:t>Kültür ve Turizm Bakanlığı-Teftiş Kurulu Başkanlığı, Bakanlık Mevzuatı, Kültür Varlıkları ve Müzeler Genel Müdürlüğü İle İlgili Mevzuat, İlke Kararları, 2012.</a:t>
            </a:r>
          </a:p>
          <a:p>
            <a:pPr marL="257175" indent="-257175" algn="just" defTabSz="685800">
              <a:buFont typeface="Wingdings" panose="05000000000000000000" pitchFamily="2" charset="2"/>
              <a:buChar char="Ø"/>
              <a:defRPr/>
            </a:pPr>
            <a:r>
              <a:rPr lang="tr-TR" sz="1500" dirty="0">
                <a:solidFill>
                  <a:prstClr val="black"/>
                </a:solidFill>
                <a:latin typeface="Arial"/>
              </a:rPr>
              <a:t>Orman’da Doğa Koruma A.H. Çolak, Milli Parklar ve Av-Yaban Hayatı Genel Müdürlüğü Yayını, Ankara, 2001.</a:t>
            </a:r>
          </a:p>
          <a:p>
            <a:pPr marL="257175" indent="-257175" algn="just" defTabSz="685800">
              <a:buFont typeface="Wingdings" panose="05000000000000000000" pitchFamily="2" charset="2"/>
              <a:buChar char="Ø"/>
              <a:defRPr/>
            </a:pPr>
            <a:endParaRPr lang="tr-TR" sz="1500" dirty="0">
              <a:solidFill>
                <a:prstClr val="black"/>
              </a:solidFill>
              <a:latin typeface="Arial"/>
            </a:endParaRP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12492</TotalTime>
  <Words>1044</Words>
  <Application>Microsoft Office PowerPoint</Application>
  <PresentationFormat>Ekran Gösterisi (4:3)</PresentationFormat>
  <Paragraphs>47</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MS PGothic</vt:lpstr>
      <vt:lpstr>Arial</vt:lpstr>
      <vt:lpstr>Calibri</vt:lpstr>
      <vt:lpstr>Century Gothic</vt:lpstr>
      <vt:lpstr>Times New Roman</vt:lpstr>
      <vt:lpstr>Wingdings</vt:lpstr>
      <vt:lpstr>ekonomi</vt:lpstr>
      <vt:lpstr>1_Rics</vt:lpstr>
      <vt:lpstr>h.t.</vt:lpstr>
      <vt:lpstr>PowerPoint Sunusu</vt:lpstr>
      <vt:lpstr>KORUMA KAVRAMININ TARİHSEL GELİŞİM VE DEĞİŞİMİ</vt:lpstr>
      <vt:lpstr>KORUMA KAVRAMININ TARİHSEL GELİŞİM VE DEĞİŞİMİ</vt:lpstr>
      <vt:lpstr>KORUMA KAVRAMININ TARİHSEL GELİŞİM VE DEĞİŞİMİ</vt:lpstr>
      <vt:lpstr>KORUMA KAVRAMININ TARİHSEL GELİŞİM VE DEĞİŞİMİ</vt:lpstr>
      <vt:lpstr>KORUMA KAVRAMININ TARİHSEL GELİŞİM VE DEĞİŞİMİ</vt:lpstr>
      <vt:lpstr>KORUMA KAVRAMININ TARİHSEL GELİŞİM VE DEĞİŞİMİ</vt:lpstr>
      <vt:lpstr>KORUMA KAVRAMININ TARİHSEL GELİŞİM VE DEĞİŞİMİ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813</cp:revision>
  <cp:lastPrinted>2016-10-24T07:53:35Z</cp:lastPrinted>
  <dcterms:created xsi:type="dcterms:W3CDTF">2016-09-18T09:35:24Z</dcterms:created>
  <dcterms:modified xsi:type="dcterms:W3CDTF">2020-02-25T11:13:05Z</dcterms:modified>
</cp:coreProperties>
</file>