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57" r:id="rId3"/>
    <p:sldId id="256" r:id="rId4"/>
    <p:sldId id="258" r:id="rId5"/>
    <p:sldId id="260" r:id="rId6"/>
    <p:sldId id="263" r:id="rId7"/>
    <p:sldId id="267" r:id="rId8"/>
    <p:sldId id="268" r:id="rId9"/>
    <p:sldId id="275" r:id="rId10"/>
    <p:sldId id="27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75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374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540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705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000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537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9705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090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791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281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879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70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620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694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962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4847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278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8863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C144846-FBAA-43A7-AC52-8D91DBDC83B6}" type="datetimeFigureOut">
              <a:rPr lang="tr-TR" smtClean="0"/>
              <a:t>24.06.2020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9550D5E-435E-4405-9C73-8BCCEAD14A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3437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55385" y="2696487"/>
            <a:ext cx="8534400" cy="1507067"/>
          </a:xfrm>
        </p:spPr>
        <p:txBody>
          <a:bodyPr/>
          <a:lstStyle/>
          <a:p>
            <a:r>
              <a:rPr lang="tr-TR" smtClean="0"/>
              <a:t>CELLULAR MEMBRANES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58032" y="3450021"/>
            <a:ext cx="8534400" cy="3615267"/>
          </a:xfrm>
        </p:spPr>
        <p:txBody>
          <a:bodyPr/>
          <a:lstStyle/>
          <a:p>
            <a:endParaRPr lang="tr-TR" dirty="0"/>
          </a:p>
          <a:p>
            <a:r>
              <a:rPr lang="tr-TR" dirty="0" smtClean="0"/>
              <a:t>Prof.Dr.Asuman SUNGUROĞLU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3719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4212" y="437847"/>
            <a:ext cx="8534400" cy="1507067"/>
          </a:xfrm>
        </p:spPr>
        <p:txBody>
          <a:bodyPr/>
          <a:lstStyle/>
          <a:p>
            <a:r>
              <a:rPr lang="tr-TR" dirty="0" err="1"/>
              <a:t>Membrane</a:t>
            </a:r>
            <a:r>
              <a:rPr lang="tr-TR" dirty="0"/>
              <a:t> </a:t>
            </a:r>
            <a:r>
              <a:rPr lang="tr-TR" dirty="0" err="1" smtClean="0"/>
              <a:t>proteIn</a:t>
            </a:r>
            <a:r>
              <a:rPr lang="tr-TR" dirty="0" smtClean="0"/>
              <a:t> </a:t>
            </a:r>
            <a:r>
              <a:rPr lang="tr-TR" dirty="0" err="1" smtClean="0"/>
              <a:t>functIons</a:t>
            </a:r>
            <a:r>
              <a:rPr lang="tr-TR" dirty="0" smtClean="0"/>
              <a:t> </a:t>
            </a:r>
            <a:r>
              <a:rPr lang="tr-TR" dirty="0"/>
              <a:t>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7255" y="2204357"/>
            <a:ext cx="8534400" cy="3615267"/>
          </a:xfrm>
        </p:spPr>
        <p:txBody>
          <a:bodyPr/>
          <a:lstStyle/>
          <a:p>
            <a:r>
              <a:rPr lang="tr-TR" dirty="0" smtClean="0"/>
              <a:t>Transport</a:t>
            </a:r>
          </a:p>
          <a:p>
            <a:r>
              <a:rPr lang="tr-TR" dirty="0" err="1" smtClean="0"/>
              <a:t>Enzymatic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endParaRPr lang="tr-TR" dirty="0" smtClean="0"/>
          </a:p>
          <a:p>
            <a:r>
              <a:rPr lang="tr-TR" dirty="0" err="1" smtClean="0"/>
              <a:t>Signal</a:t>
            </a:r>
            <a:r>
              <a:rPr lang="tr-TR" dirty="0" smtClean="0"/>
              <a:t> </a:t>
            </a:r>
            <a:r>
              <a:rPr lang="tr-TR" dirty="0" err="1" smtClean="0"/>
              <a:t>transduction</a:t>
            </a:r>
            <a:endParaRPr lang="tr-TR" dirty="0" smtClean="0"/>
          </a:p>
          <a:p>
            <a:r>
              <a:rPr lang="tr-TR" dirty="0" smtClean="0"/>
              <a:t>Cell-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recognition</a:t>
            </a:r>
            <a:endParaRPr lang="tr-TR" dirty="0" smtClean="0"/>
          </a:p>
          <a:p>
            <a:r>
              <a:rPr lang="tr-TR" dirty="0" err="1" smtClean="0"/>
              <a:t>Intercellular</a:t>
            </a:r>
            <a:r>
              <a:rPr lang="tr-TR" dirty="0" smtClean="0"/>
              <a:t> </a:t>
            </a:r>
            <a:r>
              <a:rPr lang="tr-TR" dirty="0" err="1" smtClean="0"/>
              <a:t>joining</a:t>
            </a:r>
            <a:endParaRPr lang="tr-TR" dirty="0" smtClean="0"/>
          </a:p>
          <a:p>
            <a:r>
              <a:rPr lang="tr-TR" dirty="0" err="1" smtClean="0"/>
              <a:t>Attachment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cytoskeleton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extracellular</a:t>
            </a:r>
            <a:r>
              <a:rPr lang="tr-TR" dirty="0" smtClean="0"/>
              <a:t> </a:t>
            </a:r>
            <a:r>
              <a:rPr lang="tr-TR" dirty="0" err="1" smtClean="0"/>
              <a:t>matrix</a:t>
            </a:r>
            <a:r>
              <a:rPr lang="tr-TR" dirty="0" smtClean="0"/>
              <a:t> (ECM)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6275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plasma membrane is the boundary that separates the living cell from its surroundings</a:t>
            </a:r>
          </a:p>
          <a:p>
            <a:r>
              <a:rPr lang="en-US" dirty="0" smtClean="0"/>
              <a:t>The plasma membrane exhibits selective permeability, allowing some substances to cross it more easily than others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3174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11728" y="3222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Cellular membranes are </a:t>
            </a:r>
            <a:r>
              <a:rPr lang="tr-TR" dirty="0" smtClean="0"/>
              <a:t>COMPOSED OF </a:t>
            </a:r>
            <a:r>
              <a:rPr lang="en-US" dirty="0" smtClean="0"/>
              <a:t>fluid mosaics of lipids and proteins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4211" y="2709863"/>
            <a:ext cx="8149545" cy="3886880"/>
          </a:xfrm>
        </p:spPr>
        <p:txBody>
          <a:bodyPr>
            <a:normAutofit/>
          </a:bodyPr>
          <a:lstStyle/>
          <a:p>
            <a:r>
              <a:rPr lang="tr-TR" dirty="0" err="1" smtClean="0"/>
              <a:t>Phospholipids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abundant</a:t>
            </a:r>
            <a:r>
              <a:rPr lang="tr-TR" dirty="0" smtClean="0"/>
              <a:t> </a:t>
            </a:r>
            <a:r>
              <a:rPr lang="tr-TR" dirty="0" err="1" smtClean="0"/>
              <a:t>lipid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plasma</a:t>
            </a:r>
            <a:r>
              <a:rPr lang="tr-TR" dirty="0" smtClean="0"/>
              <a:t> </a:t>
            </a:r>
            <a:r>
              <a:rPr lang="tr-TR" dirty="0" err="1" smtClean="0"/>
              <a:t>membrane</a:t>
            </a:r>
            <a:endParaRPr lang="tr-TR" dirty="0" smtClean="0"/>
          </a:p>
          <a:p>
            <a:r>
              <a:rPr lang="tr-TR" dirty="0" err="1" smtClean="0"/>
              <a:t>Phospholipids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amphipathic</a:t>
            </a:r>
            <a:r>
              <a:rPr lang="tr-TR" dirty="0" smtClean="0"/>
              <a:t> </a:t>
            </a:r>
            <a:r>
              <a:rPr lang="tr-TR" dirty="0" err="1" smtClean="0"/>
              <a:t>molecules</a:t>
            </a:r>
            <a:r>
              <a:rPr lang="tr-TR" dirty="0" smtClean="0"/>
              <a:t>, </a:t>
            </a:r>
            <a:r>
              <a:rPr lang="tr-TR" dirty="0" err="1" smtClean="0"/>
              <a:t>containing</a:t>
            </a:r>
            <a:r>
              <a:rPr lang="tr-TR" dirty="0" smtClean="0"/>
              <a:t> </a:t>
            </a:r>
            <a:r>
              <a:rPr lang="tr-TR" dirty="0" err="1" smtClean="0"/>
              <a:t>hydrophobic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hydrophilic</a:t>
            </a:r>
            <a:r>
              <a:rPr lang="tr-TR" dirty="0" smtClean="0"/>
              <a:t> </a:t>
            </a:r>
            <a:r>
              <a:rPr lang="tr-TR" dirty="0" err="1" smtClean="0"/>
              <a:t>regions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fluid</a:t>
            </a:r>
            <a:r>
              <a:rPr lang="tr-TR" dirty="0" smtClean="0"/>
              <a:t> </a:t>
            </a:r>
            <a:r>
              <a:rPr lang="tr-TR" dirty="0" err="1" smtClean="0"/>
              <a:t>mosaic</a:t>
            </a:r>
            <a:r>
              <a:rPr lang="tr-TR" dirty="0" smtClean="0"/>
              <a:t> model </a:t>
            </a:r>
            <a:r>
              <a:rPr lang="tr-TR" dirty="0" err="1" smtClean="0"/>
              <a:t>states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a </a:t>
            </a:r>
            <a:r>
              <a:rPr lang="tr-TR" dirty="0" err="1" smtClean="0"/>
              <a:t>membrane</a:t>
            </a:r>
            <a:r>
              <a:rPr lang="tr-TR" dirty="0" smtClean="0"/>
              <a:t> is a </a:t>
            </a:r>
            <a:r>
              <a:rPr lang="tr-TR" dirty="0" err="1" smtClean="0"/>
              <a:t>fluid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“</a:t>
            </a:r>
            <a:r>
              <a:rPr lang="tr-TR" dirty="0" err="1" smtClean="0"/>
              <a:t>mosaic</a:t>
            </a:r>
            <a:r>
              <a:rPr lang="tr-TR" dirty="0" smtClean="0"/>
              <a:t>” of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proteins</a:t>
            </a:r>
            <a:r>
              <a:rPr lang="tr-TR" dirty="0" smtClean="0"/>
              <a:t> </a:t>
            </a:r>
            <a:r>
              <a:rPr lang="tr-TR" dirty="0" err="1" smtClean="0"/>
              <a:t>embedded</a:t>
            </a:r>
            <a:r>
              <a:rPr lang="tr-TR" dirty="0" smtClean="0"/>
              <a:t> in it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99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79412" y="0"/>
            <a:ext cx="8534400" cy="1507067"/>
          </a:xfrm>
        </p:spPr>
        <p:txBody>
          <a:bodyPr/>
          <a:lstStyle/>
          <a:p>
            <a:r>
              <a:rPr lang="en-US" dirty="0" smtClean="0"/>
              <a:t>Membrane </a:t>
            </a:r>
            <a:r>
              <a:rPr lang="tr-TR" dirty="0" err="1" smtClean="0"/>
              <a:t>Structures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Membranes have been chemically analyzed and found to be made of proteins and lipids</a:t>
            </a:r>
          </a:p>
          <a:p>
            <a:r>
              <a:rPr lang="en-US" dirty="0" smtClean="0"/>
              <a:t>the plasma membrane </a:t>
            </a:r>
            <a:r>
              <a:rPr lang="tr-TR" dirty="0" smtClean="0"/>
              <a:t>is </a:t>
            </a:r>
            <a:r>
              <a:rPr lang="tr-TR" dirty="0" err="1" smtClean="0"/>
              <a:t>formed</a:t>
            </a:r>
            <a:r>
              <a:rPr lang="tr-TR" dirty="0" smtClean="0"/>
              <a:t> </a:t>
            </a:r>
            <a:r>
              <a:rPr lang="en-US" dirty="0" smtClean="0"/>
              <a:t>a</a:t>
            </a:r>
            <a:r>
              <a:rPr lang="tr-TR" dirty="0" smtClean="0"/>
              <a:t>s a</a:t>
            </a:r>
            <a:r>
              <a:rPr lang="en-US" dirty="0" smtClean="0"/>
              <a:t> phospholipid bilayer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0692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61357"/>
            <a:ext cx="10515600" cy="5115606"/>
          </a:xfrm>
        </p:spPr>
        <p:txBody>
          <a:bodyPr/>
          <a:lstStyle/>
          <a:p>
            <a:r>
              <a:rPr lang="en-US" dirty="0" smtClean="0"/>
              <a:t>In 1935, Hugh </a:t>
            </a:r>
            <a:r>
              <a:rPr lang="en-US" dirty="0" err="1" smtClean="0"/>
              <a:t>Davson</a:t>
            </a:r>
            <a:r>
              <a:rPr lang="en-US" dirty="0" smtClean="0"/>
              <a:t> and James </a:t>
            </a:r>
            <a:r>
              <a:rPr lang="en-US" dirty="0" err="1" smtClean="0"/>
              <a:t>Danielli</a:t>
            </a:r>
            <a:r>
              <a:rPr lang="en-US" dirty="0" smtClean="0"/>
              <a:t> proposed a sandwich model in which the phospholipid bilayer lies between two layers of globular proteins</a:t>
            </a:r>
            <a:endParaRPr lang="tr-TR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 1972, Singer and Nicolson proposed that </a:t>
            </a:r>
            <a:r>
              <a:rPr lang="tr-TR" dirty="0" err="1" smtClean="0"/>
              <a:t>fluid</a:t>
            </a:r>
            <a:r>
              <a:rPr lang="tr-TR" dirty="0" smtClean="0"/>
              <a:t> </a:t>
            </a:r>
            <a:r>
              <a:rPr lang="tr-TR" dirty="0" err="1" smtClean="0"/>
              <a:t>mosaic</a:t>
            </a:r>
            <a:r>
              <a:rPr lang="tr-TR" dirty="0" smtClean="0"/>
              <a:t> model of </a:t>
            </a:r>
            <a:r>
              <a:rPr lang="en-US" dirty="0" smtClean="0"/>
              <a:t>the membrane is a mosaic of proteins dispersed within the bilayer, with only the hydrophilic regions exposed to water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7496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10783" y="388860"/>
            <a:ext cx="8534400" cy="1507067"/>
          </a:xfrm>
        </p:spPr>
        <p:txBody>
          <a:bodyPr/>
          <a:lstStyle/>
          <a:p>
            <a:r>
              <a:rPr lang="tr-TR" dirty="0" smtClean="0"/>
              <a:t>MEMBRANE FLUIDITY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0541" y="2188029"/>
            <a:ext cx="8534400" cy="3615267"/>
          </a:xfrm>
        </p:spPr>
        <p:txBody>
          <a:bodyPr/>
          <a:lstStyle/>
          <a:p>
            <a:r>
              <a:rPr lang="en-US" dirty="0" smtClean="0"/>
              <a:t>Phospholipids in the plasma membrane can move within the bilayer</a:t>
            </a:r>
          </a:p>
          <a:p>
            <a:r>
              <a:rPr lang="en-US" dirty="0" smtClean="0"/>
              <a:t>Most of the lipids, and some proteins, drift laterally</a:t>
            </a:r>
          </a:p>
          <a:p>
            <a:r>
              <a:rPr lang="en-US" dirty="0" smtClean="0"/>
              <a:t>Rarely does a molecule flip-flop transversely across the membrane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7479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temperatures cool, membranes switch from a fluid state to a solid state</a:t>
            </a:r>
          </a:p>
          <a:p>
            <a:r>
              <a:rPr lang="en-US" dirty="0" smtClean="0"/>
              <a:t>The temperature at which a membrane solidifies depends on the types of lipids</a:t>
            </a:r>
          </a:p>
          <a:p>
            <a:r>
              <a:rPr lang="en-US" dirty="0" smtClean="0"/>
              <a:t>Membranes rich in unsaturated fatty acids are more fluid than those rich in saturated fatty acids</a:t>
            </a:r>
          </a:p>
          <a:p>
            <a:r>
              <a:rPr lang="en-US" dirty="0" smtClean="0"/>
              <a:t>Membranes must be fluid to work properly; they are usually about as fluid as salad oil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3374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steroid cholesterol has different effects on membrane fluidity at different temperatures</a:t>
            </a:r>
          </a:p>
          <a:p>
            <a:r>
              <a:rPr lang="en-US" dirty="0" smtClean="0"/>
              <a:t>At warm temperatures (such as 37°C), cholesterol restrains movement of phospholipids</a:t>
            </a:r>
          </a:p>
          <a:p>
            <a:r>
              <a:rPr lang="en-US" dirty="0" smtClean="0"/>
              <a:t>At cool temperatures, it maintains fluidity by preventing tight packing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9975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2955" y="307218"/>
            <a:ext cx="8534400" cy="1507067"/>
          </a:xfrm>
        </p:spPr>
        <p:txBody>
          <a:bodyPr/>
          <a:lstStyle/>
          <a:p>
            <a:r>
              <a:rPr lang="en-US" dirty="0" smtClean="0"/>
              <a:t>Membrane Proteins and Their Functions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3583" y="2481943"/>
            <a:ext cx="8534400" cy="3190724"/>
          </a:xfrm>
        </p:spPr>
        <p:txBody>
          <a:bodyPr/>
          <a:lstStyle/>
          <a:p>
            <a:r>
              <a:rPr lang="en-US" dirty="0" smtClean="0"/>
              <a:t>A membrane </a:t>
            </a:r>
            <a:r>
              <a:rPr lang="tr-TR" dirty="0" smtClean="0"/>
              <a:t>has</a:t>
            </a:r>
            <a:r>
              <a:rPr lang="en-US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different proteins</a:t>
            </a:r>
            <a:r>
              <a:rPr lang="tr-TR" dirty="0" smtClean="0"/>
              <a:t> </a:t>
            </a:r>
            <a:r>
              <a:rPr lang="en-US" dirty="0" smtClean="0"/>
              <a:t>embedded in the fluid matrix of the lipid bilayer</a:t>
            </a:r>
          </a:p>
          <a:p>
            <a:r>
              <a:rPr lang="en-US" dirty="0" smtClean="0"/>
              <a:t>Peripheral proteins are bound to the surface of the membrane</a:t>
            </a:r>
          </a:p>
          <a:p>
            <a:r>
              <a:rPr lang="en-US" dirty="0" smtClean="0"/>
              <a:t>Integral proteins penetrate the hydrophobic core </a:t>
            </a:r>
          </a:p>
          <a:p>
            <a:r>
              <a:rPr lang="en-US" dirty="0" smtClean="0"/>
              <a:t>Integral proteins that span the membrane are called transmembrane proteins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7889674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95</TotalTime>
  <Words>370</Words>
  <Application>Microsoft Office PowerPoint</Application>
  <PresentationFormat>Geniş ekran</PresentationFormat>
  <Paragraphs>39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Dilim</vt:lpstr>
      <vt:lpstr>CELLULAR MEMBRANES </vt:lpstr>
      <vt:lpstr>PowerPoint Sunusu</vt:lpstr>
      <vt:lpstr>Cellular membranes are COMPOSED OF fluid mosaics of lipids and proteins</vt:lpstr>
      <vt:lpstr>Membrane Structures</vt:lpstr>
      <vt:lpstr>PowerPoint Sunusu</vt:lpstr>
      <vt:lpstr>MEMBRANE FLUIDITY</vt:lpstr>
      <vt:lpstr>PowerPoint Sunusu</vt:lpstr>
      <vt:lpstr>PowerPoint Sunusu</vt:lpstr>
      <vt:lpstr>Membrane Proteins and Their Functions</vt:lpstr>
      <vt:lpstr>Membrane proteIn functIons 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A.SUNGUROGLU</dc:creator>
  <cp:lastModifiedBy>A.SUNGUROGLU</cp:lastModifiedBy>
  <cp:revision>6</cp:revision>
  <dcterms:created xsi:type="dcterms:W3CDTF">2018-11-14T12:36:16Z</dcterms:created>
  <dcterms:modified xsi:type="dcterms:W3CDTF">2020-06-24T12:26:54Z</dcterms:modified>
</cp:coreProperties>
</file>