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9" r:id="rId11"/>
    <p:sldId id="270" r:id="rId12"/>
    <p:sldId id="30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498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dirty="0" smtClean="0"/>
              <a:t> 11</a:t>
            </a:r>
            <a:endParaRPr lang="tr-TR" sz="4000" dirty="0" smtClean="0"/>
          </a:p>
          <a:p>
            <a:r>
              <a:rPr lang="en-US" sz="4000" dirty="0"/>
              <a:t>Polymer Additives and Reinforcements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90427" y="115599"/>
            <a:ext cx="8853056" cy="1325563"/>
          </a:xfrm>
        </p:spPr>
        <p:txBody>
          <a:bodyPr/>
          <a:lstStyle/>
          <a:p>
            <a:pPr algn="ctr"/>
            <a:r>
              <a:rPr lang="en-US" dirty="0"/>
              <a:t>Polymer Additives and Reinforcements</a:t>
            </a:r>
            <a:br>
              <a:rPr lang="en-US" dirty="0"/>
            </a:b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</a:rPr>
              <a:t>FILLERS AND REINFORCEMENTS (COMPOSITES)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8"/>
          </a:xfrm>
        </p:spPr>
        <p:txBody>
          <a:bodyPr>
            <a:noAutofit/>
          </a:bodyPr>
          <a:lstStyle/>
          <a:p>
            <a:r>
              <a:rPr lang="tr-TR" sz="2400" dirty="0" err="1" smtClean="0">
                <a:solidFill>
                  <a:srgbClr val="231F20"/>
                </a:solidFill>
              </a:rPr>
              <a:t>Fillers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are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utilized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for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a number of purposes. 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err="1" smtClean="0">
                <a:solidFill>
                  <a:srgbClr val="231F20"/>
                </a:solidFill>
              </a:rPr>
              <a:t>For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example</a:t>
            </a:r>
            <a:r>
              <a:rPr lang="tr-TR" sz="2400" dirty="0" smtClean="0">
                <a:solidFill>
                  <a:srgbClr val="231F20"/>
                </a:solidFill>
              </a:rPr>
              <a:t>, </a:t>
            </a:r>
            <a:r>
              <a:rPr lang="tr-TR" sz="2400" dirty="0">
                <a:solidFill>
                  <a:srgbClr val="231F20"/>
                </a:solidFill>
              </a:rPr>
              <a:t>i</a:t>
            </a:r>
            <a:r>
              <a:rPr lang="en-US" sz="2400" dirty="0" err="1" smtClean="0">
                <a:solidFill>
                  <a:srgbClr val="231F20"/>
                </a:solidFill>
              </a:rPr>
              <a:t>nert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materials </a:t>
            </a:r>
            <a:r>
              <a:rPr lang="tr-TR" sz="2400" dirty="0" err="1" smtClean="0">
                <a:solidFill>
                  <a:srgbClr val="231F20"/>
                </a:solidFill>
              </a:rPr>
              <a:t>such</a:t>
            </a:r>
            <a:r>
              <a:rPr lang="tr-TR" sz="2400" dirty="0" smtClean="0">
                <a:solidFill>
                  <a:srgbClr val="231F20"/>
                </a:solidFill>
              </a:rPr>
              <a:t> as </a:t>
            </a:r>
            <a:r>
              <a:rPr lang="tr-TR" sz="2400" dirty="0" err="1" smtClean="0">
                <a:solidFill>
                  <a:srgbClr val="231F20"/>
                </a:solidFill>
              </a:rPr>
              <a:t>wo</a:t>
            </a:r>
            <a:r>
              <a:rPr lang="en-US" sz="2400" dirty="0" smtClean="0">
                <a:solidFill>
                  <a:srgbClr val="231F20"/>
                </a:solidFill>
              </a:rPr>
              <a:t>od </a:t>
            </a:r>
            <a:r>
              <a:rPr lang="en-US" sz="2400" dirty="0">
                <a:solidFill>
                  <a:srgbClr val="231F20"/>
                </a:solidFill>
              </a:rPr>
              <a:t>flour, clay, and talc serve to </a:t>
            </a:r>
            <a:r>
              <a:rPr lang="tr-TR" sz="2400" dirty="0" err="1" smtClean="0">
                <a:solidFill>
                  <a:srgbClr val="231F20"/>
                </a:solidFill>
              </a:rPr>
              <a:t>decrease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resin </a:t>
            </a:r>
            <a:r>
              <a:rPr lang="en-US" sz="2400" dirty="0" smtClean="0">
                <a:solidFill>
                  <a:srgbClr val="231F20"/>
                </a:solidFill>
              </a:rPr>
              <a:t>costs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and</a:t>
            </a:r>
            <a:r>
              <a:rPr lang="en-US" sz="2400" dirty="0">
                <a:solidFill>
                  <a:srgbClr val="231F20"/>
                </a:solidFill>
              </a:rPr>
              <a:t>, to a certain extent, </a:t>
            </a:r>
            <a:r>
              <a:rPr lang="tr-TR" sz="2400" dirty="0" err="1" smtClean="0">
                <a:solidFill>
                  <a:srgbClr val="231F20"/>
                </a:solidFill>
              </a:rPr>
              <a:t>enhance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err="1" smtClean="0">
                <a:solidFill>
                  <a:srgbClr val="231F20"/>
                </a:solidFill>
              </a:rPr>
              <a:t>processability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and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heat </a:t>
            </a:r>
            <a:r>
              <a:rPr lang="en-US" sz="2400" dirty="0">
                <a:solidFill>
                  <a:srgbClr val="231F20"/>
                </a:solidFill>
              </a:rPr>
              <a:t>dissipation in thermosetting </a:t>
            </a:r>
            <a:r>
              <a:rPr lang="tr-TR" sz="2400" dirty="0" err="1" smtClean="0">
                <a:solidFill>
                  <a:srgbClr val="231F20"/>
                </a:solidFill>
              </a:rPr>
              <a:t>matrices</a:t>
            </a:r>
            <a:r>
              <a:rPr lang="en-US" sz="2400" dirty="0" smtClean="0">
                <a:solidFill>
                  <a:srgbClr val="231F20"/>
                </a:solidFill>
              </a:rPr>
              <a:t>. 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smtClean="0">
                <a:solidFill>
                  <a:srgbClr val="231F20"/>
                </a:solidFill>
              </a:rPr>
              <a:t>On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other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hand</a:t>
            </a:r>
            <a:r>
              <a:rPr lang="tr-TR" sz="2400" dirty="0" smtClean="0">
                <a:solidFill>
                  <a:srgbClr val="231F20"/>
                </a:solidFill>
              </a:rPr>
              <a:t>, </a:t>
            </a:r>
            <a:r>
              <a:rPr lang="tr-TR" sz="2400" dirty="0">
                <a:solidFill>
                  <a:srgbClr val="231F20"/>
                </a:solidFill>
              </a:rPr>
              <a:t>b</a:t>
            </a:r>
            <a:r>
              <a:rPr lang="en-US" sz="2400" dirty="0" err="1" smtClean="0">
                <a:solidFill>
                  <a:srgbClr val="231F20"/>
                </a:solidFill>
              </a:rPr>
              <a:t>oth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err="1" smtClean="0">
                <a:solidFill>
                  <a:srgbClr val="231F20"/>
                </a:solidFill>
              </a:rPr>
              <a:t>aluminatrihydrate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and talc </a:t>
            </a:r>
            <a:r>
              <a:rPr lang="tr-TR" sz="2400" dirty="0" err="1" smtClean="0">
                <a:solidFill>
                  <a:srgbClr val="231F20"/>
                </a:solidFill>
              </a:rPr>
              <a:t>are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used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to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enhance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flame </a:t>
            </a:r>
            <a:r>
              <a:rPr lang="en-US" sz="2400" dirty="0" err="1">
                <a:solidFill>
                  <a:srgbClr val="231F20"/>
                </a:solidFill>
              </a:rPr>
              <a:t>retardance</a:t>
            </a:r>
            <a:r>
              <a:rPr lang="en-US" sz="2400" dirty="0">
                <a:solidFill>
                  <a:srgbClr val="231F20"/>
                </a:solidFill>
              </a:rPr>
              <a:t>. 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err="1" smtClean="0">
                <a:solidFill>
                  <a:srgbClr val="231F20"/>
                </a:solidFill>
              </a:rPr>
              <a:t>Additionally</a:t>
            </a:r>
            <a:r>
              <a:rPr lang="tr-TR" sz="2400" dirty="0" smtClean="0">
                <a:solidFill>
                  <a:srgbClr val="231F20"/>
                </a:solidFill>
              </a:rPr>
              <a:t>, </a:t>
            </a:r>
            <a:r>
              <a:rPr lang="tr-TR" sz="2400" dirty="0">
                <a:solidFill>
                  <a:srgbClr val="231F20"/>
                </a:solidFill>
              </a:rPr>
              <a:t>m</a:t>
            </a:r>
            <a:r>
              <a:rPr lang="en-US" sz="2400" dirty="0" err="1" smtClean="0">
                <a:solidFill>
                  <a:srgbClr val="231F20"/>
                </a:solidFill>
              </a:rPr>
              <a:t>ica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particles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are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utilized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to </a:t>
            </a:r>
            <a:r>
              <a:rPr lang="tr-TR" sz="2400" dirty="0" err="1" smtClean="0">
                <a:solidFill>
                  <a:srgbClr val="231F20"/>
                </a:solidFill>
              </a:rPr>
              <a:t>change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the electrical and </a:t>
            </a:r>
            <a:r>
              <a:rPr lang="en-US" sz="2400" dirty="0" smtClean="0">
                <a:solidFill>
                  <a:srgbClr val="231F20"/>
                </a:solidFill>
              </a:rPr>
              <a:t>heat-insulating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properties </a:t>
            </a:r>
            <a:r>
              <a:rPr lang="en-US" sz="2400" dirty="0">
                <a:solidFill>
                  <a:srgbClr val="231F20"/>
                </a:solidFill>
              </a:rPr>
              <a:t>of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</a:rPr>
              <a:t>. 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err="1" smtClean="0">
                <a:solidFill>
                  <a:srgbClr val="231F20"/>
                </a:solidFill>
              </a:rPr>
              <a:t>Certain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fillers, </a:t>
            </a:r>
            <a:r>
              <a:rPr lang="tr-TR" sz="2400" dirty="0" err="1" smtClean="0">
                <a:solidFill>
                  <a:srgbClr val="231F20"/>
                </a:solidFill>
              </a:rPr>
              <a:t>such</a:t>
            </a:r>
            <a:r>
              <a:rPr lang="tr-TR" sz="2400" dirty="0" smtClean="0">
                <a:solidFill>
                  <a:srgbClr val="231F20"/>
                </a:solidFill>
              </a:rPr>
              <a:t> as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particulate </a:t>
            </a:r>
            <a:r>
              <a:rPr lang="en-US" sz="2400" dirty="0">
                <a:solidFill>
                  <a:srgbClr val="231F20"/>
                </a:solidFill>
              </a:rPr>
              <a:t>fillers like carbon black, aluminum flakes, and metal or metal-coated </a:t>
            </a:r>
            <a:r>
              <a:rPr lang="en-US" sz="2400" dirty="0" smtClean="0">
                <a:solidFill>
                  <a:srgbClr val="231F20"/>
                </a:solidFill>
              </a:rPr>
              <a:t>fibers</a:t>
            </a:r>
            <a:r>
              <a:rPr lang="tr-TR" sz="2400" dirty="0" smtClean="0">
                <a:solidFill>
                  <a:srgbClr val="231F20"/>
                </a:solidFill>
              </a:rPr>
              <a:t>,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smtClean="0">
                <a:solidFill>
                  <a:srgbClr val="231F20"/>
                </a:solidFill>
              </a:rPr>
              <a:t>can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be </a:t>
            </a:r>
            <a:r>
              <a:rPr lang="en-US" sz="2400" dirty="0" smtClean="0">
                <a:solidFill>
                  <a:srgbClr val="231F20"/>
                </a:solidFill>
              </a:rPr>
              <a:t>u</a:t>
            </a:r>
            <a:r>
              <a:rPr lang="tr-TR" sz="2400" dirty="0" err="1" smtClean="0">
                <a:solidFill>
                  <a:srgbClr val="231F20"/>
                </a:solidFill>
              </a:rPr>
              <a:t>tilized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to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decrease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mold </a:t>
            </a:r>
            <a:r>
              <a:rPr lang="en-US" sz="2400" dirty="0">
                <a:solidFill>
                  <a:srgbClr val="231F20"/>
                </a:solidFill>
              </a:rPr>
              <a:t>shrinkage as well as to produce statically conductive polymers, </a:t>
            </a:r>
            <a:r>
              <a:rPr lang="tr-TR" sz="2400" dirty="0" err="1" smtClean="0">
                <a:solidFill>
                  <a:srgbClr val="231F20"/>
                </a:solidFill>
              </a:rPr>
              <a:t>which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provides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shielding </a:t>
            </a:r>
            <a:r>
              <a:rPr lang="tr-TR" sz="2400" dirty="0" err="1" smtClean="0">
                <a:solidFill>
                  <a:srgbClr val="231F20"/>
                </a:solidFill>
              </a:rPr>
              <a:t>from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electromagnetic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interference</a:t>
            </a:r>
            <a:r>
              <a:rPr lang="tr-TR" sz="2400" dirty="0" smtClean="0">
                <a:solidFill>
                  <a:srgbClr val="231F20"/>
                </a:solidFill>
              </a:rPr>
              <a:t>/</a:t>
            </a:r>
            <a:r>
              <a:rPr lang="tr-TR" sz="2400" dirty="0" err="1" smtClean="0">
                <a:solidFill>
                  <a:srgbClr val="231F20"/>
                </a:solidFill>
              </a:rPr>
              <a:t>radio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>
                <a:solidFill>
                  <a:srgbClr val="231F20"/>
                </a:solidFill>
              </a:rPr>
              <a:t>frequency</a:t>
            </a:r>
            <a:r>
              <a:rPr lang="tr-TR" sz="2400" dirty="0">
                <a:solidFill>
                  <a:srgbClr val="231F20"/>
                </a:solidFill>
              </a:rPr>
              <a:t> </a:t>
            </a:r>
            <a:r>
              <a:rPr lang="tr-TR" sz="2400" dirty="0" err="1">
                <a:solidFill>
                  <a:srgbClr val="231F20"/>
                </a:solidFill>
              </a:rPr>
              <a:t>interference</a:t>
            </a:r>
            <a:r>
              <a:rPr lang="tr-TR" sz="2400" dirty="0">
                <a:solidFill>
                  <a:srgbClr val="231F20"/>
                </a:solidFill>
              </a:rPr>
              <a:t> (EMI/FMI</a:t>
            </a:r>
            <a:r>
              <a:rPr lang="tr-TR" sz="2400" dirty="0" smtClean="0">
                <a:solidFill>
                  <a:srgbClr val="231F20"/>
                </a:solidFill>
              </a:rPr>
              <a:t>).</a:t>
            </a:r>
            <a:endParaRPr lang="tr-TR" sz="2400" dirty="0">
              <a:solidFill>
                <a:srgbClr val="231F2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789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Polymer Additives and Reinforcements</a:t>
            </a:r>
            <a:br>
              <a:rPr lang="en-US" dirty="0"/>
            </a:b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</a:rPr>
              <a:t>FILLERS AND REINFORCEMENTS (COMPOSITES)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86632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>
                <a:solidFill>
                  <a:srgbClr val="231F20"/>
                </a:solidFill>
              </a:rPr>
              <a:t>Certain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type</a:t>
            </a:r>
            <a:r>
              <a:rPr lang="tr-TR" sz="2400" dirty="0" smtClean="0">
                <a:solidFill>
                  <a:srgbClr val="231F20"/>
                </a:solidFill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</a:rPr>
              <a:t>fillers</a:t>
            </a:r>
            <a:r>
              <a:rPr lang="tr-TR" sz="2400" dirty="0" smtClean="0">
                <a:solidFill>
                  <a:srgbClr val="231F20"/>
                </a:solidFill>
              </a:rPr>
              <a:t>,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like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carbon black or </a:t>
            </a:r>
            <a:r>
              <a:rPr lang="en-US" sz="2400" dirty="0" smtClean="0">
                <a:solidFill>
                  <a:srgbClr val="231F20"/>
                </a:solidFill>
              </a:rPr>
              <a:t>silica</a:t>
            </a:r>
            <a:r>
              <a:rPr lang="tr-TR" sz="2400" dirty="0" smtClean="0">
                <a:solidFill>
                  <a:srgbClr val="231F20"/>
                </a:solidFill>
              </a:rPr>
              <a:t>, </a:t>
            </a:r>
            <a:r>
              <a:rPr lang="en-US" sz="2400" dirty="0" smtClean="0">
                <a:solidFill>
                  <a:srgbClr val="231F20"/>
                </a:solidFill>
              </a:rPr>
              <a:t>are </a:t>
            </a:r>
            <a:r>
              <a:rPr lang="tr-TR" sz="2400" dirty="0" err="1" smtClean="0">
                <a:solidFill>
                  <a:srgbClr val="231F20"/>
                </a:solidFill>
              </a:rPr>
              <a:t>utilized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as reinforcing fillers to </a:t>
            </a:r>
            <a:r>
              <a:rPr lang="tr-TR" sz="2400" dirty="0" err="1" smtClean="0">
                <a:solidFill>
                  <a:srgbClr val="231F20"/>
                </a:solidFill>
              </a:rPr>
              <a:t>enhance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the strength and abrasion resistance of commercial elastomers.</a:t>
            </a:r>
          </a:p>
          <a:p>
            <a:r>
              <a:rPr lang="tr-TR" sz="2400" dirty="0" err="1" smtClean="0">
                <a:solidFill>
                  <a:srgbClr val="231F20"/>
                </a:solidFill>
              </a:rPr>
              <a:t>In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addition</a:t>
            </a:r>
            <a:r>
              <a:rPr lang="tr-TR" sz="2400" dirty="0" smtClean="0">
                <a:solidFill>
                  <a:srgbClr val="231F20"/>
                </a:solidFill>
              </a:rPr>
              <a:t>, </a:t>
            </a:r>
            <a:r>
              <a:rPr lang="tr-TR" sz="2400" dirty="0" err="1" smtClean="0">
                <a:solidFill>
                  <a:srgbClr val="231F20"/>
                </a:solidFill>
              </a:rPr>
              <a:t>certain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kind</a:t>
            </a:r>
            <a:r>
              <a:rPr lang="tr-TR" sz="2400" dirty="0" smtClean="0">
                <a:solidFill>
                  <a:srgbClr val="231F20"/>
                </a:solidFill>
              </a:rPr>
              <a:t> of </a:t>
            </a:r>
            <a:r>
              <a:rPr lang="tr-TR" sz="2400" dirty="0">
                <a:solidFill>
                  <a:srgbClr val="231F20"/>
                </a:solidFill>
              </a:rPr>
              <a:t>f</a:t>
            </a:r>
            <a:r>
              <a:rPr lang="en-US" sz="2400" dirty="0" err="1" smtClean="0">
                <a:solidFill>
                  <a:srgbClr val="231F20"/>
                </a:solidFill>
              </a:rPr>
              <a:t>ibers</a:t>
            </a:r>
            <a:r>
              <a:rPr lang="tr-TR" sz="2400" dirty="0" smtClean="0">
                <a:solidFill>
                  <a:srgbClr val="231F20"/>
                </a:solidFill>
              </a:rPr>
              <a:t>,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such as </a:t>
            </a:r>
            <a:r>
              <a:rPr lang="en-US" sz="2400" dirty="0" smtClean="0">
                <a:solidFill>
                  <a:srgbClr val="231F20"/>
                </a:solidFill>
              </a:rPr>
              <a:t>glass</a:t>
            </a:r>
            <a:r>
              <a:rPr lang="en-US" sz="2400" dirty="0">
                <a:solidFill>
                  <a:srgbClr val="231F20"/>
                </a:solidFill>
              </a:rPr>
              <a:t>, carbon, </a:t>
            </a:r>
            <a:r>
              <a:rPr lang="en-US" sz="2400" dirty="0" err="1">
                <a:solidFill>
                  <a:srgbClr val="231F20"/>
                </a:solidFill>
              </a:rPr>
              <a:t>cellulosics</a:t>
            </a:r>
            <a:r>
              <a:rPr lang="en-US" sz="2400" dirty="0">
                <a:solidFill>
                  <a:srgbClr val="231F20"/>
                </a:solidFill>
              </a:rPr>
              <a:t>, and </a:t>
            </a:r>
            <a:r>
              <a:rPr lang="en-US" sz="2400" dirty="0" smtClean="0">
                <a:solidFill>
                  <a:srgbClr val="231F20"/>
                </a:solidFill>
              </a:rPr>
              <a:t>aramid</a:t>
            </a:r>
            <a:r>
              <a:rPr lang="tr-TR" sz="2400" dirty="0" smtClean="0">
                <a:solidFill>
                  <a:srgbClr val="231F20"/>
                </a:solidFill>
              </a:rPr>
              <a:t>,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are </a:t>
            </a:r>
            <a:r>
              <a:rPr lang="en-US" sz="2400" dirty="0" smtClean="0">
                <a:solidFill>
                  <a:srgbClr val="231F20"/>
                </a:solidFill>
              </a:rPr>
              <a:t>u</a:t>
            </a:r>
            <a:r>
              <a:rPr lang="tr-TR" sz="2400" dirty="0" err="1" smtClean="0">
                <a:solidFill>
                  <a:srgbClr val="231F20"/>
                </a:solidFill>
              </a:rPr>
              <a:t>tilized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principally to </a:t>
            </a:r>
            <a:r>
              <a:rPr lang="tr-TR" sz="2400" dirty="0" err="1" smtClean="0">
                <a:solidFill>
                  <a:srgbClr val="231F20"/>
                </a:solidFill>
              </a:rPr>
              <a:t>enhance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certain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mechanical </a:t>
            </a:r>
            <a:r>
              <a:rPr lang="en-US" sz="2400" dirty="0" smtClean="0">
                <a:solidFill>
                  <a:srgbClr val="231F20"/>
                </a:solidFill>
              </a:rPr>
              <a:t>properties </a:t>
            </a:r>
            <a:r>
              <a:rPr lang="en-US" sz="2400" dirty="0">
                <a:solidFill>
                  <a:srgbClr val="231F20"/>
                </a:solidFill>
              </a:rPr>
              <a:t>such as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tensile </a:t>
            </a:r>
            <a:r>
              <a:rPr lang="en-US" sz="2400" dirty="0" smtClean="0">
                <a:solidFill>
                  <a:srgbClr val="231F20"/>
                </a:solidFill>
              </a:rPr>
              <a:t>modulus</a:t>
            </a:r>
            <a:r>
              <a:rPr lang="en-US" sz="2400" dirty="0">
                <a:solidFill>
                  <a:srgbClr val="231F20"/>
                </a:solidFill>
              </a:rPr>
              <a:t>,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tensile </a:t>
            </a:r>
            <a:r>
              <a:rPr lang="en-US" sz="2400" dirty="0">
                <a:solidFill>
                  <a:srgbClr val="231F20"/>
                </a:solidFill>
              </a:rPr>
              <a:t>strength,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tear </a:t>
            </a:r>
            <a:r>
              <a:rPr lang="en-US" sz="2400" dirty="0">
                <a:solidFill>
                  <a:srgbClr val="231F20"/>
                </a:solidFill>
              </a:rPr>
              <a:t>strength,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abrasion </a:t>
            </a:r>
            <a:r>
              <a:rPr lang="en-US" sz="2400" dirty="0" smtClean="0">
                <a:solidFill>
                  <a:srgbClr val="231F20"/>
                </a:solidFill>
              </a:rPr>
              <a:t>resistance,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notched </a:t>
            </a:r>
            <a:r>
              <a:rPr lang="en-US" sz="2400" dirty="0">
                <a:solidFill>
                  <a:srgbClr val="231F20"/>
                </a:solidFill>
              </a:rPr>
              <a:t>impact strength, and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fatigue </a:t>
            </a:r>
            <a:r>
              <a:rPr lang="en-US" sz="2400" dirty="0">
                <a:solidFill>
                  <a:srgbClr val="231F20"/>
                </a:solidFill>
              </a:rPr>
              <a:t>strength as well as </a:t>
            </a:r>
            <a:r>
              <a:rPr lang="tr-TR" sz="2400" dirty="0" err="1" smtClean="0">
                <a:solidFill>
                  <a:srgbClr val="231F20"/>
                </a:solidFill>
              </a:rPr>
              <a:t>improve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the heat-deflection </a:t>
            </a:r>
            <a:r>
              <a:rPr lang="en-US" sz="2400" dirty="0" smtClean="0">
                <a:solidFill>
                  <a:srgbClr val="231F20"/>
                </a:solidFill>
              </a:rPr>
              <a:t>temperature</a:t>
            </a:r>
            <a:r>
              <a:rPr lang="tr-TR" sz="2400" dirty="0" smtClean="0">
                <a:solidFill>
                  <a:srgbClr val="231F20"/>
                </a:solidFill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</a:rPr>
              <a:t>the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</a:rPr>
              <a:t>.</a:t>
            </a:r>
            <a:endParaRPr lang="en-US" sz="2400" dirty="0">
              <a:solidFill>
                <a:srgbClr val="231F20"/>
              </a:solidFill>
            </a:endParaRPr>
          </a:p>
          <a:p>
            <a:r>
              <a:rPr lang="en-US" sz="2400" dirty="0">
                <a:solidFill>
                  <a:srgbClr val="231F20"/>
                </a:solidFill>
              </a:rPr>
              <a:t>Fibers </a:t>
            </a:r>
            <a:r>
              <a:rPr lang="tr-TR" sz="2400" dirty="0" smtClean="0">
                <a:solidFill>
                  <a:srgbClr val="231F20"/>
                </a:solidFill>
              </a:rPr>
              <a:t>can be </a:t>
            </a:r>
            <a:r>
              <a:rPr lang="tr-TR" sz="2400" dirty="0" err="1" smtClean="0">
                <a:solidFill>
                  <a:srgbClr val="231F20"/>
                </a:solidFill>
              </a:rPr>
              <a:t>produced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in a variety of forms. 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smtClean="0">
                <a:solidFill>
                  <a:srgbClr val="231F20"/>
                </a:solidFill>
              </a:rPr>
              <a:t>As an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example, carbon fibers are </a:t>
            </a:r>
            <a:r>
              <a:rPr lang="tr-TR" sz="2400" dirty="0" err="1" smtClean="0">
                <a:solidFill>
                  <a:srgbClr val="231F20"/>
                </a:solidFill>
              </a:rPr>
              <a:t>synthesized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>
                <a:solidFill>
                  <a:srgbClr val="231F20"/>
                </a:solidFill>
              </a:rPr>
              <a:t>from the </a:t>
            </a:r>
            <a:r>
              <a:rPr lang="en-US" sz="2400" dirty="0" smtClean="0">
                <a:solidFill>
                  <a:srgbClr val="231F20"/>
                </a:solidFill>
              </a:rPr>
              <a:t>pyrolysis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</a:rPr>
              <a:t>reaction</a:t>
            </a:r>
            <a:r>
              <a:rPr lang="tr-TR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smtClean="0">
                <a:solidFill>
                  <a:srgbClr val="231F20"/>
                </a:solidFill>
              </a:rPr>
              <a:t>of </a:t>
            </a:r>
            <a:r>
              <a:rPr lang="en-US" sz="2400" dirty="0">
                <a:solidFill>
                  <a:srgbClr val="231F20"/>
                </a:solidFill>
              </a:rPr>
              <a:t>organic materials </a:t>
            </a:r>
            <a:r>
              <a:rPr lang="tr-TR" sz="2400" dirty="0" err="1" smtClean="0">
                <a:solidFill>
                  <a:srgbClr val="231F20"/>
                </a:solidFill>
              </a:rPr>
              <a:t>like</a:t>
            </a:r>
            <a:r>
              <a:rPr lang="en-US" sz="2400" dirty="0" smtClean="0">
                <a:solidFill>
                  <a:srgbClr val="231F20"/>
                </a:solidFill>
              </a:rPr>
              <a:t> </a:t>
            </a:r>
            <a:r>
              <a:rPr lang="en-US" sz="2400" dirty="0" err="1">
                <a:solidFill>
                  <a:srgbClr val="231F20"/>
                </a:solidFill>
              </a:rPr>
              <a:t>polyacrylonitrile</a:t>
            </a:r>
            <a:r>
              <a:rPr lang="en-US" sz="2400" dirty="0">
                <a:solidFill>
                  <a:srgbClr val="231F20"/>
                </a:solidFill>
              </a:rPr>
              <a:t> (PAN) and rayon for long fibers and </a:t>
            </a:r>
            <a:r>
              <a:rPr lang="en-US" sz="2400" dirty="0" smtClean="0">
                <a:solidFill>
                  <a:srgbClr val="231F20"/>
                </a:solidFill>
              </a:rPr>
              <a:t>short </a:t>
            </a:r>
            <a:r>
              <a:rPr lang="en-US" sz="2400" dirty="0">
                <a:solidFill>
                  <a:srgbClr val="231F20"/>
                </a:solidFill>
              </a:rPr>
              <a:t>fibers</a:t>
            </a:r>
            <a:r>
              <a:rPr lang="en-US" sz="2400" dirty="0" smtClean="0">
                <a:solidFill>
                  <a:srgbClr val="231F20"/>
                </a:solidFill>
              </a:rPr>
              <a:t>.</a:t>
            </a:r>
            <a:endParaRPr lang="tr-TR" sz="2400" dirty="0" smtClean="0">
              <a:solidFill>
                <a:srgbClr val="231F20"/>
              </a:solidFill>
            </a:endParaRPr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side</a:t>
            </a:r>
            <a:r>
              <a:rPr lang="tr-TR" sz="2400" dirty="0" smtClean="0"/>
              <a:t>, </a:t>
            </a:r>
            <a:r>
              <a:rPr lang="tr-TR" sz="2400" dirty="0"/>
              <a:t>g</a:t>
            </a:r>
            <a:r>
              <a:rPr lang="en-US" sz="2400" dirty="0" smtClean="0"/>
              <a:t>lass structures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produced</a:t>
            </a:r>
            <a:r>
              <a:rPr lang="en-US" sz="2400" dirty="0" smtClean="0"/>
              <a:t> as </a:t>
            </a:r>
            <a:r>
              <a:rPr lang="en-US" sz="2400" dirty="0"/>
              <a:t>mat, hollow or solid spheres, bubbles, long or short fibers, and continuous fibers.</a:t>
            </a:r>
          </a:p>
          <a:p>
            <a:r>
              <a:rPr lang="en-US" sz="2400" dirty="0"/>
              <a:t>The form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synthesized</a:t>
            </a:r>
            <a:r>
              <a:rPr lang="tr-TR" sz="2400" dirty="0" smtClean="0"/>
              <a:t> </a:t>
            </a:r>
            <a:r>
              <a:rPr lang="tr-TR" sz="2400" dirty="0" err="1" smtClean="0"/>
              <a:t>product</a:t>
            </a:r>
            <a:r>
              <a:rPr lang="tr-TR" sz="2400" dirty="0" smtClean="0"/>
              <a:t> </a:t>
            </a:r>
            <a:r>
              <a:rPr lang="en-US" sz="2400" smtClean="0"/>
              <a:t>has </a:t>
            </a:r>
            <a:r>
              <a:rPr lang="en-US" sz="2400" dirty="0"/>
              <a:t>a significant influence on properties.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976897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41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Polymer Additives and Reinforcements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Although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there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are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many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types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commercial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polymers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, </a:t>
            </a: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v</a:t>
            </a:r>
            <a:r>
              <a:rPr lang="en-US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ery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few 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them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are used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technologically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their chemically pure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form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Instead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its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pure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form,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t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he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are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needed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to modify their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properties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by the incorporation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of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and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fillers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are usually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needed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to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imp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ose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thermal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mechanical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and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chemical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stabilit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ies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against the degradative effects of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various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kinds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of aging processes and enhance product quality and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performance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Hence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,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many commercial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p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lastics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have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to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include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thermal and light stabilizers, antioxidants, and flame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retardants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as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endParaRPr lang="tr-TR" sz="8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tr-TR" sz="240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In</a:t>
            </a: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addition</a:t>
            </a: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231F20"/>
                </a:solidFill>
                <a:latin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specified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influenc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ing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essentially the chemical interaction of polymers with the environment,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other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kind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are usually employed to reduce costs, improve aesthetic qualities, or modify the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processing,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mechanical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, and physical behavior 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 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7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Polymer Additives and Reinforcements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This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kind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additives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contain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plasticizers, lubricants, impact modifiers, antistatic agents, pigments, and dyes.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specified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additives are normally used in relatively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small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quantities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</a:p>
          <a:p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On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other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hand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,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nonreinforcing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fillers are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utilized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in large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amounts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to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decline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overall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formulation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costs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provided this does not result in significant or undesirable reduction in product quality or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performance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final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plastics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</a:t>
            </a:r>
            <a:endParaRPr lang="en-US" sz="2400" dirty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In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certain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cases, a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commercial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plastic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may still not meet the requirements of a specific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application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even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with the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addition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of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the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required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additives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. </a:t>
            </a:r>
            <a:endParaRPr lang="tr-TR" sz="2400" dirty="0" smtClean="0">
              <a:solidFill>
                <a:srgbClr val="231F20"/>
              </a:solidFill>
              <a:latin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such cases, the desired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goal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may be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reached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through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blending </a:t>
            </a:r>
            <a:r>
              <a:rPr lang="en-US" sz="2400" dirty="0">
                <a:solidFill>
                  <a:srgbClr val="231F20"/>
                </a:solidFill>
                <a:latin typeface="Times New Roman" panose="02020603050405020304" pitchFamily="18" charset="0"/>
              </a:rPr>
              <a:t>of two or more 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p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lastics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in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one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or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more</a:t>
            </a:r>
            <a:r>
              <a:rPr lang="tr-TR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231F20"/>
                </a:solidFill>
                <a:latin typeface="Times New Roman" panose="02020603050405020304" pitchFamily="18" charset="0"/>
              </a:rPr>
              <a:t>phases</a:t>
            </a:r>
            <a:r>
              <a:rPr lang="en-US" sz="2400" dirty="0" smtClean="0">
                <a:solidFill>
                  <a:srgbClr val="231F20"/>
                </a:solidFill>
                <a:latin typeface="Times New Roman" panose="02020603050405020304" pitchFamily="18" charset="0"/>
              </a:rPr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26048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Additives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Reinforcements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>
                <a:solidFill>
                  <a:srgbClr val="FF0000"/>
                </a:solidFill>
              </a:rPr>
              <a:t>PLASTICIZERS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commercial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 err="1"/>
              <a:t>cellulosics</a:t>
            </a:r>
            <a:r>
              <a:rPr lang="en-US" sz="2400" dirty="0"/>
              <a:t>, acrylics, and </a:t>
            </a:r>
            <a:r>
              <a:rPr lang="en-US" sz="2400" dirty="0" err="1"/>
              <a:t>vinyls</a:t>
            </a:r>
            <a:r>
              <a:rPr lang="en-US" sz="2400" dirty="0"/>
              <a:t> have glass transition </a:t>
            </a:r>
            <a:r>
              <a:rPr lang="en-US" sz="2400" dirty="0" smtClean="0"/>
              <a:t>temperatures</a:t>
            </a:r>
            <a:r>
              <a:rPr lang="tr-TR" sz="2400" dirty="0" smtClean="0"/>
              <a:t> ‘</a:t>
            </a:r>
            <a:r>
              <a:rPr lang="en-US" sz="2400" dirty="0" err="1" smtClean="0"/>
              <a:t>Tg</a:t>
            </a:r>
            <a:r>
              <a:rPr lang="tr-TR" sz="2400" dirty="0" smtClean="0"/>
              <a:t>’</a:t>
            </a:r>
            <a:r>
              <a:rPr lang="en-US" sz="2400" dirty="0" smtClean="0"/>
              <a:t> </a:t>
            </a:r>
            <a:r>
              <a:rPr lang="en-US" sz="2400" dirty="0"/>
              <a:t>above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room temperature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smtClean="0"/>
              <a:t>hey are </a:t>
            </a:r>
            <a:r>
              <a:rPr lang="en-US" sz="2400" dirty="0"/>
              <a:t>hard, brittle, glasslike solids 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ambient </a:t>
            </a:r>
            <a:r>
              <a:rPr lang="en-US" sz="2400" dirty="0"/>
              <a:t>temperatures.</a:t>
            </a:r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extend the utility of </a:t>
            </a:r>
            <a:r>
              <a:rPr lang="en-US" sz="2400" dirty="0" smtClean="0"/>
              <a:t>the polymers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Tg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room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, </a:t>
            </a:r>
            <a:r>
              <a:rPr lang="en-US" sz="2400" dirty="0"/>
              <a:t>it is usually necessary to </a:t>
            </a:r>
            <a:r>
              <a:rPr lang="tr-TR" sz="2400" dirty="0" err="1" smtClean="0"/>
              <a:t>decrease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below the </a:t>
            </a:r>
            <a:r>
              <a:rPr lang="en-US" sz="2400" dirty="0" smtClean="0"/>
              <a:t>anticipated</a:t>
            </a:r>
            <a:r>
              <a:rPr lang="tr-TR" sz="2400" dirty="0" smtClean="0"/>
              <a:t> </a:t>
            </a:r>
            <a:r>
              <a:rPr lang="en-US" sz="2400" dirty="0" smtClean="0"/>
              <a:t>end-use </a:t>
            </a:r>
            <a:r>
              <a:rPr lang="en-US" sz="2400" dirty="0"/>
              <a:t>temperature. </a:t>
            </a:r>
            <a:endParaRPr lang="tr-TR" sz="2400" dirty="0" smtClean="0"/>
          </a:p>
          <a:p>
            <a:r>
              <a:rPr lang="tr-TR" sz="2400" i="1" dirty="0" err="1" smtClean="0">
                <a:solidFill>
                  <a:srgbClr val="0070C0"/>
                </a:solidFill>
              </a:rPr>
              <a:t>For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this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purpose</a:t>
            </a:r>
            <a:r>
              <a:rPr lang="tr-TR" sz="2400" i="1" dirty="0" smtClean="0">
                <a:solidFill>
                  <a:srgbClr val="0070C0"/>
                </a:solidFill>
              </a:rPr>
              <a:t>, a </a:t>
            </a:r>
            <a:r>
              <a:rPr lang="tr-TR" sz="2400" i="1" dirty="0" err="1" smtClean="0">
                <a:solidFill>
                  <a:srgbClr val="0070C0"/>
                </a:solidFill>
              </a:rPr>
              <a:t>plastici</a:t>
            </a:r>
            <a:r>
              <a:rPr lang="tr-TR" sz="2400" i="1" dirty="0" err="1" smtClean="0">
                <a:solidFill>
                  <a:srgbClr val="0070C0"/>
                </a:solidFill>
              </a:rPr>
              <a:t>zer</a:t>
            </a:r>
            <a:r>
              <a:rPr lang="tr-TR" sz="2400" i="1" dirty="0" smtClean="0">
                <a:solidFill>
                  <a:srgbClr val="0070C0"/>
                </a:solidFill>
              </a:rPr>
              <a:t> can be </a:t>
            </a:r>
            <a:r>
              <a:rPr lang="tr-TR" sz="2400" i="1" dirty="0" err="1" smtClean="0">
                <a:solidFill>
                  <a:srgbClr val="0070C0"/>
                </a:solidFill>
              </a:rPr>
              <a:t>ainroduced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into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plastic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matrix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sz="2400" i="1" dirty="0" smtClean="0">
                <a:solidFill>
                  <a:srgbClr val="0070C0"/>
                </a:solidFill>
              </a:rPr>
              <a:t>The </a:t>
            </a:r>
            <a:r>
              <a:rPr lang="en-US" sz="2400" i="1" dirty="0">
                <a:solidFill>
                  <a:srgbClr val="0070C0"/>
                </a:solidFill>
              </a:rPr>
              <a:t>principal </a:t>
            </a:r>
            <a:r>
              <a:rPr lang="tr-TR" sz="2400" i="1" dirty="0" err="1" smtClean="0">
                <a:solidFill>
                  <a:srgbClr val="0070C0"/>
                </a:solidFill>
              </a:rPr>
              <a:t>goal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of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plasticizer is to </a:t>
            </a:r>
            <a:r>
              <a:rPr lang="tr-TR" sz="2400" i="1" dirty="0" err="1" smtClean="0">
                <a:solidFill>
                  <a:srgbClr val="0070C0"/>
                </a:solidFill>
              </a:rPr>
              <a:t>decrease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the </a:t>
            </a:r>
            <a:r>
              <a:rPr lang="tr-TR" sz="2400" i="1" dirty="0" err="1" smtClean="0">
                <a:solidFill>
                  <a:srgbClr val="0070C0"/>
                </a:solidFill>
              </a:rPr>
              <a:t>glass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transition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temperature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of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en-US" sz="2400" i="1" dirty="0" smtClean="0">
                <a:solidFill>
                  <a:srgbClr val="0070C0"/>
                </a:solidFill>
              </a:rPr>
              <a:t> p</a:t>
            </a:r>
            <a:r>
              <a:rPr lang="tr-TR" sz="2400" i="1" dirty="0" err="1" smtClean="0">
                <a:solidFill>
                  <a:srgbClr val="0070C0"/>
                </a:solidFill>
              </a:rPr>
              <a:t>lastic</a:t>
            </a:r>
            <a:r>
              <a:rPr lang="en-US" sz="2400" i="1" dirty="0" smtClean="0">
                <a:solidFill>
                  <a:srgbClr val="0070C0"/>
                </a:solidFill>
              </a:rPr>
              <a:t> to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improve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its flexibility over expected temperatures of application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/>
              <a:t>example, </a:t>
            </a:r>
            <a:r>
              <a:rPr lang="en-US" sz="2400" dirty="0" err="1"/>
              <a:t>unplasticized</a:t>
            </a:r>
            <a:r>
              <a:rPr lang="en-US" sz="2400" dirty="0"/>
              <a:t> </a:t>
            </a:r>
            <a:r>
              <a:rPr lang="tr-TR" sz="2400" dirty="0" err="1" smtClean="0"/>
              <a:t>commerical</a:t>
            </a:r>
            <a:r>
              <a:rPr lang="tr-TR" sz="2400" dirty="0" smtClean="0"/>
              <a:t> </a:t>
            </a:r>
            <a:r>
              <a:rPr lang="tr-TR" sz="2400" dirty="0" smtClean="0"/>
              <a:t>polyvinyl </a:t>
            </a:r>
            <a:r>
              <a:rPr lang="tr-TR" sz="2400" dirty="0" err="1" smtClean="0"/>
              <a:t>chloride</a:t>
            </a:r>
            <a:r>
              <a:rPr lang="tr-TR" sz="2400" dirty="0" smtClean="0"/>
              <a:t> (PVC)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rigid</a:t>
            </a:r>
            <a:r>
              <a:rPr lang="en-US" sz="2400" dirty="0"/>
              <a:t>, hard solid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</a:t>
            </a:r>
            <a:r>
              <a:rPr lang="en-US" sz="2400" dirty="0"/>
              <a:t>applications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credit cards, plastic pipes, and home siding.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12034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Additives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Reinforcements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>
                <a:solidFill>
                  <a:srgbClr val="FF0000"/>
                </a:solidFill>
              </a:rPr>
              <a:t>PLASTICIZERS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0484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Addition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plasticizers </a:t>
            </a:r>
            <a:r>
              <a:rPr lang="tr-TR" sz="2400" dirty="0" err="1"/>
              <a:t>l</a:t>
            </a:r>
            <a:r>
              <a:rPr lang="tr-TR" sz="2400" dirty="0" err="1" smtClean="0"/>
              <a:t>ike</a:t>
            </a:r>
            <a:r>
              <a:rPr lang="en-US" sz="2400" dirty="0" smtClean="0"/>
              <a:t> </a:t>
            </a:r>
            <a:r>
              <a:rPr lang="en-US" sz="2400" dirty="0"/>
              <a:t>phthalate </a:t>
            </a:r>
            <a:r>
              <a:rPr lang="en-US" sz="2400" dirty="0" smtClean="0"/>
              <a:t>esters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</a:t>
            </a:r>
            <a:r>
              <a:rPr lang="tr-TR" sz="2400" dirty="0"/>
              <a:t>polyvinyl </a:t>
            </a:r>
            <a:r>
              <a:rPr lang="tr-TR" sz="2400" dirty="0" err="1"/>
              <a:t>chloride</a:t>
            </a:r>
            <a:r>
              <a:rPr lang="tr-TR" sz="2400" dirty="0"/>
              <a:t> (PVC</a:t>
            </a:r>
            <a:r>
              <a:rPr lang="tr-TR" sz="2400" dirty="0" smtClean="0"/>
              <a:t>)</a:t>
            </a:r>
            <a:r>
              <a:rPr lang="en-US" sz="2400" dirty="0" smtClean="0"/>
              <a:t> </a:t>
            </a:r>
            <a:r>
              <a:rPr lang="tr-TR" sz="2400" dirty="0" err="1" smtClean="0"/>
              <a:t>decreases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smtClean="0"/>
              <a:t>tensile </a:t>
            </a:r>
            <a:r>
              <a:rPr lang="en-US" sz="2400" dirty="0" smtClean="0"/>
              <a:t>modulus </a:t>
            </a:r>
            <a:r>
              <a:rPr lang="en-US" sz="2400" dirty="0"/>
              <a:t>and converts the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/>
              <a:t>into a leathery material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in the manufacture of electrical insulation, and similar items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Mos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time, </a:t>
            </a:r>
            <a:r>
              <a:rPr lang="tr-TR" sz="2400" dirty="0" err="1" smtClean="0"/>
              <a:t>the</a:t>
            </a:r>
            <a:r>
              <a:rPr lang="tr-TR" sz="2400" dirty="0" smtClean="0"/>
              <a:t> p</a:t>
            </a:r>
            <a:r>
              <a:rPr lang="en-US" sz="2400" dirty="0" err="1" smtClean="0"/>
              <a:t>lasticizers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en-US" sz="2400" dirty="0" smtClean="0"/>
              <a:t>high </a:t>
            </a:r>
            <a:r>
              <a:rPr lang="en-US" sz="2400" dirty="0"/>
              <a:t>boiling organic liquids or low melting solids.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addition</a:t>
            </a:r>
            <a:r>
              <a:rPr lang="tr-TR" sz="2400" dirty="0" smtClean="0"/>
              <a:t>, t</a:t>
            </a:r>
            <a:r>
              <a:rPr lang="en-US" sz="2400" dirty="0" smtClean="0"/>
              <a:t>hey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also </a:t>
            </a:r>
            <a:r>
              <a:rPr lang="tr-TR" sz="2400" dirty="0" smtClean="0"/>
              <a:t>be </a:t>
            </a:r>
            <a:r>
              <a:rPr lang="en-US" sz="2400" dirty="0" smtClean="0"/>
              <a:t>moderate-molecular-weight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i="1" dirty="0" err="1" smtClean="0">
                <a:solidFill>
                  <a:srgbClr val="0070C0"/>
                </a:solidFill>
              </a:rPr>
              <a:t>Simiar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to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ordinary solvents,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plasticizers </a:t>
            </a:r>
            <a:r>
              <a:rPr lang="en-US" sz="2400" i="1" dirty="0">
                <a:solidFill>
                  <a:srgbClr val="0070C0"/>
                </a:solidFill>
              </a:rPr>
              <a:t>act through a varying </a:t>
            </a:r>
            <a:r>
              <a:rPr lang="en-US" sz="2400" i="1" dirty="0" smtClean="0">
                <a:solidFill>
                  <a:srgbClr val="0070C0"/>
                </a:solidFill>
              </a:rPr>
              <a:t>degree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of </a:t>
            </a:r>
            <a:r>
              <a:rPr lang="en-US" sz="2400" i="1" dirty="0">
                <a:solidFill>
                  <a:srgbClr val="0070C0"/>
                </a:solidFill>
              </a:rPr>
              <a:t>solvating action on the </a:t>
            </a:r>
            <a:r>
              <a:rPr lang="en-US" sz="2400" i="1" dirty="0" smtClean="0">
                <a:solidFill>
                  <a:srgbClr val="0070C0"/>
                </a:solidFill>
              </a:rPr>
              <a:t>p</a:t>
            </a:r>
            <a:r>
              <a:rPr lang="tr-TR" sz="2400" i="1" dirty="0" err="1" smtClean="0">
                <a:solidFill>
                  <a:srgbClr val="0070C0"/>
                </a:solidFill>
              </a:rPr>
              <a:t>lastics</a:t>
            </a:r>
            <a:r>
              <a:rPr lang="en-US" sz="2400" i="1" dirty="0" smtClean="0">
                <a:solidFill>
                  <a:srgbClr val="0070C0"/>
                </a:solidFill>
              </a:rPr>
              <a:t>. </a:t>
            </a:r>
            <a:endParaRPr lang="tr-TR" sz="2400" i="1" dirty="0" smtClean="0">
              <a:solidFill>
                <a:srgbClr val="0070C0"/>
              </a:solidFill>
            </a:endParaRPr>
          </a:p>
          <a:p>
            <a:r>
              <a:rPr lang="en-US" sz="2400" dirty="0" smtClean="0"/>
              <a:t>The </a:t>
            </a:r>
            <a:r>
              <a:rPr lang="en-US" sz="2400" dirty="0"/>
              <a:t>plasticizer molecules are </a:t>
            </a:r>
            <a:r>
              <a:rPr lang="en-US" sz="2400" dirty="0" smtClean="0"/>
              <a:t>in</a:t>
            </a:r>
            <a:r>
              <a:rPr lang="tr-TR" sz="2400" dirty="0" err="1" smtClean="0"/>
              <a:t>troduced</a:t>
            </a:r>
            <a:r>
              <a:rPr lang="en-US" sz="2400" dirty="0" smtClean="0"/>
              <a:t> </a:t>
            </a:r>
            <a:r>
              <a:rPr lang="tr-TR" sz="2400" dirty="0" err="1" smtClean="0"/>
              <a:t>among</a:t>
            </a:r>
            <a:r>
              <a:rPr lang="en-US" sz="2400" dirty="0" smtClean="0"/>
              <a:t> </a:t>
            </a:r>
            <a:r>
              <a:rPr lang="en-US" sz="2400" dirty="0"/>
              <a:t>the polymer </a:t>
            </a:r>
            <a:r>
              <a:rPr lang="tr-TR" sz="2400" dirty="0" err="1" smtClean="0"/>
              <a:t>chains</a:t>
            </a:r>
            <a:r>
              <a:rPr lang="tr-TR" sz="2400" dirty="0" smtClean="0"/>
              <a:t> </a:t>
            </a:r>
            <a:r>
              <a:rPr lang="en-US" sz="2400" dirty="0" smtClean="0"/>
              <a:t>thereby </a:t>
            </a:r>
            <a:r>
              <a:rPr lang="en-US" sz="2400" dirty="0"/>
              <a:t>pushing them </a:t>
            </a:r>
            <a:r>
              <a:rPr lang="en-US" sz="2400" dirty="0" smtClean="0"/>
              <a:t>apart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solvating</a:t>
            </a:r>
            <a:r>
              <a:rPr lang="tr-TR" sz="2400" dirty="0" smtClean="0"/>
              <a:t> </a:t>
            </a:r>
            <a:r>
              <a:rPr lang="tr-TR" sz="2400" dirty="0" err="1" smtClean="0"/>
              <a:t>action</a:t>
            </a:r>
            <a:r>
              <a:rPr lang="tr-TR" sz="2400" dirty="0" smtClean="0"/>
              <a:t>, 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tr-TR" sz="2400" dirty="0" err="1" smtClean="0"/>
              <a:t>decreases</a:t>
            </a:r>
            <a:r>
              <a:rPr lang="en-US" sz="2400" dirty="0" smtClean="0"/>
              <a:t> </a:t>
            </a:r>
            <a:r>
              <a:rPr lang="en-US" sz="2400" dirty="0"/>
              <a:t>the intensity of the intermolecular cohesive </a:t>
            </a:r>
            <a:r>
              <a:rPr lang="en-US" sz="2400" dirty="0" smtClean="0"/>
              <a:t>forces</a:t>
            </a:r>
            <a:r>
              <a:rPr lang="tr-TR" sz="2400" dirty="0" smtClean="0"/>
              <a:t> </a:t>
            </a:r>
            <a:r>
              <a:rPr lang="tr-TR" sz="2400" dirty="0" err="1" smtClean="0"/>
              <a:t>among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plasticizer </a:t>
            </a:r>
            <a:r>
              <a:rPr lang="en-US" sz="2400" dirty="0"/>
              <a:t>may also </a:t>
            </a:r>
            <a:r>
              <a:rPr lang="tr-TR" sz="2400" dirty="0" err="1" smtClean="0"/>
              <a:t>interact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en-US" sz="2400" dirty="0" smtClean="0"/>
              <a:t>, </a:t>
            </a:r>
            <a:r>
              <a:rPr lang="en-US" sz="2400" dirty="0"/>
              <a:t>which </a:t>
            </a:r>
            <a:r>
              <a:rPr lang="en-US" sz="2400" dirty="0" smtClean="0"/>
              <a:t>effectively</a:t>
            </a:r>
            <a:r>
              <a:rPr lang="tr-TR" sz="2400" dirty="0" smtClean="0"/>
              <a:t> </a:t>
            </a:r>
            <a:r>
              <a:rPr lang="tr-TR" sz="2400" dirty="0" err="1" smtClean="0"/>
              <a:t>reduces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en-US" sz="2400" dirty="0" smtClean="0"/>
              <a:t> nullifies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dipole–dipole </a:t>
            </a:r>
            <a:r>
              <a:rPr lang="en-US" sz="2400" dirty="0"/>
              <a:t>interactions between polymer </a:t>
            </a:r>
            <a:r>
              <a:rPr lang="tr-TR" sz="2400" dirty="0" err="1" smtClean="0"/>
              <a:t>chains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620729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Additives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Reinforcements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>
                <a:solidFill>
                  <a:srgbClr val="FF0000"/>
                </a:solidFill>
              </a:rPr>
              <a:t>PLASTICIZERS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55459"/>
            <a:ext cx="9232820" cy="4351338"/>
          </a:xfrm>
        </p:spPr>
        <p:txBody>
          <a:bodyPr>
            <a:no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</a:rPr>
              <a:t>Polymer </a:t>
            </a:r>
            <a:r>
              <a:rPr lang="en-US" sz="2400" i="1" dirty="0">
                <a:solidFill>
                  <a:srgbClr val="0070C0"/>
                </a:solidFill>
              </a:rPr>
              <a:t>plasticization can be </a:t>
            </a:r>
            <a:r>
              <a:rPr lang="tr-TR" sz="2400" i="1" dirty="0" err="1" smtClean="0">
                <a:solidFill>
                  <a:srgbClr val="0070C0"/>
                </a:solidFill>
              </a:rPr>
              <a:t>obtained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either through internal or external </a:t>
            </a:r>
            <a:r>
              <a:rPr lang="en-US" sz="2400" i="1" dirty="0" smtClean="0">
                <a:solidFill>
                  <a:srgbClr val="0070C0"/>
                </a:solidFill>
              </a:rPr>
              <a:t>in</a:t>
            </a:r>
            <a:r>
              <a:rPr lang="tr-TR" sz="2400" i="1" dirty="0" err="1" smtClean="0">
                <a:solidFill>
                  <a:srgbClr val="0070C0"/>
                </a:solidFill>
              </a:rPr>
              <a:t>troduction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of </a:t>
            </a:r>
            <a:r>
              <a:rPr lang="en-US" sz="2400" i="1" dirty="0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plasticizer </a:t>
            </a:r>
            <a:r>
              <a:rPr lang="tr-TR" sz="2400" i="1" dirty="0" err="1" smtClean="0">
                <a:solidFill>
                  <a:srgbClr val="0070C0"/>
                </a:solidFill>
              </a:rPr>
              <a:t>molecules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into </a:t>
            </a:r>
            <a:r>
              <a:rPr lang="en-US" sz="2400" i="1" dirty="0">
                <a:solidFill>
                  <a:srgbClr val="0070C0"/>
                </a:solidFill>
              </a:rPr>
              <a:t>the </a:t>
            </a:r>
            <a:r>
              <a:rPr lang="en-US" sz="2400" i="1" dirty="0" smtClean="0">
                <a:solidFill>
                  <a:srgbClr val="0070C0"/>
                </a:solidFill>
              </a:rPr>
              <a:t>p</a:t>
            </a:r>
            <a:r>
              <a:rPr lang="tr-TR" sz="2400" i="1" dirty="0" err="1" smtClean="0">
                <a:solidFill>
                  <a:srgbClr val="0070C0"/>
                </a:solidFill>
              </a:rPr>
              <a:t>lastics</a:t>
            </a:r>
            <a:r>
              <a:rPr lang="en-US" sz="2400" i="1" dirty="0" smtClean="0">
                <a:solidFill>
                  <a:srgbClr val="0070C0"/>
                </a:solidFill>
              </a:rPr>
              <a:t>. </a:t>
            </a:r>
            <a:endParaRPr lang="tr-TR" sz="2400" i="1" dirty="0" smtClean="0">
              <a:solidFill>
                <a:srgbClr val="0070C0"/>
              </a:solidFill>
            </a:endParaRPr>
          </a:p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i</a:t>
            </a:r>
            <a:r>
              <a:rPr lang="en-US" sz="2400" dirty="0" err="1" smtClean="0">
                <a:solidFill>
                  <a:srgbClr val="FF0000"/>
                </a:solidFill>
              </a:rPr>
              <a:t>nternal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plasticization </a:t>
            </a:r>
            <a:r>
              <a:rPr lang="en-US" sz="2400" dirty="0" smtClean="0">
                <a:solidFill>
                  <a:srgbClr val="FF0000"/>
                </a:solidFill>
              </a:rPr>
              <a:t>in</a:t>
            </a:r>
            <a:r>
              <a:rPr lang="tr-TR" sz="2400" dirty="0" err="1" smtClean="0">
                <a:solidFill>
                  <a:srgbClr val="FF0000"/>
                </a:solidFill>
              </a:rPr>
              <a:t>cludes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copolymerization of the monomers of </a:t>
            </a:r>
            <a:r>
              <a:rPr lang="en-US" sz="2400" dirty="0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desired </a:t>
            </a:r>
            <a:r>
              <a:rPr lang="en-US" sz="2400" dirty="0">
                <a:solidFill>
                  <a:srgbClr val="FF0000"/>
                </a:solidFill>
              </a:rPr>
              <a:t>polymer and that of the </a:t>
            </a:r>
            <a:r>
              <a:rPr lang="en-US" sz="2400" dirty="0" smtClean="0">
                <a:solidFill>
                  <a:srgbClr val="FF0000"/>
                </a:solidFill>
              </a:rPr>
              <a:t>plasticizer </a:t>
            </a:r>
            <a:r>
              <a:rPr lang="en-US" sz="2400" dirty="0">
                <a:solidFill>
                  <a:srgbClr val="FF0000"/>
                </a:solidFill>
              </a:rPr>
              <a:t>so that the plasticizer </a:t>
            </a:r>
            <a:r>
              <a:rPr lang="tr-TR" sz="2400" dirty="0" err="1" smtClean="0">
                <a:solidFill>
                  <a:srgbClr val="FF0000"/>
                </a:solidFill>
              </a:rPr>
              <a:t>molecules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an integral part of the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tr-TR" sz="2400" dirty="0" err="1" smtClean="0">
                <a:solidFill>
                  <a:srgbClr val="FF0000"/>
                </a:solidFill>
              </a:rPr>
              <a:t>lastic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chain.</a:t>
            </a:r>
          </a:p>
          <a:p>
            <a:r>
              <a:rPr lang="en-US" sz="2400" dirty="0"/>
              <a:t>In </a:t>
            </a:r>
            <a:r>
              <a:rPr lang="tr-TR" sz="2400" dirty="0" err="1" smtClean="0"/>
              <a:t>such</a:t>
            </a:r>
            <a:r>
              <a:rPr lang="tr-TR" sz="2400" dirty="0" smtClean="0"/>
              <a:t> </a:t>
            </a:r>
            <a:r>
              <a:rPr lang="tr-TR" sz="2400" dirty="0" err="1" smtClean="0"/>
              <a:t>case</a:t>
            </a:r>
            <a:r>
              <a:rPr lang="en-US" sz="2400" dirty="0" smtClean="0"/>
              <a:t>, </a:t>
            </a:r>
            <a:r>
              <a:rPr lang="en-US" sz="2400" dirty="0"/>
              <a:t>the plasticizer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usually </a:t>
            </a:r>
            <a:r>
              <a:rPr lang="tr-TR" sz="2400" dirty="0" smtClean="0"/>
              <a:t>be </a:t>
            </a:r>
            <a:r>
              <a:rPr lang="en-US" sz="2400" dirty="0" smtClean="0"/>
              <a:t>a </a:t>
            </a:r>
            <a:r>
              <a:rPr lang="en-US" sz="2400" dirty="0"/>
              <a:t>polymer with a low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most widely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en-US" sz="2400" dirty="0"/>
              <a:t>internal </a:t>
            </a:r>
            <a:r>
              <a:rPr lang="en-US" sz="2400" dirty="0" smtClean="0"/>
              <a:t>plasticizer</a:t>
            </a:r>
            <a:r>
              <a:rPr lang="tr-TR" sz="2400" dirty="0" smtClean="0"/>
              <a:t> </a:t>
            </a:r>
            <a:r>
              <a:rPr lang="en-US" sz="2400" dirty="0" smtClean="0"/>
              <a:t>monomers </a:t>
            </a:r>
            <a:r>
              <a:rPr lang="en-US" sz="2400" dirty="0"/>
              <a:t>are vinyl acetate and </a:t>
            </a:r>
            <a:r>
              <a:rPr lang="en-US" sz="2400" dirty="0" err="1"/>
              <a:t>vinylidene</a:t>
            </a:r>
            <a:r>
              <a:rPr lang="en-US" sz="2400" dirty="0"/>
              <a:t> </a:t>
            </a:r>
            <a:r>
              <a:rPr lang="en-US" sz="2400" dirty="0" smtClean="0"/>
              <a:t>chloride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i="1" dirty="0" err="1" smtClean="0">
                <a:solidFill>
                  <a:srgbClr val="0070C0"/>
                </a:solidFill>
              </a:rPr>
              <a:t>In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contrast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to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internal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pasticizer</a:t>
            </a:r>
            <a:r>
              <a:rPr lang="tr-TR" sz="2400" i="1" dirty="0" smtClean="0">
                <a:solidFill>
                  <a:srgbClr val="0070C0"/>
                </a:solidFill>
              </a:rPr>
              <a:t>,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smtClean="0">
                <a:solidFill>
                  <a:srgbClr val="0070C0"/>
                </a:solidFill>
              </a:rPr>
              <a:t>e</a:t>
            </a:r>
            <a:r>
              <a:rPr lang="en-US" sz="2400" i="1" dirty="0" err="1" smtClean="0">
                <a:solidFill>
                  <a:srgbClr val="0070C0"/>
                </a:solidFill>
              </a:rPr>
              <a:t>xternal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plasticizers are those </a:t>
            </a:r>
            <a:r>
              <a:rPr lang="en-US" sz="2400" i="1" dirty="0" smtClean="0">
                <a:solidFill>
                  <a:srgbClr val="0070C0"/>
                </a:solidFill>
              </a:rPr>
              <a:t>in</a:t>
            </a:r>
            <a:r>
              <a:rPr lang="tr-TR" sz="2400" i="1" dirty="0" err="1" smtClean="0">
                <a:solidFill>
                  <a:srgbClr val="0070C0"/>
                </a:solidFill>
              </a:rPr>
              <a:t>tegrated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into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the </a:t>
            </a:r>
            <a:r>
              <a:rPr lang="tr-TR" sz="2400" i="1" dirty="0" err="1" smtClean="0">
                <a:solidFill>
                  <a:srgbClr val="0070C0"/>
                </a:solidFill>
              </a:rPr>
              <a:t>matrix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as an external additive.</a:t>
            </a:r>
            <a:r>
              <a:rPr lang="en-US" sz="2400" dirty="0"/>
              <a:t> </a:t>
            </a:r>
            <a:endParaRPr lang="tr-TR" sz="2400" dirty="0" smtClean="0"/>
          </a:p>
          <a:p>
            <a:r>
              <a:rPr lang="tr-TR" sz="2400" dirty="0" smtClean="0"/>
              <a:t>E</a:t>
            </a:r>
            <a:r>
              <a:rPr lang="en-US" sz="2400" dirty="0" err="1" smtClean="0"/>
              <a:t>sters</a:t>
            </a:r>
            <a:r>
              <a:rPr lang="tr-TR" sz="2400" dirty="0" smtClean="0"/>
              <a:t>, </a:t>
            </a:r>
            <a:r>
              <a:rPr lang="tr-TR" sz="2400" dirty="0" err="1" smtClean="0"/>
              <a:t>synthesized</a:t>
            </a:r>
            <a:r>
              <a:rPr lang="en-US" sz="2400" dirty="0" smtClean="0"/>
              <a:t> </a:t>
            </a:r>
            <a:r>
              <a:rPr lang="en-US" sz="2400" dirty="0"/>
              <a:t>from the reaction of acids or acid anhydrides with </a:t>
            </a:r>
            <a:r>
              <a:rPr lang="en-US" sz="2400" dirty="0" smtClean="0"/>
              <a:t>alcohols</a:t>
            </a:r>
            <a:r>
              <a:rPr lang="tr-TR" sz="2400" dirty="0" smtClean="0"/>
              <a:t>,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en-US" sz="2400" dirty="0" smtClean="0"/>
              <a:t> </a:t>
            </a:r>
            <a:r>
              <a:rPr lang="en-US" sz="2400" dirty="0"/>
              <a:t>low-molecular-weight external plasticizers for </a:t>
            </a:r>
            <a:r>
              <a:rPr lang="en-US" sz="2400" dirty="0" smtClean="0"/>
              <a:t>PVC. 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5644" y="4114800"/>
            <a:ext cx="2045450" cy="91692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1020" y="2211460"/>
            <a:ext cx="1734697" cy="138256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1369" y="5653088"/>
            <a:ext cx="160972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6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Polymer </a:t>
            </a:r>
            <a:r>
              <a:rPr lang="tr-TR" dirty="0" err="1"/>
              <a:t>Additives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Reinforcements</a:t>
            </a:r>
            <a:r>
              <a:rPr lang="tr-TR" dirty="0"/>
              <a:t/>
            </a:r>
            <a:br>
              <a:rPr lang="tr-TR" dirty="0"/>
            </a:br>
            <a:r>
              <a:rPr lang="tr-TR" sz="2400" dirty="0">
                <a:solidFill>
                  <a:srgbClr val="FF0000"/>
                </a:solidFill>
              </a:rPr>
              <a:t>PLASTICIZERS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633364" cy="4351338"/>
          </a:xfrm>
        </p:spPr>
        <p:txBody>
          <a:bodyPr>
            <a:noAutofit/>
          </a:bodyPr>
          <a:lstStyle/>
          <a:p>
            <a:r>
              <a:rPr lang="en-US" sz="2400" dirty="0"/>
              <a:t>The ideal plasticizer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tr-TR" sz="2400" dirty="0" err="1" smtClean="0"/>
              <a:t>should</a:t>
            </a:r>
            <a:r>
              <a:rPr lang="en-US" sz="2400" dirty="0" smtClean="0"/>
              <a:t> </a:t>
            </a:r>
            <a:r>
              <a:rPr lang="tr-TR" sz="2400" dirty="0" err="1" smtClean="0"/>
              <a:t>have</a:t>
            </a:r>
            <a:r>
              <a:rPr lang="en-US" sz="2400" dirty="0" smtClean="0"/>
              <a:t> </a:t>
            </a:r>
            <a:r>
              <a:rPr lang="en-US" sz="2400" dirty="0"/>
              <a:t>three principal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en-US" sz="2400" dirty="0">
                <a:solidFill>
                  <a:srgbClr val="FF0000"/>
                </a:solidFill>
              </a:rPr>
              <a:t>compatibility</a:t>
            </a:r>
            <a:r>
              <a:rPr lang="en-US" sz="2400" dirty="0"/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performance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>
                <a:solidFill>
                  <a:srgbClr val="FF0000"/>
                </a:solidFill>
              </a:rPr>
              <a:t>efficiency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Also</a:t>
            </a:r>
            <a:r>
              <a:rPr lang="en-US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plasticizer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should be odorless, tasteless, nontoxic, nonflammable and heat stable.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err="1" smtClean="0"/>
              <a:t>ompatibility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plasticizer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with </a:t>
            </a:r>
            <a:r>
              <a:rPr lang="en-US" sz="2400" dirty="0"/>
              <a:t>the host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tr-TR" sz="2400" dirty="0" err="1" smtClean="0"/>
              <a:t>requires</a:t>
            </a:r>
            <a:r>
              <a:rPr lang="en-US" sz="2400" dirty="0" smtClean="0"/>
              <a:t> </a:t>
            </a:r>
            <a:r>
              <a:rPr lang="en-US" sz="2400" dirty="0"/>
              <a:t>the absence of blooming even with </a:t>
            </a:r>
            <a:r>
              <a:rPr lang="en-US" sz="2400" dirty="0" smtClean="0"/>
              <a:t>long</a:t>
            </a:r>
            <a:r>
              <a:rPr lang="tr-TR" sz="2400" dirty="0" smtClean="0"/>
              <a:t> </a:t>
            </a:r>
            <a:r>
              <a:rPr lang="en-US" sz="2400" dirty="0" smtClean="0"/>
              <a:t>usage </a:t>
            </a:r>
            <a:r>
              <a:rPr lang="en-US" sz="2400" dirty="0"/>
              <a:t>of the plasticized </a:t>
            </a:r>
            <a:r>
              <a:rPr lang="en-US" sz="2400" dirty="0" smtClean="0"/>
              <a:t>m</a:t>
            </a:r>
            <a:r>
              <a:rPr lang="tr-TR" sz="2400" dirty="0" err="1" smtClean="0"/>
              <a:t>olecules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i</a:t>
            </a:r>
            <a:r>
              <a:rPr lang="en-US" sz="2400" dirty="0" err="1" smtClean="0"/>
              <a:t>ncompatibility</a:t>
            </a:r>
            <a:r>
              <a:rPr lang="en-US" sz="2400" dirty="0" smtClean="0"/>
              <a:t> </a:t>
            </a:r>
            <a:r>
              <a:rPr lang="en-US" sz="2400" dirty="0"/>
              <a:t>can also be </a:t>
            </a:r>
            <a:r>
              <a:rPr lang="tr-TR" sz="2400" dirty="0" err="1" smtClean="0"/>
              <a:t>understood</a:t>
            </a:r>
            <a:r>
              <a:rPr lang="en-US" sz="2400" dirty="0" smtClean="0"/>
              <a:t> </a:t>
            </a:r>
            <a:r>
              <a:rPr lang="en-US" sz="2400" dirty="0"/>
              <a:t>by poor physical </a:t>
            </a:r>
            <a:r>
              <a:rPr lang="en-US" sz="2400" dirty="0" smtClean="0"/>
              <a:t>properties,</a:t>
            </a:r>
            <a:r>
              <a:rPr lang="tr-TR" sz="2400" dirty="0" smtClean="0"/>
              <a:t> </a:t>
            </a:r>
            <a:r>
              <a:rPr lang="en-US" sz="2400" dirty="0" smtClean="0"/>
              <a:t>possibly </a:t>
            </a:r>
            <a:r>
              <a:rPr lang="en-US" sz="2400" dirty="0"/>
              <a:t>after some period of </a:t>
            </a:r>
            <a:r>
              <a:rPr lang="en-US" sz="2400" dirty="0" smtClean="0"/>
              <a:t>usage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plasticizied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Permanence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plasticizer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matrix</a:t>
            </a:r>
            <a:r>
              <a:rPr lang="tr-TR" sz="2400" dirty="0" smtClean="0"/>
              <a:t> </a:t>
            </a:r>
            <a:r>
              <a:rPr lang="en-US" sz="2400" dirty="0" smtClean="0"/>
              <a:t>requires </a:t>
            </a:r>
            <a:r>
              <a:rPr lang="en-US" sz="2400" dirty="0"/>
              <a:t>low volatility, extractability, </a:t>
            </a:r>
            <a:r>
              <a:rPr lang="en-US" sz="2400" dirty="0" err="1"/>
              <a:t>nonmigration</a:t>
            </a:r>
            <a:r>
              <a:rPr lang="en-US" sz="2400" dirty="0"/>
              <a:t>, and heat and light </a:t>
            </a:r>
            <a:r>
              <a:rPr lang="en-US" sz="2400" dirty="0" smtClean="0"/>
              <a:t>stability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plasticizer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en-US" sz="2400" dirty="0"/>
              <a:t>Lack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permanence </a:t>
            </a:r>
            <a:r>
              <a:rPr lang="tr-TR" sz="2400" dirty="0" err="1" smtClean="0"/>
              <a:t>results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long-term diffusion into the environment.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4927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Polymer Additives and Reinforcements</a:t>
            </a:r>
            <a:br>
              <a:rPr lang="en-US" dirty="0"/>
            </a:br>
            <a:r>
              <a:rPr lang="en-US" sz="2400" dirty="0">
                <a:solidFill>
                  <a:srgbClr val="FF0000"/>
                </a:solidFill>
              </a:rPr>
              <a:t>PLASTICIZERS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tr-TR" sz="2400" dirty="0" err="1" smtClean="0"/>
              <a:t>resulting</a:t>
            </a:r>
            <a:r>
              <a:rPr lang="en-US" sz="2400" dirty="0" smtClean="0"/>
              <a:t> </a:t>
            </a:r>
            <a:r>
              <a:rPr lang="en-US" sz="2400" dirty="0"/>
              <a:t>loss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plasticizer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 </a:t>
            </a:r>
            <a:r>
              <a:rPr lang="en-US" sz="2400" dirty="0" smtClean="0"/>
              <a:t>gradually </a:t>
            </a:r>
            <a:r>
              <a:rPr lang="tr-TR" sz="2400" dirty="0" err="1" smtClean="0"/>
              <a:t>improves</a:t>
            </a:r>
            <a:r>
              <a:rPr lang="en-US" sz="2400" dirty="0" smtClean="0"/>
              <a:t> </a:t>
            </a:r>
            <a:r>
              <a:rPr lang="en-US" sz="2400" dirty="0"/>
              <a:t>brittleness as the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plasticized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tr-TR" sz="2400" dirty="0" err="1" smtClean="0"/>
              <a:t>goes</a:t>
            </a:r>
            <a:r>
              <a:rPr lang="tr-TR" sz="2400" dirty="0" smtClean="0"/>
              <a:t> </a:t>
            </a:r>
            <a:r>
              <a:rPr lang="tr-TR" sz="2400" dirty="0" err="1" smtClean="0"/>
              <a:t>up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mentioned</a:t>
            </a:r>
            <a:r>
              <a:rPr lang="tr-TR" sz="2400" dirty="0" smtClean="0"/>
              <a:t> </a:t>
            </a:r>
            <a:r>
              <a:rPr lang="tr-TR" sz="2400" dirty="0"/>
              <a:t>v</a:t>
            </a:r>
            <a:r>
              <a:rPr lang="en-US" sz="2400" dirty="0" err="1" smtClean="0"/>
              <a:t>olatility</a:t>
            </a:r>
            <a:r>
              <a:rPr lang="en-US" sz="2400" dirty="0" smtClean="0"/>
              <a:t> </a:t>
            </a:r>
            <a:r>
              <a:rPr lang="en-US" sz="2400" dirty="0"/>
              <a:t>is generally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function </a:t>
            </a:r>
            <a:r>
              <a:rPr lang="en-US" sz="2400" dirty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molecular weight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Increasing </a:t>
            </a:r>
            <a:r>
              <a:rPr lang="en-US" sz="2400" dirty="0"/>
              <a:t>the molecular weight of the plasticizer </a:t>
            </a:r>
            <a:r>
              <a:rPr lang="tr-TR" sz="2400" dirty="0" err="1" smtClean="0"/>
              <a:t>molecule</a:t>
            </a:r>
            <a:r>
              <a:rPr lang="tr-TR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using </a:t>
            </a:r>
            <a:r>
              <a:rPr lang="en-US" sz="2400" dirty="0" smtClean="0"/>
              <a:t>polymeric</a:t>
            </a:r>
            <a:r>
              <a:rPr lang="tr-TR" sz="2400" dirty="0" smtClean="0"/>
              <a:t> </a:t>
            </a:r>
            <a:r>
              <a:rPr lang="en-US" sz="2400" dirty="0" smtClean="0"/>
              <a:t>plasticizers </a:t>
            </a:r>
            <a:r>
              <a:rPr lang="tr-TR" sz="2400" dirty="0" err="1" smtClean="0"/>
              <a:t>leads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smtClean="0"/>
              <a:t>a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volatility and hence </a:t>
            </a:r>
            <a:r>
              <a:rPr lang="tr-TR" sz="2400" dirty="0" smtClean="0"/>
              <a:t>an </a:t>
            </a:r>
            <a:r>
              <a:rPr lang="en-US" sz="2400" dirty="0" smtClean="0"/>
              <a:t>increase </a:t>
            </a:r>
            <a:r>
              <a:rPr lang="tr-TR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permanence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en-US" sz="2400" dirty="0" smtClean="0"/>
              <a:t>, </a:t>
            </a:r>
            <a:r>
              <a:rPr lang="en-US" sz="2400" dirty="0"/>
              <a:t>this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lead to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en-US" sz="2400" dirty="0" smtClean="0"/>
              <a:t> </a:t>
            </a:r>
            <a:r>
              <a:rPr lang="en-US" sz="2400" dirty="0"/>
              <a:t>in low-temperature </a:t>
            </a:r>
            <a:r>
              <a:rPr lang="en-US" sz="2400" dirty="0" smtClean="0"/>
              <a:t>flexibility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including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plasticizer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Internal </a:t>
            </a:r>
            <a:r>
              <a:rPr lang="en-US" sz="2400" i="1" dirty="0">
                <a:solidFill>
                  <a:srgbClr val="0070C0"/>
                </a:solidFill>
              </a:rPr>
              <a:t>plasticization </a:t>
            </a:r>
            <a:r>
              <a:rPr lang="tr-TR" sz="2400" i="1" dirty="0" err="1" smtClean="0">
                <a:solidFill>
                  <a:srgbClr val="0070C0"/>
                </a:solidFill>
              </a:rPr>
              <a:t>procedure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precludes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specified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effects</a:t>
            </a:r>
            <a:r>
              <a:rPr lang="tr-TR" sz="2400" i="1" dirty="0" smtClean="0">
                <a:solidFill>
                  <a:srgbClr val="0070C0"/>
                </a:solidFill>
              </a:rPr>
              <a:t> of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external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plasticization</a:t>
            </a:r>
            <a:r>
              <a:rPr lang="tr-TR" sz="2400" i="1" dirty="0" smtClean="0">
                <a:solidFill>
                  <a:srgbClr val="0070C0"/>
                </a:solidFill>
              </a:rPr>
              <a:t>, </a:t>
            </a:r>
            <a:r>
              <a:rPr lang="tr-TR" sz="2400" i="1" dirty="0" err="1" smtClean="0">
                <a:solidFill>
                  <a:srgbClr val="0070C0"/>
                </a:solidFill>
              </a:rPr>
              <a:t>which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are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the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smtClean="0">
                <a:solidFill>
                  <a:srgbClr val="0070C0"/>
                </a:solidFill>
              </a:rPr>
              <a:t>plasticizer </a:t>
            </a:r>
            <a:r>
              <a:rPr lang="en-US" sz="2400" i="1" dirty="0">
                <a:solidFill>
                  <a:srgbClr val="0070C0"/>
                </a:solidFill>
              </a:rPr>
              <a:t>migration or </a:t>
            </a:r>
            <a:r>
              <a:rPr lang="en-US" sz="2400" i="1" dirty="0" smtClean="0">
                <a:solidFill>
                  <a:srgbClr val="0070C0"/>
                </a:solidFill>
              </a:rPr>
              <a:t>volatility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tr-TR" sz="2400" i="1" dirty="0" err="1" smtClean="0">
                <a:solidFill>
                  <a:srgbClr val="0070C0"/>
                </a:solidFill>
              </a:rPr>
              <a:t>In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this</a:t>
            </a:r>
            <a:r>
              <a:rPr lang="tr-TR" sz="2400" i="1" dirty="0" smtClean="0">
                <a:solidFill>
                  <a:srgbClr val="0070C0"/>
                </a:solidFill>
              </a:rPr>
              <a:t> </a:t>
            </a:r>
            <a:r>
              <a:rPr lang="tr-TR" sz="2400" i="1" dirty="0" err="1" smtClean="0">
                <a:solidFill>
                  <a:srgbClr val="0070C0"/>
                </a:solidFill>
              </a:rPr>
              <a:t>case</a:t>
            </a:r>
            <a:r>
              <a:rPr lang="tr-TR" sz="2400" i="1" dirty="0" smtClean="0">
                <a:solidFill>
                  <a:srgbClr val="0070C0"/>
                </a:solidFill>
              </a:rPr>
              <a:t>,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the plasticizer molecules are an integral part of the </a:t>
            </a:r>
            <a:r>
              <a:rPr lang="en-US" sz="2400" i="1" dirty="0" smtClean="0">
                <a:solidFill>
                  <a:srgbClr val="0070C0"/>
                </a:solidFill>
              </a:rPr>
              <a:t>p</a:t>
            </a:r>
            <a:r>
              <a:rPr lang="tr-TR" sz="2400" i="1" dirty="0" err="1" smtClean="0">
                <a:solidFill>
                  <a:srgbClr val="0070C0"/>
                </a:solidFill>
              </a:rPr>
              <a:t>lastic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>
                <a:solidFill>
                  <a:srgbClr val="0070C0"/>
                </a:solidFill>
              </a:rPr>
              <a:t>chain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3709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Polymer Additives and Reinforcements</a:t>
            </a:r>
            <a:br>
              <a:rPr lang="en-US" dirty="0"/>
            </a:br>
            <a:r>
              <a:rPr lang="en-US" sz="2400" dirty="0">
                <a:solidFill>
                  <a:srgbClr val="FF0000"/>
                </a:solidFill>
              </a:rPr>
              <a:t>PLASTICIZERS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tr-TR" sz="2400" dirty="0" err="1" smtClean="0"/>
              <a:t>amount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plasticizer 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needed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obtain</a:t>
            </a:r>
            <a:r>
              <a:rPr lang="en-US" sz="2400" dirty="0" smtClean="0"/>
              <a:t> </a:t>
            </a:r>
            <a:r>
              <a:rPr lang="en-US" sz="2400" dirty="0"/>
              <a:t>the desired changes in properties is a measure of </a:t>
            </a:r>
            <a:r>
              <a:rPr lang="en-US" sz="2400" dirty="0" smtClean="0"/>
              <a:t>plasticizer</a:t>
            </a:r>
            <a:r>
              <a:rPr lang="tr-TR" sz="2400" dirty="0" smtClean="0"/>
              <a:t> </a:t>
            </a:r>
            <a:r>
              <a:rPr lang="en-US" sz="2400" dirty="0" smtClean="0"/>
              <a:t>efficiency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p</a:t>
            </a:r>
            <a:r>
              <a:rPr lang="en-US" sz="2400" dirty="0" err="1" smtClean="0"/>
              <a:t>lasticizer</a:t>
            </a:r>
            <a:r>
              <a:rPr lang="en-US" sz="2400" dirty="0" smtClean="0"/>
              <a:t> </a:t>
            </a:r>
            <a:r>
              <a:rPr lang="en-US" sz="2400" dirty="0"/>
              <a:t>efficiency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also be </a:t>
            </a:r>
            <a:r>
              <a:rPr lang="tr-TR" sz="2400" dirty="0" err="1" smtClean="0"/>
              <a:t>obtained</a:t>
            </a:r>
            <a:r>
              <a:rPr lang="en-US" sz="2400" dirty="0" smtClean="0"/>
              <a:t> </a:t>
            </a:r>
            <a:r>
              <a:rPr lang="en-US" sz="2400" dirty="0"/>
              <a:t>on the basis of the magnitude of </a:t>
            </a:r>
            <a:r>
              <a:rPr lang="tr-TR" sz="2400" dirty="0" err="1" smtClean="0"/>
              <a:t>variation</a:t>
            </a:r>
            <a:r>
              <a:rPr lang="en-US" sz="2400" dirty="0" smtClean="0"/>
              <a:t> </a:t>
            </a:r>
            <a:r>
              <a:rPr lang="en-US" sz="2400" dirty="0" smtClean="0"/>
              <a:t>induced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a number of physical properties of the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lile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tensile </a:t>
            </a:r>
            <a:r>
              <a:rPr lang="en-US" sz="2400" dirty="0"/>
              <a:t>strength, </a:t>
            </a:r>
            <a:r>
              <a:rPr lang="tr-TR" sz="2400" dirty="0" err="1" smtClean="0"/>
              <a:t>the</a:t>
            </a:r>
            <a:r>
              <a:rPr lang="tr-TR" sz="2400" dirty="0" smtClean="0"/>
              <a:t> tensile </a:t>
            </a:r>
            <a:r>
              <a:rPr lang="en-US" sz="2400" dirty="0" smtClean="0"/>
              <a:t>modulus</a:t>
            </a:r>
            <a:r>
              <a:rPr lang="en-US" sz="2400" dirty="0"/>
              <a:t>, or hardness. </a:t>
            </a:r>
            <a:endParaRPr lang="tr-TR" sz="2400" dirty="0" smtClean="0"/>
          </a:p>
          <a:p>
            <a:r>
              <a:rPr lang="tr-TR" sz="2400" dirty="0" smtClean="0"/>
              <a:t>As an</a:t>
            </a:r>
            <a:r>
              <a:rPr lang="tr-TR" sz="2400" dirty="0" smtClean="0"/>
              <a:t> </a:t>
            </a:r>
            <a:r>
              <a:rPr lang="en-US" sz="2400" dirty="0" smtClean="0"/>
              <a:t>example</a:t>
            </a:r>
            <a:r>
              <a:rPr lang="en-US" sz="2400" dirty="0"/>
              <a:t>, the actual </a:t>
            </a:r>
            <a:r>
              <a:rPr lang="tr-TR" sz="2400" dirty="0" err="1" smtClean="0"/>
              <a:t>decrease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the </a:t>
            </a:r>
            <a:r>
              <a:rPr lang="tr-TR" sz="2400" dirty="0" err="1" smtClean="0"/>
              <a:t>plastic</a:t>
            </a:r>
            <a:r>
              <a:rPr lang="en-US" sz="2400" dirty="0" smtClean="0"/>
              <a:t> </a:t>
            </a:r>
            <a:r>
              <a:rPr lang="en-US" sz="2400" dirty="0"/>
              <a:t>per unit weight of plasticizer </a:t>
            </a:r>
            <a:r>
              <a:rPr lang="tr-TR" sz="2400" dirty="0" err="1" smtClean="0"/>
              <a:t>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introduced</a:t>
            </a:r>
            <a:r>
              <a:rPr lang="en-US" sz="2400" dirty="0" smtClean="0"/>
              <a:t> </a:t>
            </a:r>
            <a:r>
              <a:rPr lang="en-US" sz="2400" dirty="0"/>
              <a:t>is also </a:t>
            </a:r>
            <a:r>
              <a:rPr lang="en-US" sz="2400" dirty="0" smtClean="0"/>
              <a:t>known</a:t>
            </a:r>
            <a:r>
              <a:rPr lang="tr-TR" sz="2400" dirty="0" smtClean="0"/>
              <a:t> </a:t>
            </a:r>
            <a:r>
              <a:rPr lang="en-US" sz="2400" dirty="0" smtClean="0"/>
              <a:t>as </a:t>
            </a:r>
            <a:r>
              <a:rPr lang="en-US" sz="2400" dirty="0"/>
              <a:t>the plasticizer efficiency.</a:t>
            </a:r>
          </a:p>
          <a:p>
            <a:r>
              <a:rPr lang="tr-TR" sz="2400" dirty="0" err="1" smtClean="0"/>
              <a:t>However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no single plasticizer </a:t>
            </a:r>
            <a:r>
              <a:rPr lang="tr-TR" sz="2400" dirty="0" err="1" smtClean="0"/>
              <a:t>type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satisfy all the </a:t>
            </a:r>
            <a:r>
              <a:rPr lang="en-US" sz="2400" dirty="0" smtClean="0"/>
              <a:t>above</a:t>
            </a:r>
            <a:r>
              <a:rPr lang="tr-TR" sz="2400" dirty="0" smtClean="0"/>
              <a:t> </a:t>
            </a:r>
            <a:r>
              <a:rPr lang="en-US" sz="2400" dirty="0" smtClean="0"/>
              <a:t>requirements </a:t>
            </a:r>
            <a:r>
              <a:rPr lang="en-US" sz="2400" dirty="0"/>
              <a:t>or produce all the desired property </a:t>
            </a:r>
            <a:r>
              <a:rPr lang="en-US" sz="2400" dirty="0" smtClean="0"/>
              <a:t>enhancements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Generally</a:t>
            </a:r>
            <a:r>
              <a:rPr lang="tr-TR" sz="2400" dirty="0" smtClean="0"/>
              <a:t>, </a:t>
            </a:r>
            <a:r>
              <a:rPr lang="tr-TR" sz="2400" dirty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is </a:t>
            </a:r>
            <a:r>
              <a:rPr lang="en-US" sz="2400" dirty="0" smtClean="0"/>
              <a:t>necessary </a:t>
            </a:r>
            <a:r>
              <a:rPr lang="en-US" sz="2400" dirty="0"/>
              <a:t>to </a:t>
            </a:r>
            <a:r>
              <a:rPr lang="tr-TR" sz="2400" dirty="0" err="1" smtClean="0"/>
              <a:t>combine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en-US" sz="2400" dirty="0" smtClean="0"/>
              <a:t>blend </a:t>
            </a:r>
            <a:r>
              <a:rPr lang="en-US" sz="2400" dirty="0" smtClean="0"/>
              <a:t>several</a:t>
            </a:r>
            <a:r>
              <a:rPr lang="tr-TR" sz="2400" dirty="0" smtClean="0"/>
              <a:t> </a:t>
            </a:r>
            <a:r>
              <a:rPr lang="en-US" sz="2400" dirty="0" smtClean="0"/>
              <a:t>plasticizer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molecules</a:t>
            </a:r>
            <a:r>
              <a:rPr lang="en-US" sz="2400" dirty="0" smtClean="0"/>
              <a:t> </a:t>
            </a:r>
            <a:r>
              <a:rPr lang="en-US" sz="2400" dirty="0"/>
              <a:t>and compromise some properties,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are not critical to the </a:t>
            </a:r>
            <a:r>
              <a:rPr lang="en-US" sz="2400" dirty="0" smtClean="0"/>
              <a:t>specific</a:t>
            </a:r>
            <a:r>
              <a:rPr lang="tr-TR" sz="2400" dirty="0" smtClean="0"/>
              <a:t> </a:t>
            </a:r>
            <a:r>
              <a:rPr lang="en-US" sz="2400" dirty="0" smtClean="0"/>
              <a:t>application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19722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2657</TotalTime>
  <Words>1492</Words>
  <Application>Microsoft Office PowerPoint</Application>
  <PresentationFormat>Geniş ekran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Polymer Technology</vt:lpstr>
      <vt:lpstr>Polymer Additives and Reinforcements</vt:lpstr>
      <vt:lpstr>Polymer Additives and Reinforcements</vt:lpstr>
      <vt:lpstr>Polymer Additives and Reinforcements PLASTICIZERS</vt:lpstr>
      <vt:lpstr>Polymer Additives and Reinforcements PLASTICIZERS</vt:lpstr>
      <vt:lpstr>Polymer Additives and Reinforcements PLASTICIZERS</vt:lpstr>
      <vt:lpstr>Polymer Additives and Reinforcements PLASTICIZERS</vt:lpstr>
      <vt:lpstr>Polymer Additives and Reinforcements PLASTICIZERS</vt:lpstr>
      <vt:lpstr>Polymer Additives and Reinforcements PLASTICIZERS</vt:lpstr>
      <vt:lpstr>Polymer Additives and Reinforcements FILLERS AND REINFORCEMENTS (COMPOSITES)</vt:lpstr>
      <vt:lpstr>Polymer Additives and Reinforcements FILLERS AND REINFORCEMENTS (COMPOSITES)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pc205</cp:lastModifiedBy>
  <cp:revision>526</cp:revision>
  <dcterms:created xsi:type="dcterms:W3CDTF">2018-09-03T08:05:30Z</dcterms:created>
  <dcterms:modified xsi:type="dcterms:W3CDTF">2019-05-02T09:45:24Z</dcterms:modified>
</cp:coreProperties>
</file>