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494"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F5267A9-6F44-4F8E-AB77-630D56BB0B98}" type="doc">
      <dgm:prSet loTypeId="urn:microsoft.com/office/officeart/2005/8/layout/StepDownProcess" loCatId="process" qsTypeId="urn:microsoft.com/office/officeart/2005/8/quickstyle/simple1" qsCatId="simple" csTypeId="urn:microsoft.com/office/officeart/2005/8/colors/accent1_1" csCatId="accent1" phldr="1"/>
      <dgm:spPr/>
      <dgm:t>
        <a:bodyPr/>
        <a:lstStyle/>
        <a:p>
          <a:endParaRPr lang="tr-TR"/>
        </a:p>
      </dgm:t>
    </dgm:pt>
    <dgm:pt modelId="{DB377300-96D1-44B1-BD81-1E675E1599BF}">
      <dgm:prSet phldrT="[Metin]" custT="1"/>
      <dgm:spPr/>
      <dgm:t>
        <a:bodyPr/>
        <a:lstStyle/>
        <a:p>
          <a:r>
            <a:rPr lang="tr-TR" sz="2400" b="1" dirty="0" smtClean="0">
              <a:solidFill>
                <a:srgbClr val="002060"/>
              </a:solidFill>
              <a:latin typeface="Arial" panose="020B0604020202020204" pitchFamily="34" charset="0"/>
              <a:cs typeface="Arial" panose="020B0604020202020204" pitchFamily="34" charset="0"/>
            </a:rPr>
            <a:t>Yönetmeliklerle belirlenmiştir</a:t>
          </a:r>
          <a:endParaRPr lang="tr-TR" sz="2400" b="1" dirty="0">
            <a:solidFill>
              <a:srgbClr val="002060"/>
            </a:solidFill>
            <a:latin typeface="Arial" panose="020B0604020202020204" pitchFamily="34" charset="0"/>
            <a:cs typeface="Arial" panose="020B0604020202020204" pitchFamily="34" charset="0"/>
          </a:endParaRPr>
        </a:p>
      </dgm:t>
    </dgm:pt>
    <dgm:pt modelId="{07378108-9B29-4CA5-90F0-5C86B36D5E6E}" type="parTrans" cxnId="{FC72BBA8-5AFB-410B-AA44-7942D42803E9}">
      <dgm:prSet/>
      <dgm:spPr/>
      <dgm:t>
        <a:bodyPr/>
        <a:lstStyle/>
        <a:p>
          <a:endParaRPr lang="tr-TR"/>
        </a:p>
      </dgm:t>
    </dgm:pt>
    <dgm:pt modelId="{87732615-C9D0-47B6-B0C8-6736D05AE6B7}" type="sibTrans" cxnId="{FC72BBA8-5AFB-410B-AA44-7942D42803E9}">
      <dgm:prSet/>
      <dgm:spPr/>
      <dgm:t>
        <a:bodyPr/>
        <a:lstStyle/>
        <a:p>
          <a:endParaRPr lang="tr-TR"/>
        </a:p>
      </dgm:t>
    </dgm:pt>
    <dgm:pt modelId="{A1D19259-1674-4E7E-937D-AC190370BE41}">
      <dgm:prSet phldrT="[Metin]" custT="1"/>
      <dgm:spPr/>
      <dgm:t>
        <a:bodyPr/>
        <a:lstStyle/>
        <a:p>
          <a:r>
            <a:rPr lang="tr-TR" sz="2400" b="1" dirty="0" smtClean="0">
              <a:solidFill>
                <a:srgbClr val="002060"/>
              </a:solidFill>
              <a:latin typeface="Arial" panose="020B0604020202020204" pitchFamily="34" charset="0"/>
              <a:cs typeface="Arial" panose="020B0604020202020204" pitchFamily="34" charset="0"/>
            </a:rPr>
            <a:t>Uygulanan ölçütler ülkelere göre farklılık gösterir</a:t>
          </a:r>
          <a:endParaRPr lang="tr-TR" sz="2400" b="1" dirty="0">
            <a:solidFill>
              <a:srgbClr val="002060"/>
            </a:solidFill>
            <a:latin typeface="Arial" panose="020B0604020202020204" pitchFamily="34" charset="0"/>
            <a:cs typeface="Arial" panose="020B0604020202020204" pitchFamily="34" charset="0"/>
          </a:endParaRPr>
        </a:p>
      </dgm:t>
    </dgm:pt>
    <dgm:pt modelId="{B5601D31-2D9A-4AC5-9516-5D688203D937}" type="parTrans" cxnId="{4B4EDB95-3ABF-4B43-9B2A-B1BBEA54237A}">
      <dgm:prSet/>
      <dgm:spPr/>
      <dgm:t>
        <a:bodyPr/>
        <a:lstStyle/>
        <a:p>
          <a:endParaRPr lang="tr-TR"/>
        </a:p>
      </dgm:t>
    </dgm:pt>
    <dgm:pt modelId="{3A41FA8A-E941-4697-8BB4-7C649221AA3B}" type="sibTrans" cxnId="{4B4EDB95-3ABF-4B43-9B2A-B1BBEA54237A}">
      <dgm:prSet/>
      <dgm:spPr/>
      <dgm:t>
        <a:bodyPr/>
        <a:lstStyle/>
        <a:p>
          <a:endParaRPr lang="tr-TR"/>
        </a:p>
      </dgm:t>
    </dgm:pt>
    <dgm:pt modelId="{C8713367-EF72-4EAD-B6D2-96A1008672B0}">
      <dgm:prSet phldrT="[Metin]" custT="1"/>
      <dgm:spPr/>
      <dgm:t>
        <a:bodyPr/>
        <a:lstStyle/>
        <a:p>
          <a:r>
            <a:rPr lang="tr-TR" sz="2400" b="1" dirty="0" smtClean="0">
              <a:solidFill>
                <a:srgbClr val="002060"/>
              </a:solidFill>
              <a:latin typeface="Arial" panose="020B0604020202020204" pitchFamily="34" charset="0"/>
              <a:cs typeface="Arial" panose="020B0604020202020204" pitchFamily="34" charset="0"/>
            </a:rPr>
            <a:t>Büyüklükleri, yatırım bedelleri veya enerji gereksinimini aşan projeler için  ÇED istenir.</a:t>
          </a:r>
          <a:endParaRPr lang="tr-TR" sz="2400" b="1" dirty="0">
            <a:solidFill>
              <a:srgbClr val="002060"/>
            </a:solidFill>
            <a:latin typeface="Arial" panose="020B0604020202020204" pitchFamily="34" charset="0"/>
            <a:cs typeface="Arial" panose="020B0604020202020204" pitchFamily="34" charset="0"/>
          </a:endParaRPr>
        </a:p>
      </dgm:t>
    </dgm:pt>
    <dgm:pt modelId="{B01BC7B7-D812-4313-BBBF-6DDE46922408}" type="parTrans" cxnId="{0DF5E72F-2E8F-4935-B5F8-0A763029AEF2}">
      <dgm:prSet/>
      <dgm:spPr/>
      <dgm:t>
        <a:bodyPr/>
        <a:lstStyle/>
        <a:p>
          <a:endParaRPr lang="tr-TR"/>
        </a:p>
      </dgm:t>
    </dgm:pt>
    <dgm:pt modelId="{DD7B6AA9-2B6F-46E5-8923-C11CA57E9AE6}" type="sibTrans" cxnId="{0DF5E72F-2E8F-4935-B5F8-0A763029AEF2}">
      <dgm:prSet/>
      <dgm:spPr/>
      <dgm:t>
        <a:bodyPr/>
        <a:lstStyle/>
        <a:p>
          <a:endParaRPr lang="tr-TR"/>
        </a:p>
      </dgm:t>
    </dgm:pt>
    <dgm:pt modelId="{9CB5D3BA-B0C3-4531-8820-E25A248181AC}" type="pres">
      <dgm:prSet presAssocID="{6F5267A9-6F44-4F8E-AB77-630D56BB0B98}" presName="rootnode" presStyleCnt="0">
        <dgm:presLayoutVars>
          <dgm:chMax/>
          <dgm:chPref/>
          <dgm:dir/>
          <dgm:animLvl val="lvl"/>
        </dgm:presLayoutVars>
      </dgm:prSet>
      <dgm:spPr/>
      <dgm:t>
        <a:bodyPr/>
        <a:lstStyle/>
        <a:p>
          <a:endParaRPr lang="tr-TR"/>
        </a:p>
      </dgm:t>
    </dgm:pt>
    <dgm:pt modelId="{391D693C-3FAE-43A9-84F3-7F6B6BB79769}" type="pres">
      <dgm:prSet presAssocID="{DB377300-96D1-44B1-BD81-1E675E1599BF}" presName="composite" presStyleCnt="0"/>
      <dgm:spPr/>
    </dgm:pt>
    <dgm:pt modelId="{63A0E2D4-1054-4C60-8621-06940DFA8D09}" type="pres">
      <dgm:prSet presAssocID="{DB377300-96D1-44B1-BD81-1E675E1599BF}" presName="bentUpArrow1" presStyleLbl="alignImgPlace1" presStyleIdx="0" presStyleCnt="2" custLinFactNeighborX="-26989" custLinFactNeighborY="-5090"/>
      <dgm:spPr/>
    </dgm:pt>
    <dgm:pt modelId="{2ABA1954-7B26-4413-8D52-3909E176DF8A}" type="pres">
      <dgm:prSet presAssocID="{DB377300-96D1-44B1-BD81-1E675E1599BF}" presName="ParentText" presStyleLbl="node1" presStyleIdx="0" presStyleCnt="3" custScaleX="140077" custScaleY="41237" custLinFactNeighborX="997" custLinFactNeighborY="25821">
        <dgm:presLayoutVars>
          <dgm:chMax val="1"/>
          <dgm:chPref val="1"/>
          <dgm:bulletEnabled val="1"/>
        </dgm:presLayoutVars>
      </dgm:prSet>
      <dgm:spPr/>
      <dgm:t>
        <a:bodyPr/>
        <a:lstStyle/>
        <a:p>
          <a:endParaRPr lang="tr-TR"/>
        </a:p>
      </dgm:t>
    </dgm:pt>
    <dgm:pt modelId="{5B23874B-B1E7-4C06-9C42-54DC2500B9CD}" type="pres">
      <dgm:prSet presAssocID="{DB377300-96D1-44B1-BD81-1E675E1599BF}" presName="ChildText" presStyleLbl="revTx" presStyleIdx="0" presStyleCnt="2">
        <dgm:presLayoutVars>
          <dgm:chMax val="0"/>
          <dgm:chPref val="0"/>
          <dgm:bulletEnabled val="1"/>
        </dgm:presLayoutVars>
      </dgm:prSet>
      <dgm:spPr/>
    </dgm:pt>
    <dgm:pt modelId="{FF87991F-6197-46D7-AB49-D9AA08E5A04F}" type="pres">
      <dgm:prSet presAssocID="{87732615-C9D0-47B6-B0C8-6736D05AE6B7}" presName="sibTrans" presStyleCnt="0"/>
      <dgm:spPr/>
    </dgm:pt>
    <dgm:pt modelId="{7CC9019D-D1F8-4FC7-9BF7-F8322EE7D7AE}" type="pres">
      <dgm:prSet presAssocID="{A1D19259-1674-4E7E-937D-AC190370BE41}" presName="composite" presStyleCnt="0"/>
      <dgm:spPr/>
    </dgm:pt>
    <dgm:pt modelId="{84119B38-ACDB-4219-8B65-0BE28CA925D1}" type="pres">
      <dgm:prSet presAssocID="{A1D19259-1674-4E7E-937D-AC190370BE41}" presName="bentUpArrow1" presStyleLbl="alignImgPlace1" presStyleIdx="1" presStyleCnt="2" custLinFactNeighborX="-88863" custLinFactNeighborY="-28045"/>
      <dgm:spPr/>
    </dgm:pt>
    <dgm:pt modelId="{4CA571F0-C15A-4529-BB52-52575DC52A7C}" type="pres">
      <dgm:prSet presAssocID="{A1D19259-1674-4E7E-937D-AC190370BE41}" presName="ParentText" presStyleLbl="node1" presStyleIdx="1" presStyleCnt="3" custScaleX="186299" custScaleY="45577" custLinFactNeighborX="-14198" custLinFactNeighborY="403">
        <dgm:presLayoutVars>
          <dgm:chMax val="1"/>
          <dgm:chPref val="1"/>
          <dgm:bulletEnabled val="1"/>
        </dgm:presLayoutVars>
      </dgm:prSet>
      <dgm:spPr/>
      <dgm:t>
        <a:bodyPr/>
        <a:lstStyle/>
        <a:p>
          <a:endParaRPr lang="tr-TR"/>
        </a:p>
      </dgm:t>
    </dgm:pt>
    <dgm:pt modelId="{4C324642-D9BC-44D0-B818-A941E42E8DC3}" type="pres">
      <dgm:prSet presAssocID="{A1D19259-1674-4E7E-937D-AC190370BE41}" presName="ChildText" presStyleLbl="revTx" presStyleIdx="1" presStyleCnt="2">
        <dgm:presLayoutVars>
          <dgm:chMax val="0"/>
          <dgm:chPref val="0"/>
          <dgm:bulletEnabled val="1"/>
        </dgm:presLayoutVars>
      </dgm:prSet>
      <dgm:spPr/>
      <dgm:t>
        <a:bodyPr/>
        <a:lstStyle/>
        <a:p>
          <a:endParaRPr lang="tr-TR"/>
        </a:p>
      </dgm:t>
    </dgm:pt>
    <dgm:pt modelId="{854C7385-B7FF-48FD-A419-F0871F21D9F9}" type="pres">
      <dgm:prSet presAssocID="{3A41FA8A-E941-4697-8BB4-7C649221AA3B}" presName="sibTrans" presStyleCnt="0"/>
      <dgm:spPr/>
    </dgm:pt>
    <dgm:pt modelId="{C3E57B71-20DB-4CF1-84D0-0D2F9DD817E3}" type="pres">
      <dgm:prSet presAssocID="{C8713367-EF72-4EAD-B6D2-96A1008672B0}" presName="composite" presStyleCnt="0"/>
      <dgm:spPr/>
    </dgm:pt>
    <dgm:pt modelId="{FC0D9895-1CE9-447C-94B4-C1473427A4DD}" type="pres">
      <dgm:prSet presAssocID="{C8713367-EF72-4EAD-B6D2-96A1008672B0}" presName="ParentText" presStyleLbl="node1" presStyleIdx="2" presStyleCnt="3" custScaleX="183927" custScaleY="87542" custLinFactNeighborX="-31478" custLinFactNeighborY="-6012">
        <dgm:presLayoutVars>
          <dgm:chMax val="1"/>
          <dgm:chPref val="1"/>
          <dgm:bulletEnabled val="1"/>
        </dgm:presLayoutVars>
      </dgm:prSet>
      <dgm:spPr/>
      <dgm:t>
        <a:bodyPr/>
        <a:lstStyle/>
        <a:p>
          <a:endParaRPr lang="tr-TR"/>
        </a:p>
      </dgm:t>
    </dgm:pt>
  </dgm:ptLst>
  <dgm:cxnLst>
    <dgm:cxn modelId="{5689A536-D69E-422C-B1B4-1FAA2A0E64F6}" type="presOf" srcId="{C8713367-EF72-4EAD-B6D2-96A1008672B0}" destId="{FC0D9895-1CE9-447C-94B4-C1473427A4DD}" srcOrd="0" destOrd="0" presId="urn:microsoft.com/office/officeart/2005/8/layout/StepDownProcess"/>
    <dgm:cxn modelId="{D910B272-F38E-4B64-83B2-1B1F40419F29}" type="presOf" srcId="{DB377300-96D1-44B1-BD81-1E675E1599BF}" destId="{2ABA1954-7B26-4413-8D52-3909E176DF8A}" srcOrd="0" destOrd="0" presId="urn:microsoft.com/office/officeart/2005/8/layout/StepDownProcess"/>
    <dgm:cxn modelId="{54E4AF30-EA92-4982-9D66-955B1B9AE24A}" type="presOf" srcId="{6F5267A9-6F44-4F8E-AB77-630D56BB0B98}" destId="{9CB5D3BA-B0C3-4531-8820-E25A248181AC}" srcOrd="0" destOrd="0" presId="urn:microsoft.com/office/officeart/2005/8/layout/StepDownProcess"/>
    <dgm:cxn modelId="{4B4EDB95-3ABF-4B43-9B2A-B1BBEA54237A}" srcId="{6F5267A9-6F44-4F8E-AB77-630D56BB0B98}" destId="{A1D19259-1674-4E7E-937D-AC190370BE41}" srcOrd="1" destOrd="0" parTransId="{B5601D31-2D9A-4AC5-9516-5D688203D937}" sibTransId="{3A41FA8A-E941-4697-8BB4-7C649221AA3B}"/>
    <dgm:cxn modelId="{0DF5E72F-2E8F-4935-B5F8-0A763029AEF2}" srcId="{6F5267A9-6F44-4F8E-AB77-630D56BB0B98}" destId="{C8713367-EF72-4EAD-B6D2-96A1008672B0}" srcOrd="2" destOrd="0" parTransId="{B01BC7B7-D812-4313-BBBF-6DDE46922408}" sibTransId="{DD7B6AA9-2B6F-46E5-8923-C11CA57E9AE6}"/>
    <dgm:cxn modelId="{0C3092B9-7536-420E-BDE6-97B750506478}" type="presOf" srcId="{A1D19259-1674-4E7E-937D-AC190370BE41}" destId="{4CA571F0-C15A-4529-BB52-52575DC52A7C}" srcOrd="0" destOrd="0" presId="urn:microsoft.com/office/officeart/2005/8/layout/StepDownProcess"/>
    <dgm:cxn modelId="{FC72BBA8-5AFB-410B-AA44-7942D42803E9}" srcId="{6F5267A9-6F44-4F8E-AB77-630D56BB0B98}" destId="{DB377300-96D1-44B1-BD81-1E675E1599BF}" srcOrd="0" destOrd="0" parTransId="{07378108-9B29-4CA5-90F0-5C86B36D5E6E}" sibTransId="{87732615-C9D0-47B6-B0C8-6736D05AE6B7}"/>
    <dgm:cxn modelId="{0F6B4F39-7A51-4566-BFB6-4CDFE3DC5B07}" type="presParOf" srcId="{9CB5D3BA-B0C3-4531-8820-E25A248181AC}" destId="{391D693C-3FAE-43A9-84F3-7F6B6BB79769}" srcOrd="0" destOrd="0" presId="urn:microsoft.com/office/officeart/2005/8/layout/StepDownProcess"/>
    <dgm:cxn modelId="{0A7B78D3-3065-421D-AD07-B5E91E05C30A}" type="presParOf" srcId="{391D693C-3FAE-43A9-84F3-7F6B6BB79769}" destId="{63A0E2D4-1054-4C60-8621-06940DFA8D09}" srcOrd="0" destOrd="0" presId="urn:microsoft.com/office/officeart/2005/8/layout/StepDownProcess"/>
    <dgm:cxn modelId="{49DCF9D9-603B-406F-A1ED-66F7E323BFDA}" type="presParOf" srcId="{391D693C-3FAE-43A9-84F3-7F6B6BB79769}" destId="{2ABA1954-7B26-4413-8D52-3909E176DF8A}" srcOrd="1" destOrd="0" presId="urn:microsoft.com/office/officeart/2005/8/layout/StepDownProcess"/>
    <dgm:cxn modelId="{6AD32538-C53C-4814-BE3D-F448187BF2E2}" type="presParOf" srcId="{391D693C-3FAE-43A9-84F3-7F6B6BB79769}" destId="{5B23874B-B1E7-4C06-9C42-54DC2500B9CD}" srcOrd="2" destOrd="0" presId="urn:microsoft.com/office/officeart/2005/8/layout/StepDownProcess"/>
    <dgm:cxn modelId="{F63E7058-0AB9-4AF2-B8DA-BBA268937D1E}" type="presParOf" srcId="{9CB5D3BA-B0C3-4531-8820-E25A248181AC}" destId="{FF87991F-6197-46D7-AB49-D9AA08E5A04F}" srcOrd="1" destOrd="0" presId="urn:microsoft.com/office/officeart/2005/8/layout/StepDownProcess"/>
    <dgm:cxn modelId="{B0481D29-C0B1-4220-B887-04FE9F87D6A5}" type="presParOf" srcId="{9CB5D3BA-B0C3-4531-8820-E25A248181AC}" destId="{7CC9019D-D1F8-4FC7-9BF7-F8322EE7D7AE}" srcOrd="2" destOrd="0" presId="urn:microsoft.com/office/officeart/2005/8/layout/StepDownProcess"/>
    <dgm:cxn modelId="{5F1A29B4-3090-47DD-9BE1-4F7781057332}" type="presParOf" srcId="{7CC9019D-D1F8-4FC7-9BF7-F8322EE7D7AE}" destId="{84119B38-ACDB-4219-8B65-0BE28CA925D1}" srcOrd="0" destOrd="0" presId="urn:microsoft.com/office/officeart/2005/8/layout/StepDownProcess"/>
    <dgm:cxn modelId="{47A9F3E5-2C56-4DD2-83EE-07A8EF01B34B}" type="presParOf" srcId="{7CC9019D-D1F8-4FC7-9BF7-F8322EE7D7AE}" destId="{4CA571F0-C15A-4529-BB52-52575DC52A7C}" srcOrd="1" destOrd="0" presId="urn:microsoft.com/office/officeart/2005/8/layout/StepDownProcess"/>
    <dgm:cxn modelId="{51E4DC7B-E129-4C19-AAE2-FFA477536BDA}" type="presParOf" srcId="{7CC9019D-D1F8-4FC7-9BF7-F8322EE7D7AE}" destId="{4C324642-D9BC-44D0-B818-A941E42E8DC3}" srcOrd="2" destOrd="0" presId="urn:microsoft.com/office/officeart/2005/8/layout/StepDownProcess"/>
    <dgm:cxn modelId="{3831D3FD-9D50-463D-A5F8-C58F48814BD5}" type="presParOf" srcId="{9CB5D3BA-B0C3-4531-8820-E25A248181AC}" destId="{854C7385-B7FF-48FD-A419-F0871F21D9F9}" srcOrd="3" destOrd="0" presId="urn:microsoft.com/office/officeart/2005/8/layout/StepDownProcess"/>
    <dgm:cxn modelId="{D41B3ECE-9211-41D1-B9BB-F20709E781B8}" type="presParOf" srcId="{9CB5D3BA-B0C3-4531-8820-E25A248181AC}" destId="{C3E57B71-20DB-4CF1-84D0-0D2F9DD817E3}" srcOrd="4" destOrd="0" presId="urn:microsoft.com/office/officeart/2005/8/layout/StepDownProcess"/>
    <dgm:cxn modelId="{F3B48CAB-C826-4281-B74B-398C25463380}" type="presParOf" srcId="{C3E57B71-20DB-4CF1-84D0-0D2F9DD817E3}" destId="{FC0D9895-1CE9-447C-94B4-C1473427A4DD}" srcOrd="0" destOrd="0" presId="urn:microsoft.com/office/officeart/2005/8/layout/StepDown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A0E2D4-1054-4C60-8621-06940DFA8D09}">
      <dsp:nvSpPr>
        <dsp:cNvPr id="0" name=""/>
        <dsp:cNvSpPr/>
      </dsp:nvSpPr>
      <dsp:spPr>
        <a:xfrm rot="5400000">
          <a:off x="425046" y="1622030"/>
          <a:ext cx="1417833" cy="1614153"/>
        </a:xfrm>
        <a:prstGeom prst="bentUpArrow">
          <a:avLst>
            <a:gd name="adj1" fmla="val 32840"/>
            <a:gd name="adj2" fmla="val 25000"/>
            <a:gd name="adj3" fmla="val 35780"/>
          </a:avLst>
        </a:prstGeom>
        <a:solidFill>
          <a:schemeClr val="accent1">
            <a:tint val="40000"/>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ABA1954-7B26-4413-8D52-3909E176DF8A}">
      <dsp:nvSpPr>
        <dsp:cNvPr id="0" name=""/>
        <dsp:cNvSpPr/>
      </dsp:nvSpPr>
      <dsp:spPr>
        <a:xfrm>
          <a:off x="30568" y="1044758"/>
          <a:ext cx="3343353" cy="688938"/>
        </a:xfrm>
        <a:prstGeom prst="roundRect">
          <a:avLst>
            <a:gd name="adj" fmla="val 16670"/>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tr-TR" sz="2400" b="1" kern="1200" dirty="0" smtClean="0">
              <a:solidFill>
                <a:srgbClr val="002060"/>
              </a:solidFill>
              <a:latin typeface="Arial" panose="020B0604020202020204" pitchFamily="34" charset="0"/>
              <a:cs typeface="Arial" panose="020B0604020202020204" pitchFamily="34" charset="0"/>
            </a:rPr>
            <a:t>Yönetmeliklerle belirlenmiştir</a:t>
          </a:r>
          <a:endParaRPr lang="tr-TR" sz="2400" b="1" kern="1200" dirty="0">
            <a:solidFill>
              <a:srgbClr val="002060"/>
            </a:solidFill>
            <a:latin typeface="Arial" panose="020B0604020202020204" pitchFamily="34" charset="0"/>
            <a:cs typeface="Arial" panose="020B0604020202020204" pitchFamily="34" charset="0"/>
          </a:endParaRPr>
        </a:p>
      </dsp:txBody>
      <dsp:txXfrm>
        <a:off x="64205" y="1078395"/>
        <a:ext cx="3276079" cy="621664"/>
      </dsp:txXfrm>
    </dsp:sp>
    <dsp:sp modelId="{5B23874B-B1E7-4C06-9C42-54DC2500B9CD}">
      <dsp:nvSpPr>
        <dsp:cNvPr id="0" name=""/>
        <dsp:cNvSpPr/>
      </dsp:nvSpPr>
      <dsp:spPr>
        <a:xfrm>
          <a:off x="2871847" y="281838"/>
          <a:ext cx="1735928" cy="1350317"/>
        </a:xfrm>
        <a:prstGeom prst="rect">
          <a:avLst/>
        </a:prstGeom>
        <a:noFill/>
        <a:ln>
          <a:noFill/>
        </a:ln>
        <a:effectLst/>
      </dsp:spPr>
      <dsp:style>
        <a:lnRef idx="0">
          <a:scrgbClr r="0" g="0" b="0"/>
        </a:lnRef>
        <a:fillRef idx="0">
          <a:scrgbClr r="0" g="0" b="0"/>
        </a:fillRef>
        <a:effectRef idx="0">
          <a:scrgbClr r="0" g="0" b="0"/>
        </a:effectRef>
        <a:fontRef idx="minor"/>
      </dsp:style>
    </dsp:sp>
    <dsp:sp modelId="{84119B38-ACDB-4219-8B65-0BE28CA925D1}">
      <dsp:nvSpPr>
        <dsp:cNvPr id="0" name=""/>
        <dsp:cNvSpPr/>
      </dsp:nvSpPr>
      <dsp:spPr>
        <a:xfrm rot="5400000">
          <a:off x="2186399" y="3013954"/>
          <a:ext cx="1417833" cy="1614153"/>
        </a:xfrm>
        <a:prstGeom prst="bentUpArrow">
          <a:avLst>
            <a:gd name="adj1" fmla="val 32840"/>
            <a:gd name="adj2" fmla="val 25000"/>
            <a:gd name="adj3" fmla="val 35780"/>
          </a:avLst>
        </a:prstGeom>
        <a:solidFill>
          <a:schemeClr val="accent1">
            <a:tint val="40000"/>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CA571F0-C15A-4529-BB52-52575DC52A7C}">
      <dsp:nvSpPr>
        <dsp:cNvPr id="0" name=""/>
        <dsp:cNvSpPr/>
      </dsp:nvSpPr>
      <dsp:spPr>
        <a:xfrm>
          <a:off x="1876376" y="2301239"/>
          <a:ext cx="4446578" cy="761446"/>
        </a:xfrm>
        <a:prstGeom prst="roundRect">
          <a:avLst>
            <a:gd name="adj" fmla="val 16670"/>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tr-TR" sz="2400" b="1" kern="1200" dirty="0" smtClean="0">
              <a:solidFill>
                <a:srgbClr val="002060"/>
              </a:solidFill>
              <a:latin typeface="Arial" panose="020B0604020202020204" pitchFamily="34" charset="0"/>
              <a:cs typeface="Arial" panose="020B0604020202020204" pitchFamily="34" charset="0"/>
            </a:rPr>
            <a:t>Uygulanan ölçütler ülkelere göre farklılık gösterir</a:t>
          </a:r>
          <a:endParaRPr lang="tr-TR" sz="2400" b="1" kern="1200" dirty="0">
            <a:solidFill>
              <a:srgbClr val="002060"/>
            </a:solidFill>
            <a:latin typeface="Arial" panose="020B0604020202020204" pitchFamily="34" charset="0"/>
            <a:cs typeface="Arial" panose="020B0604020202020204" pitchFamily="34" charset="0"/>
          </a:endParaRPr>
        </a:p>
      </dsp:txBody>
      <dsp:txXfrm>
        <a:off x="1913553" y="2338416"/>
        <a:ext cx="4372224" cy="687092"/>
      </dsp:txXfrm>
    </dsp:sp>
    <dsp:sp modelId="{4C324642-D9BC-44D0-B818-A941E42E8DC3}">
      <dsp:nvSpPr>
        <dsp:cNvPr id="0" name=""/>
        <dsp:cNvSpPr/>
      </dsp:nvSpPr>
      <dsp:spPr>
        <a:xfrm>
          <a:off x="5631941" y="1999226"/>
          <a:ext cx="1735928" cy="1350317"/>
        </a:xfrm>
        <a:prstGeom prst="rect">
          <a:avLst/>
        </a:prstGeom>
        <a:noFill/>
        <a:ln>
          <a:noFill/>
        </a:ln>
        <a:effectLst/>
      </dsp:spPr>
      <dsp:style>
        <a:lnRef idx="0">
          <a:scrgbClr r="0" g="0" b="0"/>
        </a:lnRef>
        <a:fillRef idx="0">
          <a:scrgbClr r="0" g="0" b="0"/>
        </a:fillRef>
        <a:effectRef idx="0">
          <a:scrgbClr r="0" g="0" b="0"/>
        </a:effectRef>
        <a:fontRef idx="minor"/>
      </dsp:style>
    </dsp:sp>
    <dsp:sp modelId="{FC0D9895-1CE9-447C-94B4-C1473427A4DD}">
      <dsp:nvSpPr>
        <dsp:cNvPr id="0" name=""/>
        <dsp:cNvSpPr/>
      </dsp:nvSpPr>
      <dsp:spPr>
        <a:xfrm>
          <a:off x="3672419" y="3616173"/>
          <a:ext cx="4389963" cy="1462547"/>
        </a:xfrm>
        <a:prstGeom prst="roundRect">
          <a:avLst>
            <a:gd name="adj" fmla="val 16670"/>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tr-TR" sz="2400" b="1" kern="1200" dirty="0" smtClean="0">
              <a:solidFill>
                <a:srgbClr val="002060"/>
              </a:solidFill>
              <a:latin typeface="Arial" panose="020B0604020202020204" pitchFamily="34" charset="0"/>
              <a:cs typeface="Arial" panose="020B0604020202020204" pitchFamily="34" charset="0"/>
            </a:rPr>
            <a:t>Büyüklükleri, yatırım bedelleri veya enerji gereksinimini aşan projeler için  ÇED istenir.</a:t>
          </a:r>
          <a:endParaRPr lang="tr-TR" sz="2400" b="1" kern="1200" dirty="0">
            <a:solidFill>
              <a:srgbClr val="002060"/>
            </a:solidFill>
            <a:latin typeface="Arial" panose="020B0604020202020204" pitchFamily="34" charset="0"/>
            <a:cs typeface="Arial" panose="020B0604020202020204" pitchFamily="34" charset="0"/>
          </a:endParaRPr>
        </a:p>
      </dsp:txBody>
      <dsp:txXfrm>
        <a:off x="3743828" y="3687582"/>
        <a:ext cx="4247145" cy="1319729"/>
      </dsp:txXfrm>
    </dsp:sp>
  </dsp:spTree>
</dsp:drawing>
</file>

<file path=ppt/diagrams/layout1.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F3619F6D-9139-4F49-A387-278177603BFE}" type="datetimeFigureOut">
              <a:rPr lang="tr-TR" smtClean="0"/>
              <a:t>28.4.2019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C706E1C-15F1-4830-8C72-0280F008CFD6}" type="slidenum">
              <a:rPr lang="tr-TR" smtClean="0"/>
              <a:t>‹#›</a:t>
            </a:fld>
            <a:endParaRPr lang="tr-TR"/>
          </a:p>
        </p:txBody>
      </p:sp>
    </p:spTree>
    <p:extLst>
      <p:ext uri="{BB962C8B-B14F-4D97-AF65-F5344CB8AC3E}">
        <p14:creationId xmlns:p14="http://schemas.microsoft.com/office/powerpoint/2010/main" val="14368357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3619F6D-9139-4F49-A387-278177603BFE}" type="datetimeFigureOut">
              <a:rPr lang="tr-TR" smtClean="0"/>
              <a:t>28.4.2019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C706E1C-15F1-4830-8C72-0280F008CFD6}" type="slidenum">
              <a:rPr lang="tr-TR" smtClean="0"/>
              <a:t>‹#›</a:t>
            </a:fld>
            <a:endParaRPr lang="tr-TR"/>
          </a:p>
        </p:txBody>
      </p:sp>
    </p:spTree>
    <p:extLst>
      <p:ext uri="{BB962C8B-B14F-4D97-AF65-F5344CB8AC3E}">
        <p14:creationId xmlns:p14="http://schemas.microsoft.com/office/powerpoint/2010/main" val="32982704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3619F6D-9139-4F49-A387-278177603BFE}" type="datetimeFigureOut">
              <a:rPr lang="tr-TR" smtClean="0"/>
              <a:t>28.4.2019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C706E1C-15F1-4830-8C72-0280F008CFD6}" type="slidenum">
              <a:rPr lang="tr-TR" smtClean="0"/>
              <a:t>‹#›</a:t>
            </a:fld>
            <a:endParaRPr lang="tr-TR"/>
          </a:p>
        </p:txBody>
      </p:sp>
    </p:spTree>
    <p:extLst>
      <p:ext uri="{BB962C8B-B14F-4D97-AF65-F5344CB8AC3E}">
        <p14:creationId xmlns:p14="http://schemas.microsoft.com/office/powerpoint/2010/main" val="8387489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3619F6D-9139-4F49-A387-278177603BFE}" type="datetimeFigureOut">
              <a:rPr lang="tr-TR" smtClean="0"/>
              <a:t>28.4.2019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C706E1C-15F1-4830-8C72-0280F008CFD6}" type="slidenum">
              <a:rPr lang="tr-TR" smtClean="0"/>
              <a:t>‹#›</a:t>
            </a:fld>
            <a:endParaRPr lang="tr-TR"/>
          </a:p>
        </p:txBody>
      </p:sp>
    </p:spTree>
    <p:extLst>
      <p:ext uri="{BB962C8B-B14F-4D97-AF65-F5344CB8AC3E}">
        <p14:creationId xmlns:p14="http://schemas.microsoft.com/office/powerpoint/2010/main" val="27934260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F3619F6D-9139-4F49-A387-278177603BFE}" type="datetimeFigureOut">
              <a:rPr lang="tr-TR" smtClean="0"/>
              <a:t>28.4.2019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C706E1C-15F1-4830-8C72-0280F008CFD6}" type="slidenum">
              <a:rPr lang="tr-TR" smtClean="0"/>
              <a:t>‹#›</a:t>
            </a:fld>
            <a:endParaRPr lang="tr-TR"/>
          </a:p>
        </p:txBody>
      </p:sp>
    </p:spTree>
    <p:extLst>
      <p:ext uri="{BB962C8B-B14F-4D97-AF65-F5344CB8AC3E}">
        <p14:creationId xmlns:p14="http://schemas.microsoft.com/office/powerpoint/2010/main" val="42687282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F3619F6D-9139-4F49-A387-278177603BFE}" type="datetimeFigureOut">
              <a:rPr lang="tr-TR" smtClean="0"/>
              <a:t>28.4.2019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C706E1C-15F1-4830-8C72-0280F008CFD6}" type="slidenum">
              <a:rPr lang="tr-TR" smtClean="0"/>
              <a:t>‹#›</a:t>
            </a:fld>
            <a:endParaRPr lang="tr-TR"/>
          </a:p>
        </p:txBody>
      </p:sp>
    </p:spTree>
    <p:extLst>
      <p:ext uri="{BB962C8B-B14F-4D97-AF65-F5344CB8AC3E}">
        <p14:creationId xmlns:p14="http://schemas.microsoft.com/office/powerpoint/2010/main" val="5340657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F3619F6D-9139-4F49-A387-278177603BFE}" type="datetimeFigureOut">
              <a:rPr lang="tr-TR" smtClean="0"/>
              <a:t>28.4.2019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7C706E1C-15F1-4830-8C72-0280F008CFD6}" type="slidenum">
              <a:rPr lang="tr-TR" smtClean="0"/>
              <a:t>‹#›</a:t>
            </a:fld>
            <a:endParaRPr lang="tr-TR"/>
          </a:p>
        </p:txBody>
      </p:sp>
    </p:spTree>
    <p:extLst>
      <p:ext uri="{BB962C8B-B14F-4D97-AF65-F5344CB8AC3E}">
        <p14:creationId xmlns:p14="http://schemas.microsoft.com/office/powerpoint/2010/main" val="15140091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F3619F6D-9139-4F49-A387-278177603BFE}" type="datetimeFigureOut">
              <a:rPr lang="tr-TR" smtClean="0"/>
              <a:t>28.4.2019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7C706E1C-15F1-4830-8C72-0280F008CFD6}" type="slidenum">
              <a:rPr lang="tr-TR" smtClean="0"/>
              <a:t>‹#›</a:t>
            </a:fld>
            <a:endParaRPr lang="tr-TR"/>
          </a:p>
        </p:txBody>
      </p:sp>
    </p:spTree>
    <p:extLst>
      <p:ext uri="{BB962C8B-B14F-4D97-AF65-F5344CB8AC3E}">
        <p14:creationId xmlns:p14="http://schemas.microsoft.com/office/powerpoint/2010/main" val="4348293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F3619F6D-9139-4F49-A387-278177603BFE}" type="datetimeFigureOut">
              <a:rPr lang="tr-TR" smtClean="0"/>
              <a:t>28.4.2019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7C706E1C-15F1-4830-8C72-0280F008CFD6}" type="slidenum">
              <a:rPr lang="tr-TR" smtClean="0"/>
              <a:t>‹#›</a:t>
            </a:fld>
            <a:endParaRPr lang="tr-TR"/>
          </a:p>
        </p:txBody>
      </p:sp>
    </p:spTree>
    <p:extLst>
      <p:ext uri="{BB962C8B-B14F-4D97-AF65-F5344CB8AC3E}">
        <p14:creationId xmlns:p14="http://schemas.microsoft.com/office/powerpoint/2010/main" val="3514972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3619F6D-9139-4F49-A387-278177603BFE}" type="datetimeFigureOut">
              <a:rPr lang="tr-TR" smtClean="0"/>
              <a:t>28.4.2019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C706E1C-15F1-4830-8C72-0280F008CFD6}" type="slidenum">
              <a:rPr lang="tr-TR" smtClean="0"/>
              <a:t>‹#›</a:t>
            </a:fld>
            <a:endParaRPr lang="tr-TR"/>
          </a:p>
        </p:txBody>
      </p:sp>
    </p:spTree>
    <p:extLst>
      <p:ext uri="{BB962C8B-B14F-4D97-AF65-F5344CB8AC3E}">
        <p14:creationId xmlns:p14="http://schemas.microsoft.com/office/powerpoint/2010/main" val="20870342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3619F6D-9139-4F49-A387-278177603BFE}" type="datetimeFigureOut">
              <a:rPr lang="tr-TR" smtClean="0"/>
              <a:t>28.4.2019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C706E1C-15F1-4830-8C72-0280F008CFD6}" type="slidenum">
              <a:rPr lang="tr-TR" smtClean="0"/>
              <a:t>‹#›</a:t>
            </a:fld>
            <a:endParaRPr lang="tr-TR"/>
          </a:p>
        </p:txBody>
      </p:sp>
    </p:spTree>
    <p:extLst>
      <p:ext uri="{BB962C8B-B14F-4D97-AF65-F5344CB8AC3E}">
        <p14:creationId xmlns:p14="http://schemas.microsoft.com/office/powerpoint/2010/main" val="8809285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619F6D-9139-4F49-A387-278177603BFE}" type="datetimeFigureOut">
              <a:rPr lang="tr-TR" smtClean="0"/>
              <a:t>28.4.2019</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706E1C-15F1-4830-8C72-0280F008CFD6}" type="slidenum">
              <a:rPr lang="tr-TR" smtClean="0"/>
              <a:t>‹#›</a:t>
            </a:fld>
            <a:endParaRPr lang="tr-TR"/>
          </a:p>
        </p:txBody>
      </p:sp>
    </p:spTree>
    <p:extLst>
      <p:ext uri="{BB962C8B-B14F-4D97-AF65-F5344CB8AC3E}">
        <p14:creationId xmlns:p14="http://schemas.microsoft.com/office/powerpoint/2010/main" val="13769048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ctr"/>
            <a:r>
              <a:rPr lang="tr-TR" sz="3200" b="1" dirty="0" smtClean="0">
                <a:solidFill>
                  <a:srgbClr val="002060"/>
                </a:solidFill>
                <a:latin typeface="Arial" panose="020B0604020202020204" pitchFamily="34" charset="0"/>
                <a:cs typeface="Arial" panose="020B0604020202020204" pitchFamily="34" charset="0"/>
              </a:rPr>
              <a:t>Eleme aşaması</a:t>
            </a:r>
            <a:endParaRPr lang="tr-TR" sz="3200" b="1" dirty="0">
              <a:solidFill>
                <a:srgbClr val="002060"/>
              </a:solidFill>
              <a:latin typeface="Arial" panose="020B0604020202020204" pitchFamily="34" charset="0"/>
              <a:cs typeface="Arial" panose="020B0604020202020204" pitchFamily="34" charset="0"/>
            </a:endParaRPr>
          </a:p>
        </p:txBody>
      </p:sp>
      <p:sp>
        <p:nvSpPr>
          <p:cNvPr id="3" name="İçerik Yer Tutucusu 2"/>
          <p:cNvSpPr>
            <a:spLocks noGrp="1"/>
          </p:cNvSpPr>
          <p:nvPr>
            <p:ph sz="quarter" idx="1"/>
          </p:nvPr>
        </p:nvSpPr>
        <p:spPr/>
        <p:txBody>
          <a:bodyPr/>
          <a:lstStyle/>
          <a:p>
            <a:pPr marL="0" indent="0">
              <a:buNone/>
            </a:pPr>
            <a:r>
              <a:rPr lang="tr-TR" dirty="0" smtClean="0">
                <a:latin typeface="Arial" panose="020B0604020202020204" pitchFamily="34" charset="0"/>
                <a:cs typeface="Arial" panose="020B0604020202020204" pitchFamily="34" charset="0"/>
              </a:rPr>
              <a:t>Hangi faaliyetler için ÇED uygulanır?</a:t>
            </a:r>
            <a:endParaRPr lang="tr-TR" dirty="0">
              <a:latin typeface="Arial" panose="020B0604020202020204" pitchFamily="34" charset="0"/>
              <a:cs typeface="Arial" panose="020B0604020202020204" pitchFamily="34" charset="0"/>
            </a:endParaRPr>
          </a:p>
        </p:txBody>
      </p:sp>
      <p:graphicFrame>
        <p:nvGraphicFramePr>
          <p:cNvPr id="4" name="Diyagram 3"/>
          <p:cNvGraphicFramePr/>
          <p:nvPr>
            <p:extLst>
              <p:ext uri="{D42A27DB-BD31-4B8C-83A1-F6EECF244321}">
                <p14:modId xmlns:p14="http://schemas.microsoft.com/office/powerpoint/2010/main" val="1555520533"/>
              </p:ext>
            </p:extLst>
          </p:nvPr>
        </p:nvGraphicFramePr>
        <p:xfrm>
          <a:off x="323528" y="1397000"/>
          <a:ext cx="8820472" cy="5461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385191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Autofit/>
          </a:bodyPr>
          <a:lstStyle/>
          <a:p>
            <a:pPr algn="ctr"/>
            <a:r>
              <a:rPr lang="tr-TR" sz="3200" b="1" dirty="0" smtClean="0">
                <a:solidFill>
                  <a:srgbClr val="FF0000"/>
                </a:solidFill>
                <a:latin typeface="Arial" panose="020B0604020202020204" pitchFamily="34" charset="0"/>
                <a:cs typeface="Arial" panose="020B0604020202020204" pitchFamily="34" charset="0"/>
              </a:rPr>
              <a:t>ÇED raporu hazırlanması için üç grup faaliyet tipi belirlenmiştir:</a:t>
            </a:r>
            <a:endParaRPr lang="tr-TR" sz="3200" b="1" dirty="0">
              <a:solidFill>
                <a:srgbClr val="FF0000"/>
              </a:solidFill>
              <a:latin typeface="Arial" panose="020B0604020202020204" pitchFamily="34" charset="0"/>
              <a:cs typeface="Arial" panose="020B0604020202020204" pitchFamily="34" charset="0"/>
            </a:endParaRPr>
          </a:p>
        </p:txBody>
      </p:sp>
      <p:sp>
        <p:nvSpPr>
          <p:cNvPr id="3" name="İçerik Yer Tutucusu 2"/>
          <p:cNvSpPr>
            <a:spLocks noGrp="1"/>
          </p:cNvSpPr>
          <p:nvPr>
            <p:ph sz="quarter" idx="1"/>
          </p:nvPr>
        </p:nvSpPr>
        <p:spPr/>
        <p:txBody>
          <a:bodyPr>
            <a:normAutofit/>
          </a:bodyPr>
          <a:lstStyle/>
          <a:p>
            <a:pPr marL="514350" indent="-514350" algn="just">
              <a:buAutoNum type="arabicPeriod"/>
            </a:pPr>
            <a:r>
              <a:rPr lang="tr-TR" sz="3200" dirty="0" smtClean="0">
                <a:latin typeface="Arial" panose="020B0604020202020204" pitchFamily="34" charset="0"/>
                <a:cs typeface="Arial" panose="020B0604020202020204" pitchFamily="34" charset="0"/>
              </a:rPr>
              <a:t>Birinci grup; faaliyet tipinin özelliği nedeniyle çevresel etkilerinin önemli olacağı bilinenler,</a:t>
            </a:r>
          </a:p>
          <a:p>
            <a:pPr marL="514350" indent="-514350" algn="just">
              <a:buAutoNum type="arabicPeriod"/>
            </a:pPr>
            <a:r>
              <a:rPr lang="tr-TR" sz="3200" dirty="0" smtClean="0">
                <a:latin typeface="Arial" panose="020B0604020202020204" pitchFamily="34" charset="0"/>
                <a:cs typeface="Arial" panose="020B0604020202020204" pitchFamily="34" charset="0"/>
              </a:rPr>
              <a:t>İkinci grup; çevresel etkilerinin önemli olup olmayacağı proje hazırlanmadan önce bilinmeyenler,</a:t>
            </a:r>
          </a:p>
          <a:p>
            <a:pPr marL="514350" indent="-514350" algn="just">
              <a:buAutoNum type="arabicPeriod"/>
            </a:pPr>
            <a:r>
              <a:rPr lang="tr-TR" sz="3200" dirty="0" smtClean="0">
                <a:latin typeface="Arial" panose="020B0604020202020204" pitchFamily="34" charset="0"/>
                <a:cs typeface="Arial" panose="020B0604020202020204" pitchFamily="34" charset="0"/>
              </a:rPr>
              <a:t>İki grup kapsamına girmeyenler (hassas yöreler için).</a:t>
            </a:r>
          </a:p>
          <a:p>
            <a:pPr marL="0" indent="0" algn="just">
              <a:buNone/>
            </a:pPr>
            <a:endParaRPr lang="tr-TR"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6726966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Autofit/>
          </a:bodyPr>
          <a:lstStyle/>
          <a:p>
            <a:pPr algn="ctr"/>
            <a:r>
              <a:rPr lang="tr-TR" sz="3600" b="1" dirty="0">
                <a:solidFill>
                  <a:srgbClr val="FF0000"/>
                </a:solidFill>
                <a:latin typeface="Arial" panose="020B0604020202020204" pitchFamily="34" charset="0"/>
                <a:cs typeface="Arial" panose="020B0604020202020204" pitchFamily="34" charset="0"/>
              </a:rPr>
              <a:t>ÇED raporu hazırlanması için üç grup faaliyet tipi belirlenmiştir:</a:t>
            </a:r>
          </a:p>
        </p:txBody>
      </p:sp>
      <p:sp>
        <p:nvSpPr>
          <p:cNvPr id="3" name="İçerik Yer Tutucusu 2"/>
          <p:cNvSpPr>
            <a:spLocks noGrp="1"/>
          </p:cNvSpPr>
          <p:nvPr>
            <p:ph sz="quarter" idx="1"/>
          </p:nvPr>
        </p:nvSpPr>
        <p:spPr/>
        <p:txBody>
          <a:bodyPr>
            <a:normAutofit fontScale="92500" lnSpcReduction="20000"/>
          </a:bodyPr>
          <a:lstStyle/>
          <a:p>
            <a:pPr marL="0" indent="0" algn="just">
              <a:buNone/>
            </a:pPr>
            <a:r>
              <a:rPr lang="tr-TR" sz="3600" b="1" dirty="0" smtClean="0">
                <a:solidFill>
                  <a:srgbClr val="FF0000"/>
                </a:solidFill>
                <a:latin typeface="Arial" panose="020B0604020202020204" pitchFamily="34" charset="0"/>
                <a:cs typeface="Arial" panose="020B0604020202020204" pitchFamily="34" charset="0"/>
              </a:rPr>
              <a:t>Birinci gruba örnekler; </a:t>
            </a:r>
            <a:r>
              <a:rPr lang="tr-TR" sz="3600" dirty="0" smtClean="0">
                <a:latin typeface="Arial" panose="020B0604020202020204" pitchFamily="34" charset="0"/>
                <a:cs typeface="Arial" panose="020B0604020202020204" pitchFamily="34" charset="0"/>
              </a:rPr>
              <a:t>termik santraller, </a:t>
            </a:r>
            <a:r>
              <a:rPr lang="tr-TR" sz="3600" b="1" dirty="0" smtClean="0">
                <a:latin typeface="Arial" panose="020B0604020202020204" pitchFamily="34" charset="0"/>
                <a:cs typeface="Arial" panose="020B0604020202020204" pitchFamily="34" charset="0"/>
              </a:rPr>
              <a:t>otoyollar, </a:t>
            </a:r>
            <a:r>
              <a:rPr lang="tr-TR" sz="3600" dirty="0" smtClean="0">
                <a:latin typeface="Arial" panose="020B0604020202020204" pitchFamily="34" charset="0"/>
                <a:cs typeface="Arial" panose="020B0604020202020204" pitchFamily="34" charset="0"/>
              </a:rPr>
              <a:t>ham petrol rafinerileri, petrokimya kompleksleri, demir çelik fabrikaları, </a:t>
            </a:r>
            <a:r>
              <a:rPr lang="tr-TR" sz="3600" b="1" dirty="0" smtClean="0">
                <a:latin typeface="Arial" panose="020B0604020202020204" pitchFamily="34" charset="0"/>
                <a:cs typeface="Arial" panose="020B0604020202020204" pitchFamily="34" charset="0"/>
              </a:rPr>
              <a:t>metrolar,</a:t>
            </a:r>
            <a:r>
              <a:rPr lang="tr-TR" sz="3600" dirty="0" smtClean="0">
                <a:latin typeface="Arial" panose="020B0604020202020204" pitchFamily="34" charset="0"/>
                <a:cs typeface="Arial" panose="020B0604020202020204" pitchFamily="34" charset="0"/>
              </a:rPr>
              <a:t> ticaret limanları, nükleer santraller, radyoaktif, </a:t>
            </a:r>
            <a:r>
              <a:rPr lang="tr-TR" sz="3600" dirty="0" err="1" smtClean="0">
                <a:latin typeface="Arial" panose="020B0604020202020204" pitchFamily="34" charset="0"/>
                <a:cs typeface="Arial" panose="020B0604020202020204" pitchFamily="34" charset="0"/>
              </a:rPr>
              <a:t>toksik</a:t>
            </a:r>
            <a:r>
              <a:rPr lang="tr-TR" sz="3600" dirty="0" smtClean="0">
                <a:latin typeface="Arial" panose="020B0604020202020204" pitchFamily="34" charset="0"/>
                <a:cs typeface="Arial" panose="020B0604020202020204" pitchFamily="34" charset="0"/>
              </a:rPr>
              <a:t> ve tehlikeli atıkların uzaklaştırılması, çöp yakma tesisleri, belli bir ölçeğin üzerindeki barajlar, </a:t>
            </a:r>
            <a:r>
              <a:rPr lang="tr-TR" sz="3600" b="1" dirty="0" smtClean="0">
                <a:latin typeface="Arial" panose="020B0604020202020204" pitchFamily="34" charset="0"/>
                <a:cs typeface="Arial" panose="020B0604020202020204" pitchFamily="34" charset="0"/>
              </a:rPr>
              <a:t>toplu konutlar</a:t>
            </a:r>
            <a:r>
              <a:rPr lang="tr-TR" sz="3600" dirty="0" smtClean="0">
                <a:latin typeface="Arial" panose="020B0604020202020204" pitchFamily="34" charset="0"/>
                <a:cs typeface="Arial" panose="020B0604020202020204" pitchFamily="34" charset="0"/>
              </a:rPr>
              <a:t>, </a:t>
            </a:r>
            <a:r>
              <a:rPr lang="tr-TR" sz="3600" b="1" dirty="0" smtClean="0">
                <a:latin typeface="Arial" panose="020B0604020202020204" pitchFamily="34" charset="0"/>
                <a:cs typeface="Arial" panose="020B0604020202020204" pitchFamily="34" charset="0"/>
              </a:rPr>
              <a:t>turizm tesisleri, </a:t>
            </a:r>
            <a:r>
              <a:rPr lang="tr-TR" sz="3600" dirty="0" smtClean="0">
                <a:latin typeface="Arial" panose="020B0604020202020204" pitchFamily="34" charset="0"/>
                <a:cs typeface="Arial" panose="020B0604020202020204" pitchFamily="34" charset="0"/>
              </a:rPr>
              <a:t>deniz ve hava limanları, gibi faaliyetlerde ÇED raporu hazırlanmalı.</a:t>
            </a:r>
            <a:endParaRPr lang="tr-TR" sz="3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111712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fontScale="92500" lnSpcReduction="20000"/>
          </a:bodyPr>
          <a:lstStyle/>
          <a:p>
            <a:pPr marL="0" indent="0" algn="just">
              <a:buNone/>
            </a:pPr>
            <a:r>
              <a:rPr lang="tr-TR" sz="3600" b="1" dirty="0" smtClean="0">
                <a:solidFill>
                  <a:srgbClr val="FF0000"/>
                </a:solidFill>
                <a:latin typeface="Arial" panose="020B0604020202020204" pitchFamily="34" charset="0"/>
                <a:cs typeface="Arial" panose="020B0604020202020204" pitchFamily="34" charset="0"/>
              </a:rPr>
              <a:t>İkinci grup; </a:t>
            </a:r>
            <a:r>
              <a:rPr lang="tr-TR" sz="3600" dirty="0" smtClean="0">
                <a:latin typeface="Arial" panose="020B0604020202020204" pitchFamily="34" charset="0"/>
                <a:cs typeface="Arial" panose="020B0604020202020204" pitchFamily="34" charset="0"/>
              </a:rPr>
              <a:t>tarımsal sulama tesisleri, çeşitli gıda üretim tesisleri, toprak işleme, madenciliğin ve kimya sanayinin çeşitli kolları, tekstil, dericilik, ağaç işleri sanayi, belli bir ölçeğin altındaki barajlar, deniz ve hava limanları, turistik tesisler, toplu konutlar vb. proje konusu faaliyetin çevresel etkileri bilimsel yöntemler kullanılarak yapılmalıdır. Bu çalışmaya </a:t>
            </a:r>
            <a:r>
              <a:rPr lang="tr-TR" sz="3600" b="1" dirty="0" smtClean="0">
                <a:solidFill>
                  <a:srgbClr val="FF0000"/>
                </a:solidFill>
                <a:latin typeface="Arial" panose="020B0604020202020204" pitchFamily="34" charset="0"/>
                <a:cs typeface="Arial" panose="020B0604020202020204" pitchFamily="34" charset="0"/>
              </a:rPr>
              <a:t>ÖN ÇED</a:t>
            </a:r>
            <a:r>
              <a:rPr lang="tr-TR" sz="3600" dirty="0" smtClean="0">
                <a:latin typeface="Arial" panose="020B0604020202020204" pitchFamily="34" charset="0"/>
                <a:cs typeface="Arial" panose="020B0604020202020204" pitchFamily="34" charset="0"/>
              </a:rPr>
              <a:t> adı verilir. </a:t>
            </a:r>
            <a:endParaRPr lang="tr-TR" sz="3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870165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a:xfrm>
            <a:off x="395536" y="1600200"/>
            <a:ext cx="8496944" cy="5069160"/>
          </a:xfrm>
        </p:spPr>
        <p:txBody>
          <a:bodyPr>
            <a:normAutofit fontScale="70000" lnSpcReduction="20000"/>
          </a:bodyPr>
          <a:lstStyle/>
          <a:p>
            <a:pPr marL="0" indent="0" algn="just">
              <a:buNone/>
            </a:pPr>
            <a:r>
              <a:rPr lang="tr-TR" sz="3600" b="1" dirty="0" smtClean="0">
                <a:solidFill>
                  <a:srgbClr val="FF0000"/>
                </a:solidFill>
                <a:latin typeface="Arial" panose="020B0604020202020204" pitchFamily="34" charset="0"/>
                <a:cs typeface="Arial" panose="020B0604020202020204" pitchFamily="34" charset="0"/>
              </a:rPr>
              <a:t>Üçüncü grup; </a:t>
            </a:r>
            <a:r>
              <a:rPr lang="tr-TR" sz="4000" dirty="0" smtClean="0">
                <a:latin typeface="Arial" panose="020B0604020202020204" pitchFamily="34" charset="0"/>
                <a:cs typeface="Arial" panose="020B0604020202020204" pitchFamily="34" charset="0"/>
              </a:rPr>
              <a:t>bazı hassas yörelerde önemli etkileri olabilecekler grubu; su kuşlarının üreme ve yaşama ortamlarında kuş gözlem faaliyetlerin, motorlu su ve kara taşıtlarının kullanımının belli bir mesafeden yakın olmaması, sulak alanlarda biyolojik açıdan hassas dengeyi sağlayan sazlıkların kesimlerinin dengeyi bozacak şekilde kesilmemesi, hassas–endemik bitkilerin bulunduğu alanda piknik yasaklanması, ve diğer </a:t>
            </a:r>
            <a:r>
              <a:rPr lang="tr-TR" sz="4000" dirty="0" err="1" smtClean="0">
                <a:latin typeface="Arial" panose="020B0604020202020204" pitchFamily="34" charset="0"/>
                <a:cs typeface="Arial" panose="020B0604020202020204" pitchFamily="34" charset="0"/>
              </a:rPr>
              <a:t>rekreaktif</a:t>
            </a:r>
            <a:r>
              <a:rPr lang="tr-TR" sz="4000" dirty="0" smtClean="0">
                <a:latin typeface="Arial" panose="020B0604020202020204" pitchFamily="34" charset="0"/>
                <a:cs typeface="Arial" panose="020B0604020202020204" pitchFamily="34" charset="0"/>
              </a:rPr>
              <a:t> faaliyetlerin sınırlandırılması ve yasaklanması.</a:t>
            </a:r>
            <a:r>
              <a:rPr lang="tr-TR" sz="4000" b="1" dirty="0" smtClean="0">
                <a:solidFill>
                  <a:srgbClr val="FF0000"/>
                </a:solidFill>
                <a:latin typeface="Arial" panose="020B0604020202020204" pitchFamily="34" charset="0"/>
                <a:cs typeface="Arial" panose="020B0604020202020204" pitchFamily="34" charset="0"/>
              </a:rPr>
              <a:t> Hassas yöreler </a:t>
            </a:r>
            <a:r>
              <a:rPr lang="tr-TR" sz="4000" dirty="0" smtClean="0">
                <a:latin typeface="Arial" panose="020B0604020202020204" pitchFamily="34" charset="0"/>
                <a:cs typeface="Arial" panose="020B0604020202020204" pitchFamily="34" charset="0"/>
              </a:rPr>
              <a:t>için üçüncü grup  </a:t>
            </a:r>
            <a:r>
              <a:rPr lang="tr-TR" sz="4000" b="1" dirty="0" smtClean="0">
                <a:solidFill>
                  <a:srgbClr val="FF0000"/>
                </a:solidFill>
                <a:latin typeface="Arial" panose="020B0604020202020204" pitchFamily="34" charset="0"/>
                <a:cs typeface="Arial" panose="020B0604020202020204" pitchFamily="34" charset="0"/>
              </a:rPr>
              <a:t>ÇED uygulanacaklar kapasitesine alınmalıdır. Ön ÇED yeterli olabilir.    </a:t>
            </a:r>
            <a:endParaRPr lang="tr-TR" sz="4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7089336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289</Words>
  <Application>Microsoft Office PowerPoint</Application>
  <PresentationFormat>Ekran Gösterisi (4:3)</PresentationFormat>
  <Paragraphs>13</Paragraphs>
  <Slides>5</Slides>
  <Notes>0</Notes>
  <HiddenSlides>0</HiddenSlides>
  <MMClips>0</MMClips>
  <ScaleCrop>false</ScaleCrop>
  <HeadingPairs>
    <vt:vector size="4" baseType="variant">
      <vt:variant>
        <vt:lpstr>Tema</vt:lpstr>
      </vt:variant>
      <vt:variant>
        <vt:i4>1</vt:i4>
      </vt:variant>
      <vt:variant>
        <vt:lpstr>Slayt Başlıkları</vt:lpstr>
      </vt:variant>
      <vt:variant>
        <vt:i4>5</vt:i4>
      </vt:variant>
    </vt:vector>
  </HeadingPairs>
  <TitlesOfParts>
    <vt:vector size="6" baseType="lpstr">
      <vt:lpstr>Ofis Teması</vt:lpstr>
      <vt:lpstr>Eleme aşaması</vt:lpstr>
      <vt:lpstr>ÇED raporu hazırlanması için üç grup faaliyet tipi belirlenmiştir:</vt:lpstr>
      <vt:lpstr>ÇED raporu hazırlanması için üç grup faaliyet tipi belirlenmiştir:</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samsungg</dc:creator>
  <cp:lastModifiedBy>samsungg</cp:lastModifiedBy>
  <cp:revision>2</cp:revision>
  <dcterms:created xsi:type="dcterms:W3CDTF">2019-04-28T14:52:54Z</dcterms:created>
  <dcterms:modified xsi:type="dcterms:W3CDTF">2019-04-28T14:53:24Z</dcterms:modified>
</cp:coreProperties>
</file>