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280282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8D4A156-316E-44A5-A05B-AEE8042DA7C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1788034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1949202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3950422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7387116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291976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21696065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7832264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3042131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4046663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8D4A156-316E-44A5-A05B-AEE8042DA7C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189153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8D4A156-316E-44A5-A05B-AEE8042DA7C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1412740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8D4A156-316E-44A5-A05B-AEE8042DA7C2}"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443874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8D4A156-316E-44A5-A05B-AEE8042DA7C2}"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308057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D4A156-316E-44A5-A05B-AEE8042DA7C2}"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4172847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8D4A156-316E-44A5-A05B-AEE8042DA7C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164714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8D4A156-316E-44A5-A05B-AEE8042DA7C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05A96F-3577-4A1C-8EA2-08FFB1A6E168}" type="slidenum">
              <a:rPr lang="tr-TR" smtClean="0"/>
              <a:t>‹#›</a:t>
            </a:fld>
            <a:endParaRPr lang="tr-TR"/>
          </a:p>
        </p:txBody>
      </p:sp>
    </p:spTree>
    <p:extLst>
      <p:ext uri="{BB962C8B-B14F-4D97-AF65-F5344CB8AC3E}">
        <p14:creationId xmlns:p14="http://schemas.microsoft.com/office/powerpoint/2010/main" val="73355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8D4A156-316E-44A5-A05B-AEE8042DA7C2}" type="datetimeFigureOut">
              <a:rPr lang="tr-TR" smtClean="0"/>
              <a:t>9.05.2020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805A96F-3577-4A1C-8EA2-08FFB1A6E168}" type="slidenum">
              <a:rPr lang="tr-TR" smtClean="0"/>
              <a:t>‹#›</a:t>
            </a:fld>
            <a:endParaRPr lang="tr-TR"/>
          </a:p>
        </p:txBody>
      </p:sp>
    </p:spTree>
    <p:extLst>
      <p:ext uri="{BB962C8B-B14F-4D97-AF65-F5344CB8AC3E}">
        <p14:creationId xmlns:p14="http://schemas.microsoft.com/office/powerpoint/2010/main" val="408309500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A13219-F157-410A-A8C9-E61D1875FAE2}"/>
              </a:ext>
            </a:extLst>
          </p:cNvPr>
          <p:cNvSpPr>
            <a:spLocks noGrp="1"/>
          </p:cNvSpPr>
          <p:nvPr>
            <p:ph type="ctrTitle"/>
          </p:nvPr>
        </p:nvSpPr>
        <p:spPr/>
        <p:txBody>
          <a:bodyPr>
            <a:normAutofit/>
          </a:bodyPr>
          <a:lstStyle/>
          <a:p>
            <a:pPr algn="ctr"/>
            <a:r>
              <a:rPr lang="tr-TR" sz="2400" dirty="0">
                <a:solidFill>
                  <a:schemeClr val="accent2">
                    <a:lumMod val="50000"/>
                  </a:schemeClr>
                </a:solidFill>
                <a:latin typeface="Comic Sans MS" panose="030F0702030302020204" pitchFamily="66" charset="0"/>
                <a:ea typeface="BIZ UDMincho Medium" panose="02020500000000000000" pitchFamily="17" charset="-128"/>
              </a:rPr>
              <a:t>HİN 426 Hint Efsaneleri</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Tufan Efsanesi</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a:t>
            </a:r>
            <a:r>
              <a:rPr lang="tr-TR" sz="2400" dirty="0" err="1">
                <a:solidFill>
                  <a:schemeClr val="accent2">
                    <a:lumMod val="50000"/>
                  </a:schemeClr>
                </a:solidFill>
                <a:latin typeface="Comic Sans MS" panose="030F0702030302020204" pitchFamily="66" charset="0"/>
                <a:ea typeface="BIZ UDMincho Medium" panose="02020500000000000000" pitchFamily="17" charset="-128"/>
              </a:rPr>
              <a:t>Mahabharata</a:t>
            </a:r>
            <a:r>
              <a:rPr lang="tr-TR" sz="2400" dirty="0">
                <a:solidFill>
                  <a:schemeClr val="accent2">
                    <a:lumMod val="50000"/>
                  </a:schemeClr>
                </a:solidFill>
                <a:latin typeface="Comic Sans MS" panose="030F0702030302020204" pitchFamily="66" charset="0"/>
                <a:ea typeface="BIZ UDMincho Medium" panose="02020500000000000000" pitchFamily="17" charset="-128"/>
              </a:rPr>
              <a:t> Destanı)</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5. Hafta</a:t>
            </a:r>
            <a:endParaRPr lang="tr-TR" sz="2400" dirty="0"/>
          </a:p>
        </p:txBody>
      </p:sp>
      <p:sp>
        <p:nvSpPr>
          <p:cNvPr id="3" name="Alt Başlık 2">
            <a:extLst>
              <a:ext uri="{FF2B5EF4-FFF2-40B4-BE49-F238E27FC236}">
                <a16:creationId xmlns:a16="http://schemas.microsoft.com/office/drawing/2014/main" id="{814C4B20-B39C-4F82-B0D8-98E15B97E9DA}"/>
              </a:ext>
            </a:extLst>
          </p:cNvPr>
          <p:cNvSpPr>
            <a:spLocks noGrp="1"/>
          </p:cNvSpPr>
          <p:nvPr>
            <p:ph type="subTitle" idx="1"/>
          </p:nvPr>
        </p:nvSpPr>
        <p:spPr>
          <a:xfrm>
            <a:off x="4515377" y="3996266"/>
            <a:ext cx="7177859" cy="1822643"/>
          </a:xfrm>
        </p:spPr>
        <p:txBody>
          <a:bodyPr>
            <a:normAutofit fontScale="85000" lnSpcReduction="20000"/>
          </a:bodyPr>
          <a:lstStyle/>
          <a:p>
            <a:pPr algn="r"/>
            <a:r>
              <a:rPr lang="tr-TR" dirty="0">
                <a:solidFill>
                  <a:schemeClr val="accent2">
                    <a:lumMod val="50000"/>
                  </a:schemeClr>
                </a:solidFill>
                <a:latin typeface="Comic Sans MS" panose="030F0702030302020204" pitchFamily="66" charset="0"/>
              </a:rPr>
              <a:t>Prof. Dr. H. Derya CAN</a:t>
            </a:r>
          </a:p>
          <a:p>
            <a:pPr algn="r"/>
            <a:r>
              <a:rPr lang="tr-TR" dirty="0">
                <a:solidFill>
                  <a:schemeClr val="accent2">
                    <a:lumMod val="50000"/>
                  </a:schemeClr>
                </a:solidFill>
                <a:latin typeface="Comic Sans MS" panose="030F0702030302020204" pitchFamily="66" charset="0"/>
              </a:rPr>
              <a:t>Ankara Üniversitesi</a:t>
            </a:r>
          </a:p>
          <a:p>
            <a:pPr algn="r"/>
            <a:r>
              <a:rPr lang="tr-TR" dirty="0">
                <a:solidFill>
                  <a:schemeClr val="accent2">
                    <a:lumMod val="50000"/>
                  </a:schemeClr>
                </a:solidFill>
                <a:latin typeface="Comic Sans MS" panose="030F0702030302020204" pitchFamily="66" charset="0"/>
              </a:rPr>
              <a:t>Dil ve Tarih-Coğrafya Fakültesi</a:t>
            </a:r>
          </a:p>
          <a:p>
            <a:pPr algn="r"/>
            <a:r>
              <a:rPr lang="tr-TR" dirty="0">
                <a:solidFill>
                  <a:schemeClr val="accent2">
                    <a:lumMod val="50000"/>
                  </a:schemeClr>
                </a:solidFill>
                <a:latin typeface="Comic Sans MS" panose="030F0702030302020204" pitchFamily="66" charset="0"/>
              </a:rPr>
              <a:t>Doğu Dilleri ve Edebiyatları Bölümü</a:t>
            </a:r>
          </a:p>
          <a:p>
            <a:pPr algn="r"/>
            <a:r>
              <a:rPr lang="tr-TR" dirty="0">
                <a:solidFill>
                  <a:schemeClr val="accent2">
                    <a:lumMod val="50000"/>
                  </a:schemeClr>
                </a:solidFill>
                <a:latin typeface="Comic Sans MS" panose="030F0702030302020204" pitchFamily="66" charset="0"/>
              </a:rPr>
              <a:t>Hindoloji Anabilim Dalı</a:t>
            </a:r>
            <a:endParaRPr lang="tr-TR" dirty="0"/>
          </a:p>
          <a:p>
            <a:pPr algn="r"/>
            <a:endParaRPr lang="tr-TR" dirty="0"/>
          </a:p>
        </p:txBody>
      </p:sp>
    </p:spTree>
    <p:extLst>
      <p:ext uri="{BB962C8B-B14F-4D97-AF65-F5344CB8AC3E}">
        <p14:creationId xmlns:p14="http://schemas.microsoft.com/office/powerpoint/2010/main" val="2009882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27D304E-882E-45DB-98E9-2513FB3F2034}"/>
              </a:ext>
            </a:extLst>
          </p:cNvPr>
          <p:cNvSpPr/>
          <p:nvPr/>
        </p:nvSpPr>
        <p:spPr>
          <a:xfrm>
            <a:off x="2535382" y="983673"/>
            <a:ext cx="6608618" cy="4463081"/>
          </a:xfrm>
          <a:prstGeom prst="rect">
            <a:avLst/>
          </a:prstGeom>
        </p:spPr>
        <p:txBody>
          <a:bodyPr wrap="square">
            <a:spAutoFit/>
          </a:bodyPr>
          <a:lstStyle/>
          <a:p>
            <a:pPr algn="ctr">
              <a:lnSpc>
                <a:spcPct val="150000"/>
              </a:lnSpc>
              <a:spcAft>
                <a:spcPts val="1000"/>
              </a:spcAft>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“Ben bütün yaratılmışların efendisi Brahma’yım. Benden daha büyük yoktur. Balık formunda sizi bu afetten korudum. Ciddi ve katı bir uygulamadan sonra büyük bir güce sahip olacak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tekrar bütün yaratıkları yaratacak. Benim lütufum sayesinde hiçbir hile onun gücünün üzerinde olmayacak.” Böyle söyledikten sonra balık ortadan kayboldu. </a:t>
            </a:r>
          </a:p>
        </p:txBody>
      </p:sp>
    </p:spTree>
    <p:extLst>
      <p:ext uri="{BB962C8B-B14F-4D97-AF65-F5344CB8AC3E}">
        <p14:creationId xmlns:p14="http://schemas.microsoft.com/office/powerpoint/2010/main" val="2049529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5BA355-F479-48F3-A873-4D8DAC2AB368}"/>
              </a:ext>
            </a:extLst>
          </p:cNvPr>
          <p:cNvSpPr>
            <a:spLocks noGrp="1"/>
          </p:cNvSpPr>
          <p:nvPr>
            <p:ph type="title"/>
          </p:nvPr>
        </p:nvSpPr>
        <p:spPr/>
        <p:txBody>
          <a:bodyPr>
            <a:normAutofit/>
          </a:bodyPr>
          <a:lstStyle/>
          <a:p>
            <a:r>
              <a:rPr lang="tr-TR" sz="2400">
                <a:solidFill>
                  <a:schemeClr val="accent2">
                    <a:lumMod val="50000"/>
                  </a:schemeClr>
                </a:solidFill>
                <a:latin typeface="Comic Sans MS" panose="030F0702030302020204" pitchFamily="66" charset="0"/>
              </a:rPr>
              <a:t>MAHABHARATA DESTANI</a:t>
            </a:r>
            <a:endParaRPr lang="tr-TR" sz="2800" dirty="0">
              <a:solidFill>
                <a:schemeClr val="accent2">
                  <a:lumMod val="50000"/>
                </a:schemeClr>
              </a:solidFill>
              <a:latin typeface="Comic Sans MS" panose="030F0702030302020204" pitchFamily="66" charset="0"/>
            </a:endParaRPr>
          </a:p>
        </p:txBody>
      </p:sp>
      <p:sp>
        <p:nvSpPr>
          <p:cNvPr id="3" name="İçerik Yer Tutucusu 2">
            <a:extLst>
              <a:ext uri="{FF2B5EF4-FFF2-40B4-BE49-F238E27FC236}">
                <a16:creationId xmlns:a16="http://schemas.microsoft.com/office/drawing/2014/main" id="{FF59DF9C-25BB-4F09-A040-3E8E3357688A}"/>
              </a:ext>
            </a:extLst>
          </p:cNvPr>
          <p:cNvSpPr>
            <a:spLocks noGrp="1"/>
          </p:cNvSpPr>
          <p:nvPr>
            <p:ph idx="1"/>
          </p:nvPr>
        </p:nvSpPr>
        <p:spPr>
          <a:xfrm>
            <a:off x="2798618" y="2105891"/>
            <a:ext cx="7909071" cy="3685309"/>
          </a:xfrm>
        </p:spPr>
        <p:txBody>
          <a:bodyPr/>
          <a:lstStyle/>
          <a:p>
            <a:pPr marL="0" indent="0" algn="ctr">
              <a:lnSpc>
                <a:spcPct val="150000"/>
              </a:lnSpc>
              <a:buNone/>
            </a:pPr>
            <a:r>
              <a:rPr lang="tr-TR" dirty="0" err="1">
                <a:solidFill>
                  <a:schemeClr val="accent2">
                    <a:lumMod val="50000"/>
                  </a:schemeClr>
                </a:solidFill>
                <a:latin typeface="Comic Sans MS" panose="030F0702030302020204" pitchFamily="66" charset="0"/>
              </a:rPr>
              <a:t>Şatapatha</a:t>
            </a:r>
            <a:r>
              <a:rPr lang="tr-TR" dirty="0">
                <a:solidFill>
                  <a:schemeClr val="accent2">
                    <a:lumMod val="50000"/>
                  </a:schemeClr>
                </a:solidFill>
                <a:latin typeface="Comic Sans MS" panose="030F0702030302020204" pitchFamily="66" charset="0"/>
              </a:rPr>
              <a:t> </a:t>
            </a:r>
            <a:r>
              <a:rPr lang="tr-TR" dirty="0" err="1">
                <a:solidFill>
                  <a:schemeClr val="accent2">
                    <a:lumMod val="50000"/>
                  </a:schemeClr>
                </a:solidFill>
                <a:latin typeface="Comic Sans MS" panose="030F0702030302020204" pitchFamily="66" charset="0"/>
              </a:rPr>
              <a:t>Brahmana’dan</a:t>
            </a:r>
            <a:r>
              <a:rPr lang="tr-TR" dirty="0">
                <a:solidFill>
                  <a:schemeClr val="accent2">
                    <a:lumMod val="50000"/>
                  </a:schemeClr>
                </a:solidFill>
                <a:latin typeface="Comic Sans MS" panose="030F0702030302020204" pitchFamily="66" charset="0"/>
              </a:rPr>
              <a:t> sonra Tufan efsanesi, MÖ 300 ila MS 300 yılları arasında Hintlilerin büyük destanı </a:t>
            </a:r>
            <a:r>
              <a:rPr lang="tr-TR" dirty="0" err="1">
                <a:solidFill>
                  <a:schemeClr val="accent2">
                    <a:lumMod val="50000"/>
                  </a:schemeClr>
                </a:solidFill>
                <a:latin typeface="Comic Sans MS" panose="030F0702030302020204" pitchFamily="66" charset="0"/>
              </a:rPr>
              <a:t>Mahabharata’nın</a:t>
            </a:r>
            <a:r>
              <a:rPr lang="tr-TR" dirty="0">
                <a:solidFill>
                  <a:schemeClr val="accent2">
                    <a:lumMod val="50000"/>
                  </a:schemeClr>
                </a:solidFill>
                <a:latin typeface="Comic Sans MS" panose="030F0702030302020204" pitchFamily="66" charset="0"/>
              </a:rPr>
              <a:t> Vana </a:t>
            </a:r>
            <a:r>
              <a:rPr lang="tr-TR" dirty="0" err="1">
                <a:solidFill>
                  <a:schemeClr val="accent2">
                    <a:lumMod val="50000"/>
                  </a:schemeClr>
                </a:solidFill>
                <a:latin typeface="Comic Sans MS" panose="030F0702030302020204" pitchFamily="66" charset="0"/>
              </a:rPr>
              <a:t>Parvan</a:t>
            </a:r>
            <a:r>
              <a:rPr lang="tr-TR" dirty="0">
                <a:solidFill>
                  <a:schemeClr val="accent2">
                    <a:lumMod val="50000"/>
                  </a:schemeClr>
                </a:solidFill>
                <a:latin typeface="Comic Sans MS" panose="030F0702030302020204" pitchFamily="66" charset="0"/>
              </a:rPr>
              <a:t> Bölümü CLXXXVI da şöyle anlatılmıştır: 100 000 beyit ve 18 kitaptır. Yazarı olarak </a:t>
            </a:r>
            <a:r>
              <a:rPr lang="tr-TR" dirty="0" err="1">
                <a:solidFill>
                  <a:schemeClr val="accent2">
                    <a:lumMod val="50000"/>
                  </a:schemeClr>
                </a:solidFill>
                <a:latin typeface="Comic Sans MS" panose="030F0702030302020204" pitchFamily="66" charset="0"/>
              </a:rPr>
              <a:t>Vyasa</a:t>
            </a:r>
            <a:r>
              <a:rPr lang="tr-TR" dirty="0">
                <a:solidFill>
                  <a:schemeClr val="accent2">
                    <a:lumMod val="50000"/>
                  </a:schemeClr>
                </a:solidFill>
                <a:latin typeface="Comic Sans MS" panose="030F0702030302020204" pitchFamily="66" charset="0"/>
              </a:rPr>
              <a:t> kabul edilmektedir.</a:t>
            </a:r>
          </a:p>
          <a:p>
            <a:pPr algn="ctr"/>
            <a:endParaRPr lang="tr-TR" dirty="0"/>
          </a:p>
        </p:txBody>
      </p:sp>
    </p:spTree>
    <p:extLst>
      <p:ext uri="{BB962C8B-B14F-4D97-AF65-F5344CB8AC3E}">
        <p14:creationId xmlns:p14="http://schemas.microsoft.com/office/powerpoint/2010/main" val="2133667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12F48B7-5217-45BC-8B13-069AFF3D03D8}"/>
              </a:ext>
            </a:extLst>
          </p:cNvPr>
          <p:cNvSpPr/>
          <p:nvPr/>
        </p:nvSpPr>
        <p:spPr>
          <a:xfrm>
            <a:off x="3186544" y="942109"/>
            <a:ext cx="5957455" cy="5017079"/>
          </a:xfrm>
          <a:prstGeom prst="rect">
            <a:avLst/>
          </a:prstGeom>
        </p:spPr>
        <p:txBody>
          <a:bodyPr wrap="square">
            <a:spAutoFit/>
          </a:bodyPr>
          <a:lstStyle/>
          <a:p>
            <a:pPr algn="ctr">
              <a:lnSpc>
                <a:spcPct val="150000"/>
              </a:lnSpc>
            </a:pPr>
            <a:r>
              <a:rPr lang="tr-TR" sz="2400" dirty="0" err="1">
                <a:solidFill>
                  <a:schemeClr val="accent2">
                    <a:lumMod val="50000"/>
                  </a:schemeClr>
                </a:solidFill>
                <a:latin typeface="Comic Sans MS" panose="030F0702030302020204" pitchFamily="66" charset="0"/>
                <a:ea typeface="Calibri" panose="020F0502020204030204" pitchFamily="34" charset="0"/>
              </a:rPr>
              <a:t>Manu</a:t>
            </a:r>
            <a:r>
              <a:rPr lang="tr-TR" sz="2400" dirty="0">
                <a:solidFill>
                  <a:schemeClr val="accent2">
                    <a:lumMod val="50000"/>
                  </a:schemeClr>
                </a:solidFill>
                <a:latin typeface="Comic Sans MS" panose="030F0702030302020204" pitchFamily="66" charset="0"/>
                <a:ea typeface="Calibri" panose="020F0502020204030204" pitchFamily="34" charset="0"/>
              </a:rPr>
              <a:t> Hünnap ağacı ormanında bin yıldan fazla bir süredir çok zor ve sert bir kefaret yapmaktaydı. Bir gün Çirini kıyılarına yaklaşan bir balık elbisesini ıslatarak ona şöyle söyledi: ‘Saygıdeğer Efendim, ben zavallı küçük bir balığım büyük balıklardan korkuyorum, bu yüzden beni onlardan koruyun.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Sizin bu iyiliğinizi ödüllendireceğim.’</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222456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AF4698E-BA4F-4265-ADFF-4912DF6078E9}"/>
              </a:ext>
            </a:extLst>
          </p:cNvPr>
          <p:cNvSpPr/>
          <p:nvPr/>
        </p:nvSpPr>
        <p:spPr>
          <a:xfrm>
            <a:off x="2715491" y="346365"/>
            <a:ext cx="7412182" cy="6125075"/>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Balığın bu sözleri üzerine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merhametle onu sudan çıkardı. Sudan çıkarıldığında ay ışığı gibi vücudu parlayan balığı topraktan bir kabın içine koyan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onunla tıpkı bir çocuk gibi ilgilendi. Bir müddet sonra balık o kadar büyüdü ki toprak kaba sığmaz oldu. Bunun üzerine O,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Manu’dan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daha geniş bir yere konulmasını istedi.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balığı uzunluğu iki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yocana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ve genişliği bir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yocana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olan bir kaba koydu. Ancak büyümesi devam eden balık buraya da sığmayınca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Manu’dan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kendisini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Ganj</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nehrine bırakmasını istedi.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082345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9160CC1-3E5A-4487-A57A-8EFD05F9CB72}"/>
              </a:ext>
            </a:extLst>
          </p:cNvPr>
          <p:cNvSpPr/>
          <p:nvPr/>
        </p:nvSpPr>
        <p:spPr>
          <a:xfrm>
            <a:off x="3075708" y="1191492"/>
            <a:ext cx="6068291" cy="3355086"/>
          </a:xfrm>
          <a:prstGeom prst="rect">
            <a:avLst/>
          </a:prstGeom>
        </p:spPr>
        <p:txBody>
          <a:bodyPr wrap="square">
            <a:spAutoFit/>
          </a:bodyPr>
          <a:lstStyle/>
          <a:p>
            <a:pPr algn="ctr">
              <a:lnSpc>
                <a:spcPct val="150000"/>
              </a:lnSpc>
            </a:pP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Ganj</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nehrine bırakılan, balık orada da kısa süre içinde büyüdü. Bu defa balık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Manu’dan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kendisini denize bırakmasını istedi.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balığı büyük bedenine karşın kolaylıkla taşıyarak denize bıraktı. Denize bırakılan balık şöyle söyledi: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3119048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1C83453-F211-4E3A-BB77-C1A35375B135}"/>
              </a:ext>
            </a:extLst>
          </p:cNvPr>
          <p:cNvSpPr/>
          <p:nvPr/>
        </p:nvSpPr>
        <p:spPr>
          <a:xfrm>
            <a:off x="2826327" y="609600"/>
            <a:ext cx="6539345" cy="5571077"/>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‘Ey şanslı insan, beni özenli bir şekilde korudun. Şimdi beni dikkatlice dinle. Zamanı gelince senin için bir şey yapacağım. Dünya yakında karanlığa gömülecek. Büyük, sağlam bir gemi yapıp, uzun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iplerlerle</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onu bağlamalısın. Ey büyük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Muni</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çok eski zamanlarda var olan ve Brahmanlar tarafından numaralandırılan farklı birçok tohumu da yanına alarak, yedi azizle birlikte geminin üstüne çıkıp, beni orada bekle.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25935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E5ED168-01E2-4478-85E9-854347B8A7F0}"/>
              </a:ext>
            </a:extLst>
          </p:cNvPr>
          <p:cNvSpPr/>
          <p:nvPr/>
        </p:nvSpPr>
        <p:spPr>
          <a:xfrm>
            <a:off x="2937164" y="609600"/>
            <a:ext cx="6206836" cy="5571077"/>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Ben boynuzlu bir balık olarak sana görüneceğim. Böylece sen beni tanıyacaksın. Şimdi gidiyorum. Söylediklerimi yapmalısın, benim yardımım olmadan bu korkunç selden kendini koruyamazsın.’ Balık böyle söyledikten sonra gözden kayboldu. Fırtına kopunca balık tıpkı bir kaya gibi okyanusta göründü.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Manu</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balığın boynuzuna kement gibi ip atarak gemiyi bağladı.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2477108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BB1BAC-E487-4788-BD74-8A7DEB23A1A4}"/>
              </a:ext>
            </a:extLst>
          </p:cNvPr>
          <p:cNvSpPr/>
          <p:nvPr/>
        </p:nvSpPr>
        <p:spPr>
          <a:xfrm>
            <a:off x="2715491" y="1274618"/>
            <a:ext cx="6428509" cy="4463081"/>
          </a:xfrm>
          <a:prstGeom prst="rect">
            <a:avLst/>
          </a:prstGeom>
        </p:spPr>
        <p:txBody>
          <a:bodyPr wrap="square">
            <a:spAutoFit/>
          </a:bodyPr>
          <a:lstStyle/>
          <a:p>
            <a:pPr algn="ctr">
              <a:lnSpc>
                <a:spcPct val="150000"/>
              </a:lnSpc>
            </a:pPr>
            <a:r>
              <a:rPr lang="tr-TR" sz="2400" dirty="0">
                <a:latin typeface="Comic Sans MS" panose="030F0702030302020204" pitchFamily="66" charset="0"/>
                <a:ea typeface="Calibri" panose="020F0502020204030204" pitchFamily="34" charset="0"/>
                <a:cs typeface="Mangal" panose="02040503050203030202" pitchFamily="18" charset="0"/>
              </a:rPr>
              <a:t>Azgın dalgalarla boğuşan gemi tıpkı sarhoş bir fahişe gibi boranın etkisiyle büyük okyanusta oradan oraya savrulup duruyordu. Pusula ne karayı ne de dört ana yönü gösteriyordu. Her yer suyla kaplanmıştı, ne cennet ne de gökyüzü kalmıştı. Dünya selle boğuşurken sadece </a:t>
            </a:r>
            <a:r>
              <a:rPr lang="tr-TR" sz="2400" dirty="0" err="1">
                <a:latin typeface="Comic Sans MS" panose="030F0702030302020204" pitchFamily="66" charset="0"/>
                <a:ea typeface="Calibri" panose="020F0502020204030204" pitchFamily="34" charset="0"/>
                <a:cs typeface="Mangal" panose="02040503050203030202" pitchFamily="18" charset="0"/>
              </a:rPr>
              <a:t>Manu</a:t>
            </a:r>
            <a:r>
              <a:rPr lang="tr-TR" sz="2400" dirty="0">
                <a:latin typeface="Comic Sans MS" panose="030F0702030302020204" pitchFamily="66" charset="0"/>
                <a:ea typeface="Calibri" panose="020F0502020204030204" pitchFamily="34" charset="0"/>
                <a:cs typeface="Mangal" panose="02040503050203030202" pitchFamily="18" charset="0"/>
              </a:rPr>
              <a:t>, yedi aziz ve balık görünüyordu. </a:t>
            </a:r>
            <a:endParaRPr lang="tr-TR" sz="2400" dirty="0">
              <a:latin typeface="Comic Sans MS" panose="030F0702030302020204" pitchFamily="66" charset="0"/>
            </a:endParaRPr>
          </a:p>
        </p:txBody>
      </p:sp>
    </p:spTree>
    <p:extLst>
      <p:ext uri="{BB962C8B-B14F-4D97-AF65-F5344CB8AC3E}">
        <p14:creationId xmlns:p14="http://schemas.microsoft.com/office/powerpoint/2010/main" val="3087489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9591D9F-A3F4-40FD-85AE-597AA3D472FA}"/>
              </a:ext>
            </a:extLst>
          </p:cNvPr>
          <p:cNvSpPr/>
          <p:nvPr/>
        </p:nvSpPr>
        <p:spPr>
          <a:xfrm>
            <a:off x="2729345" y="1177636"/>
            <a:ext cx="6414655" cy="3355086"/>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Gemiyi büyük bir dikkat ve sabırla selde çeken balık sonunda onu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Himavat</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dağının zirvesine getirip, bağlamalarını istedi. Bu yüzden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Himavat’ın</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zirvesi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Naubandhana</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(sığınılacak yer) olarak bilinir. Sonra balık azizlere şöyle söyledi:</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9001337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TM03457496[[fn=Paralaks]]</Template>
  <TotalTime>31</TotalTime>
  <Words>525</Words>
  <Application>Microsoft Office PowerPoint</Application>
  <PresentationFormat>Geniş ekran</PresentationFormat>
  <Paragraphs>16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Comic Sans MS</vt:lpstr>
      <vt:lpstr>Corbel</vt:lpstr>
      <vt:lpstr>Paralaks</vt:lpstr>
      <vt:lpstr>HİN 426 Hint Efsaneleri  Tufan Efsanesi (Mahabharata Destanı)  5. Hafta</vt:lpstr>
      <vt:lpstr>MAHABHARATA DESTANI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426 Hint Efsaneleri  Tufan Efsanesi (Mahabharata Destanı)  5. Hafta</dc:title>
  <dc:creator>Casper</dc:creator>
  <cp:lastModifiedBy>Casper</cp:lastModifiedBy>
  <cp:revision>3</cp:revision>
  <dcterms:created xsi:type="dcterms:W3CDTF">2020-05-08T03:27:28Z</dcterms:created>
  <dcterms:modified xsi:type="dcterms:W3CDTF">2020-05-09T04:44:40Z</dcterms:modified>
</cp:coreProperties>
</file>