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9"/>
  </p:notesMasterIdLst>
  <p:sldIdLst>
    <p:sldId id="480" r:id="rId3"/>
    <p:sldId id="481" r:id="rId4"/>
    <p:sldId id="482" r:id="rId5"/>
    <p:sldId id="483" r:id="rId6"/>
    <p:sldId id="438" r:id="rId7"/>
    <p:sldId id="439" r:id="rId8"/>
    <p:sldId id="368" r:id="rId9"/>
    <p:sldId id="440" r:id="rId10"/>
    <p:sldId id="372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22" r:id="rId21"/>
    <p:sldId id="423" r:id="rId22"/>
    <p:sldId id="424" r:id="rId23"/>
    <p:sldId id="443" r:id="rId24"/>
    <p:sldId id="495" r:id="rId25"/>
    <p:sldId id="450" r:id="rId26"/>
    <p:sldId id="496" r:id="rId27"/>
    <p:sldId id="497" r:id="rId28"/>
    <p:sldId id="498" r:id="rId29"/>
    <p:sldId id="499" r:id="rId30"/>
    <p:sldId id="385" r:id="rId31"/>
    <p:sldId id="426" r:id="rId32"/>
    <p:sldId id="428" r:id="rId33"/>
    <p:sldId id="429" r:id="rId34"/>
    <p:sldId id="430" r:id="rId35"/>
    <p:sldId id="431" r:id="rId36"/>
    <p:sldId id="432" r:id="rId37"/>
    <p:sldId id="484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921"/>
    <a:srgbClr val="302D1B"/>
    <a:srgbClr val="FF5E34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30" autoAdjust="0"/>
  </p:normalViewPr>
  <p:slideViewPr>
    <p:cSldViewPr>
      <p:cViewPr varScale="1">
        <p:scale>
          <a:sx n="66" d="100"/>
          <a:sy n="66" d="100"/>
        </p:scale>
        <p:origin x="-127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27EF4C-579C-421E-8D96-127AB0C2D7B3}" type="datetimeFigureOut">
              <a:rPr lang="tr-TR"/>
              <a:pPr/>
              <a:t>8.11.2018</a:t>
            </a:fld>
            <a:endParaRPr lang="tr-T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FEAE6F-33E4-4630-9857-9D10C1D5AA3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62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7B1B5-5174-4C86-A321-EEE2911E2A01}" type="slidenum">
              <a:rPr lang="en-US" altLang="tr-TR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675890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42151-E3F9-466E-B0F9-C1F386E67C9D}" type="slidenum">
              <a:rPr lang="en-AU" smtClean="0"/>
              <a:pPr/>
              <a:t>21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72477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45551-0160-403E-BB63-53A66E3907AB}" type="slidenum">
              <a:rPr lang="en-US" altLang="tr-TR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8151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854DD8-543A-4C06-A7B9-70090CCDC2FA}" type="slidenum">
              <a:rPr lang="en-US" altLang="tr-TR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25105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ED3791-34F5-490D-8AF1-65B6AE1351A9}" type="slidenum">
              <a:rPr lang="en-US" altLang="tr-TR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112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0A30A9-A453-4014-9BE8-45D7148EF458}" type="slidenum">
              <a:rPr lang="en-US" altLang="tr-TR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1580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1F066F-DDFD-4732-A113-CB8E8D8A3DB5}" type="slidenum">
              <a:rPr lang="en-US" altLang="tr-TR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25055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C5186F-6D61-4C9A-888E-01786F995D0F}" type="slidenum">
              <a:rPr lang="en-US" altLang="tr-TR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2771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C5654-35AD-418D-9CF4-F40AAEF19C3E}" type="slidenum">
              <a:rPr lang="en-AU" smtClean="0"/>
              <a:pPr/>
              <a:t>19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67133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40007-238B-4E33-A74F-A72C20977A9D}" type="slidenum">
              <a:rPr lang="en-AU" smtClean="0"/>
              <a:pPr/>
              <a:t>20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12185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2FD2A-FF59-4C68-8541-8FA58E78FFDC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3EBC0-DA0A-4488-85F2-428F4EE4CA7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4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42DE0-9857-4E2F-8B3D-37D79E41A749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5121D-44DD-4DB6-BD74-44E15AF1FE5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22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A30E5-D499-42EE-A1E1-B403FF9719FF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900F-1EB1-4FA7-A73F-6382598A1DF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73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2FD2A-FF59-4C68-8541-8FA58E78FF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3EBC0-DA0A-4488-85F2-428F4EE4CA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C4155-9581-4DF0-9496-A8237CE44B0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158C6-EA8B-4B22-A083-0024BE4EA4A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5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A82C7-6AB7-4D3E-8CBC-2F760AA82D3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5F94-1AC9-4913-AD1C-A065BA634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8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F02E6-3840-4FF1-ACB2-465423946C1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EDEB1-C0BA-490B-BD71-981DD0A6BB1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6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7AB9E-06D6-4CD5-A1B0-727307F6639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9F700-83B1-4ED0-A090-3C24DA4A1D2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7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819C0-1ECD-4BB7-856C-2BE21143F29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6D36-44F6-408D-BA28-6140B6B62BE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1F074-D542-4824-AE36-DEC72B4150A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685D3-9431-46B0-B884-F2C77ABA884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7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B6654-ED81-4916-A74B-0289B4CBC3A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A78A0-CEB0-44E6-B671-314C78C2AB1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5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C4155-9581-4DF0-9496-A8237CE44B0B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158C6-EA8B-4B22-A083-0024BE4EA4A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23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F54F-E83E-4163-A581-0F8B32ADF3A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A192-CE21-4057-8E8E-D66EC4EEE7F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42DE0-9857-4E2F-8B3D-37D79E41A74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5121D-44DD-4DB6-BD74-44E15AF1FE5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56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A30E5-D499-42EE-A1E1-B403FF9719F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900F-1EB1-4FA7-A73F-6382598A1DF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9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403350" y="115888"/>
            <a:ext cx="7561263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03350" y="1268413"/>
            <a:ext cx="3703638" cy="2443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259388" y="1268413"/>
            <a:ext cx="3705225" cy="2443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403350" y="3863975"/>
            <a:ext cx="3703638" cy="2444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59388" y="3863975"/>
            <a:ext cx="3705225" cy="2444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28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A82C7-6AB7-4D3E-8CBC-2F760AA82D36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5F94-1AC9-4913-AD1C-A065BA63477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84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F02E6-3840-4FF1-ACB2-465423946C19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EDEB1-C0BA-490B-BD71-981DD0A6BB1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2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7AB9E-06D6-4CD5-A1B0-727307F6639E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9F700-83B1-4ED0-A090-3C24DA4A1D2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71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819C0-1ECD-4BB7-856C-2BE21143F29A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6D36-44F6-408D-BA28-6140B6B62B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7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1F074-D542-4824-AE36-DEC72B4150A4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685D3-9431-46B0-B884-F2C77ABA88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37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B6654-ED81-4916-A74B-0289B4CBC3A6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A78A0-CEB0-44E6-B671-314C78C2AB1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96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4F54F-E83E-4163-A581-0F8B32ADF3A3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A192-CE21-4057-8E8E-D66EC4EEE7F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2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BB3B59-7617-4BF4-8F85-EE39017287B8}" type="datetimeFigureOut">
              <a:rPr lang="tr-TR" smtClean="0"/>
              <a:pPr>
                <a:defRPr/>
              </a:pPr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9D81A9-44AD-4A52-8415-A57932FE905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BB3B59-7617-4BF4-8F85-EE39017287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8.11.2018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9D81A9-44AD-4A52-8415-A57932FE905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838200"/>
            <a:ext cx="7926388" cy="5097463"/>
          </a:xfrm>
          <a:prstGeom prst="rect">
            <a:avLst/>
          </a:prstGeom>
          <a:noFill/>
          <a:ln w="9525">
            <a:solidFill>
              <a:schemeClr val="accent4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056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60338"/>
            <a:ext cx="7561263" cy="1144587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268413"/>
            <a:ext cx="7562850" cy="5043487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tr-TR" altLang="tr-TR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149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4280">
            <a:solidFill>
              <a:srgbClr val="1B01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27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221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085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60338"/>
            <a:ext cx="7561263" cy="1144587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37798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81300"/>
            <a:ext cx="543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7576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55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Grp="1" noChangeArrowheads="1"/>
          </p:cNvSpPr>
          <p:nvPr>
            <p:ph idx="1"/>
          </p:nvPr>
        </p:nvSpPr>
        <p:spPr>
          <a:xfrm>
            <a:off x="5260975" y="1268413"/>
            <a:ext cx="3705225" cy="244475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864425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60338"/>
            <a:ext cx="7561263" cy="1144587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464343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46434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9380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56126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mtClean="0"/>
              <a:t>ÇALIŞMA HAYATINDA GÜVENLİK KÜLTÜRÜ</a:t>
            </a:r>
            <a:r>
              <a:rPr lang="tr-TR" smtClean="0">
                <a:solidFill>
                  <a:srgbClr val="FA2B02"/>
                </a:solidFill>
              </a:rPr>
              <a:t>!!</a:t>
            </a:r>
          </a:p>
        </p:txBody>
      </p:sp>
      <p:pic>
        <p:nvPicPr>
          <p:cNvPr id="18435" name="Picture 3" descr="clip_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8512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lip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36353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lip_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38512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708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ke_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86125"/>
            <a:ext cx="417671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KidCatcher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" y="1219176"/>
            <a:ext cx="35639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8175" y="115888"/>
            <a:ext cx="6054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rgbClr val="C0504D"/>
                </a:solidFill>
              </a:rPr>
              <a:t>GÜVENLİK KÜLTÜRÜNÜN</a:t>
            </a:r>
          </a:p>
          <a:p>
            <a:pPr algn="ctr" eaLnBrk="1" hangingPunct="1"/>
            <a:r>
              <a:rPr lang="tr-TR" altLang="tr-TR" b="1">
                <a:solidFill>
                  <a:srgbClr val="C0504D"/>
                </a:solidFill>
              </a:rPr>
              <a:t> GÜNLÜK YAŞAMDAKİ ÖNEMİ</a:t>
            </a:r>
          </a:p>
        </p:txBody>
      </p:sp>
    </p:spTree>
    <p:extLst>
      <p:ext uri="{BB962C8B-B14F-4D97-AF65-F5344CB8AC3E}">
        <p14:creationId xmlns:p14="http://schemas.microsoft.com/office/powerpoint/2010/main" val="12552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Günümüzden örnekler 1/3</a:t>
            </a:r>
            <a:endParaRPr lang="en-US" smtClean="0"/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0428" y="1600200"/>
            <a:ext cx="6883144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>
                <a:solidFill>
                  <a:srgbClr val="0070C0"/>
                </a:solidFill>
                <a:latin typeface="Calibri" charset="0"/>
              </a:rPr>
              <a:t>İş Sağlığı ve Güvenliği Kavramı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>
            <a:normAutofit/>
          </a:bodyPr>
          <a:lstStyle/>
          <a:p>
            <a:pPr marL="0" indent="355600" eaLnBrk="1" hangingPunct="1">
              <a:buFont typeface="Arial" charset="0"/>
              <a:buNone/>
            </a:pPr>
            <a:r>
              <a:rPr lang="tr-TR" dirty="0">
                <a:latin typeface="Calibri" charset="0"/>
              </a:rPr>
              <a:t>Çalışanın beden ve ruh sağlığının korunması ve geliştirilmesine yönelik yapılan çalışmaların bütünüdür.</a:t>
            </a:r>
          </a:p>
          <a:p>
            <a:pPr marL="0" indent="355600" eaLnBrk="1" hangingPunct="1">
              <a:buFont typeface="Arial" charset="0"/>
              <a:buNone/>
            </a:pPr>
            <a:endParaRPr lang="tr-TR" dirty="0">
              <a:latin typeface="Calibri" charset="0"/>
            </a:endParaRPr>
          </a:p>
          <a:p>
            <a:pPr marL="0" indent="355600" eaLnBrk="1" hangingPunct="1">
              <a:buFont typeface="Arial" charset="0"/>
              <a:buNone/>
            </a:pPr>
            <a:r>
              <a:rPr lang="tr-TR" dirty="0">
                <a:latin typeface="Calibri" charset="0"/>
              </a:rPr>
              <a:t>Bu çalışmalar; işyerlerinde işin yürütülmesi sırasında, çeşitli nedenlerden kaynaklanan sağlığa zarar verebilecek koşullardan korunmak amacıyla yapılan sistemli ve bilimsel çalışmalardır</a:t>
            </a:r>
            <a:r>
              <a:rPr lang="tr-TR" dirty="0" smtClean="0">
                <a:latin typeface="Calibri" charset="0"/>
              </a:rPr>
              <a:t>.</a:t>
            </a:r>
            <a:endParaRPr lang="tr-T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Günümüzden örnekler 2/3</a:t>
            </a:r>
            <a:endParaRPr lang="en-US" smtClean="0"/>
          </a:p>
        </p:txBody>
      </p:sp>
      <p:pic>
        <p:nvPicPr>
          <p:cNvPr id="17411" name="Picture 4" descr="taşer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1484784"/>
            <a:ext cx="3619500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Günümüzden örnekler 3/3</a:t>
            </a:r>
            <a:endParaRPr lang="en-US" smtClean="0"/>
          </a:p>
        </p:txBody>
      </p:sp>
      <p:pic>
        <p:nvPicPr>
          <p:cNvPr id="18435" name="Picture 6" descr="save_self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114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FACEMA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41910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İSG’nin</a:t>
            </a:r>
            <a:r>
              <a:rPr lang="tr-TR" dirty="0" smtClean="0"/>
              <a:t>  süreç içerisinde değişimi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İşçi Sağlığı ve İş Güvenliği    &gt;      İş Sağlığı ve Güvenliği Güvenliği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Reaktif Yaklaşımlar      &gt;    </a:t>
            </a:r>
            <a:r>
              <a:rPr lang="tr-TR" sz="2400" dirty="0" err="1" smtClean="0"/>
              <a:t>Proaktif</a:t>
            </a:r>
            <a:r>
              <a:rPr lang="tr-TR" sz="2400" dirty="0" smtClean="0"/>
              <a:t> Yaklaşımlar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Kişisel Korunma Yöntemleri    &gt; Toplumsal Korunma Yöntemleri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2800" dirty="0"/>
              <a:t>Çağdaş iş sağlığı ve güvenliği</a:t>
            </a:r>
            <a:br>
              <a:rPr lang="tr-TR" sz="2800" dirty="0"/>
            </a:br>
            <a:endParaRPr lang="tr-TR" sz="2800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571037"/>
              </p:ext>
            </p:extLst>
          </p:nvPr>
        </p:nvGraphicFramePr>
        <p:xfrm>
          <a:off x="683568" y="1340768"/>
          <a:ext cx="7451923" cy="4797153"/>
        </p:xfrm>
        <a:graphic>
          <a:graphicData uri="http://schemas.openxmlformats.org/drawingml/2006/table">
            <a:tbl>
              <a:tblPr/>
              <a:tblGrid>
                <a:gridCol w="3317041"/>
                <a:gridCol w="4134882"/>
              </a:tblGrid>
              <a:tr h="599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Geleneksel yaklaşım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Çağdaş Yaklaşımı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reaktif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Risk  bazlı, 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proaktif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Sınırlı noktada çalışan  katılımı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Her  konuda  geniş  çaplı çalışan  katılımı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Sertifikasız  uzman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Sertifikasyon ve geniş uzman desteği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Sınırlı bilgilendirme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Haberdar etme ve tüm bireyleri kapsama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Yetersiz eğitim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Programlı, nitelikli  eğitim ve belgelendirme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Sadece koruma anlayışı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Önleme ve korumaya dayalı anlayış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7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  <a:solidFill>
            <a:srgbClr val="FF0000"/>
          </a:solidFill>
        </p:spPr>
        <p:txBody>
          <a:bodyPr/>
          <a:lstStyle/>
          <a:p>
            <a:pPr marL="0" indent="0" algn="ctr">
              <a:buNone/>
            </a:pPr>
            <a:endParaRPr lang="tr-TR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sz="6000" b="1" dirty="0" smtClean="0">
                <a:solidFill>
                  <a:schemeClr val="bg1"/>
                </a:solidFill>
              </a:rPr>
              <a:t>İş </a:t>
            </a:r>
            <a:r>
              <a:rPr lang="tr-TR" sz="6000" b="1" dirty="0">
                <a:solidFill>
                  <a:schemeClr val="bg1"/>
                </a:solidFill>
              </a:rPr>
              <a:t>sağlığı ve güvenliğinin tarihsel gelişimi</a:t>
            </a:r>
          </a:p>
        </p:txBody>
      </p:sp>
    </p:spTree>
    <p:extLst>
      <p:ext uri="{BB962C8B-B14F-4D97-AF65-F5344CB8AC3E}">
        <p14:creationId xmlns:p14="http://schemas.microsoft.com/office/powerpoint/2010/main" val="14865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4745915"/>
          </a:xfrm>
        </p:spPr>
        <p:txBody>
          <a:bodyPr wrap="square">
            <a:spAutoFit/>
          </a:bodyPr>
          <a:lstStyle/>
          <a:p>
            <a:pPr lvl="0"/>
            <a:endParaRPr lang="tr-TR" sz="2400" dirty="0" smtClean="0">
              <a:latin typeface="+mj-lt"/>
            </a:endParaRPr>
          </a:p>
          <a:p>
            <a:pPr marL="0" lvl="0" indent="0">
              <a:buNone/>
            </a:pPr>
            <a:r>
              <a:rPr lang="tr-TR" sz="2400" b="1" dirty="0" smtClean="0">
                <a:latin typeface="+mj-lt"/>
              </a:rPr>
              <a:t>Türkiye Cumhuriyetinin sonraki yıllarında;</a:t>
            </a:r>
          </a:p>
          <a:p>
            <a:pPr marL="0" lvl="0" indent="0">
              <a:buNone/>
            </a:pPr>
            <a:endParaRPr lang="tr-TR" sz="2400" dirty="0">
              <a:latin typeface="+mj-lt"/>
            </a:endParaRPr>
          </a:p>
          <a:p>
            <a:pPr lvl="0"/>
            <a:r>
              <a:rPr lang="tr-TR" sz="2400" dirty="0" smtClean="0">
                <a:latin typeface="+mj-lt"/>
              </a:rPr>
              <a:t>Hafta tatili hakkında kanun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-1924</a:t>
            </a:r>
          </a:p>
          <a:p>
            <a:pPr lvl="0"/>
            <a:r>
              <a:rPr lang="tr-TR" sz="2400" dirty="0" smtClean="0">
                <a:latin typeface="+mj-lt"/>
              </a:rPr>
              <a:t>Türk Ceza Kanunu - 1926</a:t>
            </a:r>
          </a:p>
          <a:p>
            <a:pPr lvl="0"/>
            <a:r>
              <a:rPr lang="tr-TR" sz="2400" dirty="0" smtClean="0">
                <a:latin typeface="+mj-lt"/>
              </a:rPr>
              <a:t>Umumi Hıfzıssıhha Kanunu - 1930</a:t>
            </a:r>
          </a:p>
          <a:p>
            <a:pPr lvl="0"/>
            <a:r>
              <a:rPr lang="tr-TR" sz="2400" dirty="0" smtClean="0">
                <a:latin typeface="+mj-lt"/>
              </a:rPr>
              <a:t>Belediye Kanunu – 1930</a:t>
            </a:r>
          </a:p>
          <a:p>
            <a:pPr lvl="0"/>
            <a:endParaRPr lang="tr-TR" sz="2400" dirty="0">
              <a:latin typeface="+mj-lt"/>
            </a:endParaRPr>
          </a:p>
          <a:p>
            <a:pPr marL="0" lvl="0" indent="0">
              <a:buNone/>
            </a:pPr>
            <a:r>
              <a:rPr lang="tr-TR" sz="2400" b="1" dirty="0">
                <a:latin typeface="+mj-lt"/>
              </a:rPr>
              <a:t>y</a:t>
            </a:r>
            <a:r>
              <a:rPr lang="tr-TR" sz="2400" b="1" dirty="0" smtClean="0">
                <a:latin typeface="+mj-lt"/>
              </a:rPr>
              <a:t>ayınlanmıştır. Bu mevzuat çalışma hayatını bir ölçüde düzenlemeyi amaçlasa da endüstriyel gelişmeler dikkate alındığında yeterli gelmemiş ve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İş Kanunu </a:t>
            </a:r>
            <a:r>
              <a:rPr lang="tr-TR" sz="2400" b="1" dirty="0" smtClean="0">
                <a:latin typeface="+mj-lt"/>
              </a:rPr>
              <a:t>ihtiyacı ortaya çıkmıştır.</a:t>
            </a:r>
            <a:endParaRPr lang="tr-TR" sz="2400" b="1" dirty="0">
              <a:latin typeface="+mj-lt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tr-TR" sz="2800" dirty="0"/>
              <a:t>İş sağlığı ve güvenliğinin </a:t>
            </a:r>
            <a:r>
              <a:rPr lang="tr-TR" sz="2800" dirty="0" smtClean="0"/>
              <a:t>tarihsel </a:t>
            </a:r>
            <a:r>
              <a:rPr lang="tr-TR" sz="2800" dirty="0"/>
              <a:t>gelişimi</a:t>
            </a:r>
          </a:p>
        </p:txBody>
      </p:sp>
    </p:spTree>
    <p:extLst>
      <p:ext uri="{BB962C8B-B14F-4D97-AF65-F5344CB8AC3E}">
        <p14:creationId xmlns:p14="http://schemas.microsoft.com/office/powerpoint/2010/main" val="6087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81116"/>
            <a:ext cx="8229600" cy="5041380"/>
          </a:xfrm>
        </p:spPr>
        <p:txBody>
          <a:bodyPr>
            <a:spAutoFit/>
          </a:bodyPr>
          <a:lstStyle/>
          <a:p>
            <a:pPr lvl="0"/>
            <a:r>
              <a:rPr lang="tr-TR" sz="2400" b="1" dirty="0" smtClean="0">
                <a:latin typeface="+mj-lt"/>
              </a:rPr>
              <a:t>Türkiye İş Sağlığı ve Güvenliği Tarihçesi</a:t>
            </a:r>
          </a:p>
          <a:p>
            <a:pPr lvl="0"/>
            <a:endParaRPr lang="tr-TR" sz="1600" dirty="0" smtClean="0">
              <a:latin typeface="+mj-lt"/>
            </a:endParaRPr>
          </a:p>
          <a:p>
            <a:pPr lvl="1"/>
            <a:r>
              <a:rPr lang="tr-T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3008 sayılı İş Kanunu</a:t>
            </a:r>
          </a:p>
          <a:p>
            <a:pPr marL="457200" lvl="1" indent="0">
              <a:buNone/>
            </a:pPr>
            <a:r>
              <a:rPr lang="tr-T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	</a:t>
            </a:r>
            <a:r>
              <a:rPr lang="tr-T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  </a:t>
            </a:r>
            <a:r>
              <a:rPr lang="tr-TR" sz="1800" dirty="0" smtClean="0">
                <a:solidFill>
                  <a:srgbClr val="000000"/>
                </a:solidFill>
                <a:latin typeface="Comic Sans MS" pitchFamily="66" charset="0"/>
              </a:rPr>
              <a:t>08.06.1936</a:t>
            </a:r>
          </a:p>
          <a:p>
            <a:pPr marL="457200" lvl="1" indent="0">
              <a:buNone/>
            </a:pPr>
            <a:r>
              <a:rPr lang="tr-TR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(148 </a:t>
            </a:r>
            <a:r>
              <a:rPr lang="tr-TR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maddeden oluşmaktadır. 31 yıl yürürlükte kalmıştır.)</a:t>
            </a:r>
          </a:p>
          <a:p>
            <a:pPr lvl="2"/>
            <a:endParaRPr lang="tr-TR" sz="1800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tr-T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931 sayılı İş Kanunu</a:t>
            </a:r>
          </a:p>
          <a:p>
            <a:pPr lvl="2"/>
            <a:r>
              <a:rPr lang="tr-TR" sz="1800" dirty="0" smtClean="0">
                <a:solidFill>
                  <a:srgbClr val="000000"/>
                </a:solidFill>
                <a:latin typeface="Comic Sans MS" pitchFamily="66" charset="0"/>
              </a:rPr>
              <a:t>28.07.1967</a:t>
            </a:r>
          </a:p>
          <a:p>
            <a:pPr marL="914400" lvl="2" indent="0">
              <a:buNone/>
            </a:pPr>
            <a:r>
              <a:rPr lang="tr-TR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(Anayasa Mahkemesi kararıyla iptal edilmiş ve 39 ay yürürlükte kalmıştır.)</a:t>
            </a:r>
          </a:p>
          <a:p>
            <a:pPr marL="914400" lvl="2" indent="0">
              <a:buNone/>
            </a:pPr>
            <a:endParaRPr lang="tr-TR" sz="1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tr-TR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1475 sayılı İş Kanunu</a:t>
            </a:r>
          </a:p>
          <a:p>
            <a:pPr lvl="2"/>
            <a:r>
              <a:rPr lang="tr-TR" sz="1800" dirty="0" smtClean="0">
                <a:solidFill>
                  <a:srgbClr val="000000"/>
                </a:solidFill>
                <a:latin typeface="Comic Sans MS" pitchFamily="66" charset="0"/>
              </a:rPr>
              <a:t>25.08.1971</a:t>
            </a:r>
          </a:p>
          <a:p>
            <a:pPr marL="914400" lvl="2" indent="0">
              <a:buNone/>
            </a:pPr>
            <a:r>
              <a:rPr lang="tr-TR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(32 </a:t>
            </a:r>
            <a:r>
              <a:rPr lang="tr-TR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tr-TR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ıl yürürlükte kalmıştır.)</a:t>
            </a:r>
            <a:endParaRPr lang="tr-TR" sz="1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endParaRPr lang="tr-TR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2800" smtClean="0">
                <a:solidFill>
                  <a:prstClr val="black"/>
                </a:solidFill>
              </a:rPr>
              <a:t>İş sağlığı ve güvenliğinin tarihsel gelişimi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81116"/>
            <a:ext cx="8229600" cy="3994940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endParaRPr lang="tr-TR" sz="1600" dirty="0" smtClean="0">
              <a:latin typeface="+mj-lt"/>
            </a:endParaRPr>
          </a:p>
          <a:p>
            <a:pPr lvl="1"/>
            <a:r>
              <a:rPr lang="tr-TR" sz="2200" b="1" dirty="0" smtClean="0"/>
              <a:t>4857 sayılı İş Kanunu </a:t>
            </a:r>
            <a:r>
              <a:rPr lang="tr-TR" sz="2200" dirty="0" smtClean="0"/>
              <a:t> ( 22.5.2003)</a:t>
            </a:r>
            <a:endParaRPr lang="tr-TR" sz="2200" dirty="0"/>
          </a:p>
          <a:p>
            <a:pPr lvl="2"/>
            <a:r>
              <a:rPr lang="tr-TR" sz="2200" dirty="0" smtClean="0"/>
              <a:t>5. Bölüm (13 madde)  İSG ‘ne ilişkindir.</a:t>
            </a:r>
          </a:p>
          <a:p>
            <a:pPr lvl="3"/>
            <a:r>
              <a:rPr lang="tr-TR" sz="2200" dirty="0" smtClean="0"/>
              <a:t>31 Yönetmelik</a:t>
            </a:r>
          </a:p>
          <a:p>
            <a:pPr lvl="5"/>
            <a:r>
              <a:rPr lang="tr-TR" sz="2200" dirty="0" smtClean="0"/>
              <a:t>18’i AB Uyumlu</a:t>
            </a:r>
          </a:p>
          <a:p>
            <a:pPr lvl="5"/>
            <a:r>
              <a:rPr lang="tr-TR" sz="2200" dirty="0" smtClean="0"/>
              <a:t>13’ü özgün</a:t>
            </a:r>
          </a:p>
          <a:p>
            <a:pPr lvl="3"/>
            <a:r>
              <a:rPr lang="tr-TR" sz="2200" dirty="0" smtClean="0"/>
              <a:t>1 Tebliğ   </a:t>
            </a:r>
          </a:p>
          <a:p>
            <a:pPr lvl="2"/>
            <a:r>
              <a:rPr lang="tr-TR" sz="2200" dirty="0" smtClean="0"/>
              <a:t>Geçici 2 Madde</a:t>
            </a:r>
          </a:p>
          <a:p>
            <a:pPr lvl="3"/>
            <a:r>
              <a:rPr lang="tr-TR" sz="2200" dirty="0" smtClean="0"/>
              <a:t>4 Tüzük</a:t>
            </a:r>
          </a:p>
          <a:p>
            <a:pPr lvl="3"/>
            <a:r>
              <a:rPr lang="tr-TR" sz="2200" dirty="0" smtClean="0"/>
              <a:t>6 Yönetmelik</a:t>
            </a:r>
            <a:endParaRPr lang="tr-TR" sz="220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2800" smtClean="0">
                <a:solidFill>
                  <a:prstClr val="black"/>
                </a:solidFill>
              </a:rPr>
              <a:t>İş sağlığı ve güvenliğinin tarihsel gelişimi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81116"/>
            <a:ext cx="8229600" cy="4105739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endParaRPr lang="tr-TR" sz="1600" dirty="0" smtClean="0">
              <a:latin typeface="+mj-lt"/>
            </a:endParaRPr>
          </a:p>
          <a:p>
            <a:pPr lvl="1"/>
            <a:r>
              <a:rPr lang="tr-TR" sz="2200" b="1" dirty="0" smtClean="0"/>
              <a:t>6331 sayılı İş Sağlığı ve Güvenliği Kanunu (</a:t>
            </a:r>
            <a:r>
              <a:rPr lang="tr-T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3</a:t>
            </a:r>
            <a:r>
              <a:rPr lang="tr-TR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0.06.2012)</a:t>
            </a:r>
          </a:p>
          <a:p>
            <a:pPr lvl="2"/>
            <a:r>
              <a:rPr lang="tr-TR" sz="2200" dirty="0" smtClean="0">
                <a:latin typeface="+mj-lt"/>
              </a:rPr>
              <a:t>5 Bölüm</a:t>
            </a:r>
          </a:p>
          <a:p>
            <a:pPr lvl="2"/>
            <a:r>
              <a:rPr lang="tr-TR" sz="2200" dirty="0" smtClean="0">
                <a:latin typeface="+mj-lt"/>
              </a:rPr>
              <a:t>39 Madde </a:t>
            </a:r>
          </a:p>
          <a:p>
            <a:pPr lvl="2"/>
            <a:r>
              <a:rPr lang="tr-TR" sz="2200" dirty="0" smtClean="0">
                <a:latin typeface="+mj-lt"/>
              </a:rPr>
              <a:t>8 Geçici Madde</a:t>
            </a:r>
          </a:p>
          <a:p>
            <a:pPr lvl="2"/>
            <a:r>
              <a:rPr lang="tr-TR" sz="2200" dirty="0" smtClean="0">
                <a:latin typeface="+mj-lt"/>
              </a:rPr>
              <a:t>Yönetmelikler</a:t>
            </a:r>
          </a:p>
          <a:p>
            <a:pPr lvl="2"/>
            <a:r>
              <a:rPr lang="tr-TR" sz="2200" dirty="0" smtClean="0">
                <a:latin typeface="+mj-lt"/>
              </a:rPr>
              <a:t>Kapsam</a:t>
            </a:r>
          </a:p>
          <a:p>
            <a:pPr lvl="3"/>
            <a:r>
              <a:rPr lang="tr-TR" sz="1800" dirty="0" smtClean="0">
                <a:latin typeface="+mj-lt"/>
              </a:rPr>
              <a:t>Kamu ve özel bütün işyerleri</a:t>
            </a:r>
          </a:p>
          <a:p>
            <a:pPr lvl="3"/>
            <a:r>
              <a:rPr lang="tr-TR" sz="1800" dirty="0" smtClean="0">
                <a:latin typeface="+mj-lt"/>
              </a:rPr>
              <a:t>Memur ve işçi bütün çalışanlar</a:t>
            </a:r>
          </a:p>
          <a:p>
            <a:pPr lvl="3"/>
            <a:endParaRPr lang="tr-TR" sz="1800" dirty="0" smtClean="0">
              <a:latin typeface="+mj-lt"/>
            </a:endParaRPr>
          </a:p>
          <a:p>
            <a:pPr lvl="2"/>
            <a:endParaRPr lang="tr-TR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2800" smtClean="0">
                <a:solidFill>
                  <a:prstClr val="black"/>
                </a:solidFill>
              </a:rPr>
              <a:t>İş sağlığı ve güvenliğinin tarihsel gelişimi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826768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u="sng" dirty="0" smtClean="0"/>
              <a:t>M.Ö. </a:t>
            </a:r>
            <a:r>
              <a:rPr lang="en-US" b="1" i="1" u="sng" dirty="0" err="1"/>
              <a:t>Dönem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7776864" cy="4741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Hammurabi </a:t>
            </a:r>
            <a:r>
              <a:rPr lang="en-US" dirty="0" err="1" smtClean="0"/>
              <a:t>Kanunları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(M.Ö. 2000’ler </a:t>
            </a:r>
            <a:r>
              <a:rPr lang="en-US" dirty="0" err="1" smtClean="0"/>
              <a:t>Babil</a:t>
            </a:r>
            <a:r>
              <a:rPr lang="en-US" dirty="0" smtClean="0"/>
              <a:t> </a:t>
            </a:r>
            <a:r>
              <a:rPr lang="en-US" dirty="0" err="1" smtClean="0"/>
              <a:t>Dönemleri</a:t>
            </a:r>
            <a:r>
              <a:rPr lang="en-US" dirty="0" smtClean="0"/>
              <a:t>)</a:t>
            </a:r>
            <a:endParaRPr lang="tr-TR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600" dirty="0" err="1" smtClean="0"/>
              <a:t>Müteahhidin</a:t>
            </a:r>
            <a:r>
              <a:rPr lang="en-US" sz="2600" dirty="0" smtClean="0"/>
              <a:t> </a:t>
            </a:r>
            <a:r>
              <a:rPr lang="en-US" sz="2600" dirty="0" err="1" smtClean="0"/>
              <a:t>sağlam</a:t>
            </a:r>
            <a:r>
              <a:rPr lang="en-US" sz="2600" dirty="0" smtClean="0"/>
              <a:t> </a:t>
            </a:r>
            <a:r>
              <a:rPr lang="en-US" sz="2600" dirty="0" err="1" smtClean="0"/>
              <a:t>yapmadığı</a:t>
            </a:r>
            <a:r>
              <a:rPr lang="en-US" sz="2600" dirty="0" smtClean="0"/>
              <a:t> </a:t>
            </a:r>
            <a:r>
              <a:rPr lang="en-US" sz="2600" dirty="0" err="1" smtClean="0"/>
              <a:t>binanın</a:t>
            </a:r>
            <a:r>
              <a:rPr lang="en-US" sz="2600" dirty="0" smtClean="0"/>
              <a:t> </a:t>
            </a:r>
            <a:r>
              <a:rPr lang="en-US" sz="2600" dirty="0" err="1" smtClean="0"/>
              <a:t>çökmesi</a:t>
            </a:r>
            <a:r>
              <a:rPr lang="en-US" sz="2600" dirty="0" smtClean="0"/>
              <a:t> </a:t>
            </a:r>
            <a:r>
              <a:rPr lang="en-US" sz="2600" dirty="0" err="1" smtClean="0"/>
              <a:t>sonucu</a:t>
            </a:r>
            <a:r>
              <a:rPr lang="en-US" sz="2600" dirty="0" smtClean="0"/>
              <a:t> </a:t>
            </a:r>
            <a:r>
              <a:rPr lang="en-US" sz="2600" dirty="0" err="1" smtClean="0"/>
              <a:t>bina</a:t>
            </a:r>
            <a:r>
              <a:rPr lang="en-US" sz="2600" dirty="0" smtClean="0"/>
              <a:t> </a:t>
            </a:r>
            <a:r>
              <a:rPr lang="en-US" sz="2600" dirty="0" err="1" smtClean="0"/>
              <a:t>sahibi</a:t>
            </a:r>
            <a:r>
              <a:rPr lang="en-US" sz="2600" dirty="0" smtClean="0"/>
              <a:t> </a:t>
            </a:r>
            <a:r>
              <a:rPr lang="en-US" sz="2600" dirty="0" err="1" smtClean="0"/>
              <a:t>hayatını</a:t>
            </a:r>
            <a:r>
              <a:rPr lang="en-US" sz="2600" dirty="0" smtClean="0"/>
              <a:t> </a:t>
            </a:r>
            <a:r>
              <a:rPr lang="en-US" sz="2600" dirty="0" err="1" smtClean="0"/>
              <a:t>kaybederse</a:t>
            </a:r>
            <a:r>
              <a:rPr lang="en-US" sz="2600" dirty="0" smtClean="0"/>
              <a:t> </a:t>
            </a:r>
            <a:r>
              <a:rPr lang="en-US" sz="2600" dirty="0" err="1" smtClean="0"/>
              <a:t>müteahhit</a:t>
            </a:r>
            <a:r>
              <a:rPr lang="en-US" sz="2600" dirty="0" smtClean="0"/>
              <a:t> </a:t>
            </a:r>
            <a:r>
              <a:rPr lang="en-US" sz="2600" dirty="0" err="1" smtClean="0"/>
              <a:t>ölüm</a:t>
            </a:r>
            <a:r>
              <a:rPr lang="en-US" sz="2600" dirty="0" smtClean="0"/>
              <a:t> </a:t>
            </a:r>
            <a:r>
              <a:rPr lang="en-US" sz="2600" dirty="0" err="1" smtClean="0"/>
              <a:t>cezasına</a:t>
            </a:r>
            <a:r>
              <a:rPr lang="en-US" sz="2600" dirty="0" smtClean="0"/>
              <a:t> </a:t>
            </a:r>
            <a:r>
              <a:rPr lang="en-US" sz="2600" dirty="0" err="1" smtClean="0"/>
              <a:t>çarptırılır</a:t>
            </a:r>
            <a:endParaRPr lang="tr-TR" sz="2600" dirty="0" smtClean="0"/>
          </a:p>
          <a:p>
            <a:endParaRPr lang="en-US" sz="2600" dirty="0" smtClean="0"/>
          </a:p>
          <a:p>
            <a:r>
              <a:rPr lang="en-US" sz="2600" dirty="0" err="1" smtClean="0"/>
              <a:t>Bina</a:t>
            </a:r>
            <a:r>
              <a:rPr lang="en-US" sz="2600" dirty="0" smtClean="0"/>
              <a:t> </a:t>
            </a:r>
            <a:r>
              <a:rPr lang="en-US" sz="2600" dirty="0" err="1" smtClean="0"/>
              <a:t>sahibinin</a:t>
            </a:r>
            <a:r>
              <a:rPr lang="en-US" sz="2600" dirty="0" smtClean="0"/>
              <a:t> </a:t>
            </a:r>
            <a:r>
              <a:rPr lang="en-US" sz="2600" dirty="0" err="1" smtClean="0"/>
              <a:t>oğlu</a:t>
            </a:r>
            <a:r>
              <a:rPr lang="en-US" sz="2600" dirty="0" smtClean="0"/>
              <a:t> </a:t>
            </a:r>
            <a:r>
              <a:rPr lang="en-US" sz="2600" dirty="0" err="1" smtClean="0"/>
              <a:t>hayatını</a:t>
            </a:r>
            <a:r>
              <a:rPr lang="en-US" sz="2600" dirty="0" smtClean="0"/>
              <a:t> </a:t>
            </a:r>
            <a:r>
              <a:rPr lang="en-US" sz="2600" dirty="0" err="1" smtClean="0"/>
              <a:t>kaybetmiş</a:t>
            </a:r>
            <a:r>
              <a:rPr lang="en-US" sz="2600" dirty="0" smtClean="0"/>
              <a:t> </a:t>
            </a:r>
            <a:r>
              <a:rPr lang="en-US" sz="2600" dirty="0" err="1" smtClean="0"/>
              <a:t>ise</a:t>
            </a:r>
            <a:r>
              <a:rPr lang="en-US" sz="2600" dirty="0" smtClean="0"/>
              <a:t> </a:t>
            </a:r>
            <a:r>
              <a:rPr lang="en-US" sz="2600" dirty="0" err="1" smtClean="0"/>
              <a:t>müteahhidin</a:t>
            </a:r>
            <a:r>
              <a:rPr lang="en-US" sz="2600" dirty="0" smtClean="0"/>
              <a:t> </a:t>
            </a:r>
            <a:r>
              <a:rPr lang="en-US" sz="2600" dirty="0" err="1" smtClean="0"/>
              <a:t>oğlu</a:t>
            </a:r>
            <a:r>
              <a:rPr lang="en-US" sz="2600" dirty="0" smtClean="0"/>
              <a:t> </a:t>
            </a:r>
            <a:r>
              <a:rPr lang="en-US" sz="2600" dirty="0" err="1" smtClean="0"/>
              <a:t>ölüm</a:t>
            </a:r>
            <a:r>
              <a:rPr lang="en-US" sz="2600" dirty="0" smtClean="0"/>
              <a:t> </a:t>
            </a:r>
            <a:r>
              <a:rPr lang="en-US" sz="2600" dirty="0" err="1" smtClean="0"/>
              <a:t>cezasına</a:t>
            </a:r>
            <a:r>
              <a:rPr lang="en-US" sz="2600" dirty="0" smtClean="0"/>
              <a:t> </a:t>
            </a:r>
            <a:r>
              <a:rPr lang="en-US" sz="2600" dirty="0" err="1" smtClean="0"/>
              <a:t>çarptırılır</a:t>
            </a:r>
            <a:endParaRPr lang="tr-TR" sz="2600" dirty="0" smtClean="0"/>
          </a:p>
          <a:p>
            <a:endParaRPr lang="en-US" sz="2600" dirty="0" smtClean="0"/>
          </a:p>
          <a:p>
            <a:r>
              <a:rPr lang="en-US" sz="2600" dirty="0" err="1" smtClean="0"/>
              <a:t>Bina</a:t>
            </a:r>
            <a:r>
              <a:rPr lang="en-US" sz="2600" dirty="0" smtClean="0"/>
              <a:t> </a:t>
            </a:r>
            <a:r>
              <a:rPr lang="en-US" sz="2600" dirty="0" err="1" smtClean="0"/>
              <a:t>sahibinin</a:t>
            </a:r>
            <a:r>
              <a:rPr lang="en-US" sz="2600" dirty="0" smtClean="0"/>
              <a:t> </a:t>
            </a:r>
            <a:r>
              <a:rPr lang="en-US" sz="2600" dirty="0" err="1" smtClean="0"/>
              <a:t>kölesi</a:t>
            </a:r>
            <a:r>
              <a:rPr lang="en-US" sz="2600" dirty="0" smtClean="0"/>
              <a:t> </a:t>
            </a:r>
            <a:r>
              <a:rPr lang="en-US" sz="2600" dirty="0" err="1" smtClean="0"/>
              <a:t>hayatını</a:t>
            </a:r>
            <a:r>
              <a:rPr lang="en-US" sz="2600" dirty="0" smtClean="0"/>
              <a:t> </a:t>
            </a:r>
            <a:r>
              <a:rPr lang="en-US" sz="2600" dirty="0" err="1" smtClean="0"/>
              <a:t>kaybetmiş</a:t>
            </a:r>
            <a:r>
              <a:rPr lang="en-US" sz="2600" dirty="0" smtClean="0"/>
              <a:t> </a:t>
            </a:r>
            <a:r>
              <a:rPr lang="en-US" sz="2600" dirty="0" err="1" smtClean="0"/>
              <a:t>ise</a:t>
            </a:r>
            <a:r>
              <a:rPr lang="en-US" sz="2600" dirty="0"/>
              <a:t> </a:t>
            </a:r>
            <a:r>
              <a:rPr lang="en-US" sz="2600" dirty="0" err="1" smtClean="0"/>
              <a:t>müteahhit</a:t>
            </a:r>
            <a:r>
              <a:rPr lang="en-US" sz="2600" dirty="0" smtClean="0"/>
              <a:t> </a:t>
            </a:r>
            <a:r>
              <a:rPr lang="en-US" sz="2600" dirty="0" err="1" smtClean="0"/>
              <a:t>aynı</a:t>
            </a:r>
            <a:r>
              <a:rPr lang="en-US" sz="2600" dirty="0" smtClean="0"/>
              <a:t> </a:t>
            </a:r>
            <a:r>
              <a:rPr lang="en-US" sz="2600" dirty="0" err="1" smtClean="0"/>
              <a:t>değerde</a:t>
            </a:r>
            <a:r>
              <a:rPr lang="en-US" sz="2600" dirty="0" smtClean="0"/>
              <a:t> </a:t>
            </a:r>
            <a:r>
              <a:rPr lang="en-US" sz="2600" dirty="0" err="1" smtClean="0"/>
              <a:t>bir</a:t>
            </a:r>
            <a:r>
              <a:rPr lang="en-US" sz="2600" dirty="0" smtClean="0"/>
              <a:t> </a:t>
            </a:r>
            <a:r>
              <a:rPr lang="en-US" sz="2600" dirty="0" err="1" smtClean="0"/>
              <a:t>köleyi</a:t>
            </a:r>
            <a:r>
              <a:rPr lang="en-US" sz="2600" dirty="0" smtClean="0"/>
              <a:t> </a:t>
            </a:r>
            <a:r>
              <a:rPr lang="en-US" sz="2600" dirty="0" err="1" smtClean="0"/>
              <a:t>bina</a:t>
            </a:r>
            <a:r>
              <a:rPr lang="en-US" sz="2600" dirty="0" smtClean="0"/>
              <a:t> </a:t>
            </a:r>
            <a:r>
              <a:rPr lang="en-US" sz="2600" dirty="0" err="1" smtClean="0"/>
              <a:t>sahibine</a:t>
            </a:r>
            <a:r>
              <a:rPr lang="en-US" sz="2600" dirty="0" smtClean="0"/>
              <a:t> </a:t>
            </a:r>
            <a:r>
              <a:rPr lang="en-US" sz="2600" dirty="0" err="1" smtClean="0"/>
              <a:t>verir</a:t>
            </a:r>
            <a:endParaRPr lang="en-US" sz="2600" dirty="0" smtClean="0"/>
          </a:p>
          <a:p>
            <a:r>
              <a:rPr lang="en-US" sz="2600" dirty="0" smtClean="0"/>
              <a:t>….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88640"/>
            <a:ext cx="17281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382000" cy="5300662"/>
          </a:xfrm>
          <a:prstGeom prst="rect">
            <a:avLst/>
          </a:prstGeom>
          <a:noFill/>
          <a:ln w="952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3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2800" dirty="0"/>
              <a:t>Türkiye`de ve dünyada iş sağlığı ve güvenliği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400600"/>
          </a:xfrm>
        </p:spPr>
        <p:txBody>
          <a:bodyPr>
            <a:noAutofit/>
          </a:bodyPr>
          <a:lstStyle/>
          <a:p>
            <a:pPr lvl="0"/>
            <a:r>
              <a:rPr lang="tr-TR" sz="2400" b="1" dirty="0" smtClean="0"/>
              <a:t>Uluslararası Çalışma Örgütü (ILO)’</a:t>
            </a:r>
            <a:r>
              <a:rPr lang="tr-TR" sz="2400" b="1" dirty="0" err="1" smtClean="0"/>
              <a:t>nun</a:t>
            </a:r>
            <a:r>
              <a:rPr lang="tr-TR" sz="2400" b="1" dirty="0" smtClean="0"/>
              <a:t> Kuruluşu</a:t>
            </a:r>
          </a:p>
          <a:p>
            <a:pPr lvl="1"/>
            <a:r>
              <a:rPr lang="tr-TR" sz="1800" dirty="0" smtClean="0"/>
              <a:t>İ</a:t>
            </a:r>
            <a:r>
              <a:rPr lang="en-US" sz="1800" dirty="0" smtClean="0"/>
              <a:t>SG </a:t>
            </a:r>
            <a:r>
              <a:rPr lang="en-US" sz="1800" dirty="0" err="1" smtClean="0"/>
              <a:t>alan</a:t>
            </a:r>
            <a:r>
              <a:rPr lang="tr-TR" sz="1800" dirty="0" smtClean="0"/>
              <a:t>ı</a:t>
            </a:r>
            <a:r>
              <a:rPr lang="en-US" sz="1800" dirty="0" err="1" smtClean="0"/>
              <a:t>nda</a:t>
            </a:r>
            <a:r>
              <a:rPr lang="en-US" sz="1800" dirty="0" smtClean="0"/>
              <a:t> en </a:t>
            </a:r>
            <a:r>
              <a:rPr lang="en-US" sz="1800" dirty="0" err="1" smtClean="0"/>
              <a:t>ciddi</a:t>
            </a:r>
            <a:r>
              <a:rPr lang="en-US" sz="1800" dirty="0" smtClean="0"/>
              <a:t> ad</a:t>
            </a:r>
            <a:r>
              <a:rPr lang="tr-TR" sz="1800" dirty="0" smtClean="0"/>
              <a:t>ı</a:t>
            </a:r>
            <a:r>
              <a:rPr lang="en-US" sz="1800" dirty="0" smtClean="0"/>
              <a:t>m</a:t>
            </a:r>
            <a:r>
              <a:rPr lang="tr-TR" sz="1800" dirty="0" smtClean="0"/>
              <a:t>, I. Dünya Savaşı sonrasındaki Barış Konferansı’nda (1919)  </a:t>
            </a:r>
            <a:r>
              <a:rPr lang="tr-TR" sz="1800" dirty="0" err="1" smtClean="0"/>
              <a:t>İLO’nun</a:t>
            </a:r>
            <a:r>
              <a:rPr lang="tr-TR" sz="1800" dirty="0" smtClean="0"/>
              <a:t> temellerinin atılmasıdır. </a:t>
            </a:r>
          </a:p>
          <a:p>
            <a:pPr marL="457200" lvl="1" indent="0">
              <a:buNone/>
            </a:pPr>
            <a:endParaRPr lang="tr-TR" sz="1800" dirty="0" smtClean="0"/>
          </a:p>
          <a:p>
            <a:pPr lvl="1"/>
            <a:r>
              <a:rPr lang="tr-TR" sz="1800" dirty="0" smtClean="0"/>
              <a:t>İnsan </a:t>
            </a:r>
            <a:r>
              <a:rPr lang="tr-TR" sz="1800" dirty="0"/>
              <a:t>haklarının, sosyal adaletin ve çalışma haklarının iyileştirilmesi için çalışan bir Birleşmiş Milletler ihtisas kuruluşudur</a:t>
            </a:r>
            <a:r>
              <a:rPr lang="tr-TR" sz="1800" dirty="0" smtClean="0"/>
              <a:t>.</a:t>
            </a:r>
          </a:p>
          <a:p>
            <a:pPr lvl="1"/>
            <a:endParaRPr lang="tr-TR" sz="1800" dirty="0"/>
          </a:p>
          <a:p>
            <a:pPr lvl="1"/>
            <a:r>
              <a:rPr lang="tr-TR" sz="1800" dirty="0" smtClean="0"/>
              <a:t> </a:t>
            </a:r>
            <a:r>
              <a:rPr lang="tr-TR" sz="1800" dirty="0"/>
              <a:t>Türkiye ILO’ya </a:t>
            </a:r>
            <a:r>
              <a:rPr lang="tr-TR" sz="1800" b="1" dirty="0" smtClean="0"/>
              <a:t>1932 </a:t>
            </a:r>
            <a:r>
              <a:rPr lang="tr-TR" sz="1800" dirty="0" smtClean="0"/>
              <a:t>yılında </a:t>
            </a:r>
            <a:r>
              <a:rPr lang="tr-TR" sz="1800" dirty="0"/>
              <a:t>üye </a:t>
            </a:r>
            <a:r>
              <a:rPr lang="tr-TR" sz="1800" dirty="0" smtClean="0"/>
              <a:t>olmuş ve </a:t>
            </a:r>
            <a:r>
              <a:rPr lang="tr-TR" sz="1800" b="1" dirty="0" smtClean="0"/>
              <a:t>1946</a:t>
            </a:r>
            <a:r>
              <a:rPr lang="tr-TR" sz="1800" dirty="0" smtClean="0"/>
              <a:t> yılında fiili işbirliğine başlamıştır.</a:t>
            </a:r>
          </a:p>
          <a:p>
            <a:pPr lvl="1"/>
            <a:endParaRPr lang="tr-TR" sz="1800" dirty="0"/>
          </a:p>
          <a:p>
            <a:pPr lvl="1"/>
            <a:r>
              <a:rPr lang="tr-TR" sz="1800" dirty="0" smtClean="0"/>
              <a:t>İnsan </a:t>
            </a:r>
            <a:r>
              <a:rPr lang="tr-TR" sz="1800" dirty="0"/>
              <a:t>haklarına saygı, yeterli yaşam standartları, insanca çalışma koşulları, istihdam olanakları, ekonomik güvence Uluslararası Çalışma Örgütünce tüm dünyada çalışanlara sağlanması gerekli temel unsurlarıdır.</a:t>
            </a:r>
          </a:p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28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2800" dirty="0"/>
              <a:t>Türkiye`de ve dünyada iş sağlığı ve güvenliği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887135"/>
            <a:ext cx="9144000" cy="5355312"/>
          </a:xfrm>
        </p:spPr>
        <p:txBody>
          <a:bodyPr wrap="square">
            <a:spAutoFit/>
          </a:bodyPr>
          <a:lstStyle/>
          <a:p>
            <a:pPr lvl="0"/>
            <a:r>
              <a:rPr lang="tr-TR" sz="2200" dirty="0" smtClean="0"/>
              <a:t>Türkiye'nin Onayladığı ILO Sözleşmeleri</a:t>
            </a:r>
          </a:p>
          <a:p>
            <a:pPr lvl="1"/>
            <a:r>
              <a:rPr lang="tr-TR" sz="1600" dirty="0" smtClean="0"/>
              <a:t>2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İşsizlik Sözleşmesi</a:t>
            </a:r>
          </a:p>
          <a:p>
            <a:pPr lvl="1"/>
            <a:r>
              <a:rPr lang="tr-TR" sz="1600" dirty="0" smtClean="0"/>
              <a:t>11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Örgütlenme Özgürlüğü (Tarım) Sözleşmesi</a:t>
            </a:r>
          </a:p>
          <a:p>
            <a:pPr lvl="1"/>
            <a:r>
              <a:rPr lang="tr-TR" sz="1600" dirty="0" smtClean="0"/>
              <a:t>14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Haftalık Dinlenme (Sanayi) Sözleşmesi </a:t>
            </a:r>
          </a:p>
          <a:p>
            <a:pPr lvl="1"/>
            <a:r>
              <a:rPr lang="tr-TR" sz="1600" dirty="0" smtClean="0"/>
              <a:t>15 </a:t>
            </a:r>
            <a:r>
              <a:rPr lang="tr-TR" sz="1600" dirty="0" err="1" smtClean="0"/>
              <a:t>Nol’lu</a:t>
            </a:r>
            <a:r>
              <a:rPr lang="tr-TR" sz="1600" dirty="0" smtClean="0"/>
              <a:t> Asgari Yaş (</a:t>
            </a:r>
            <a:r>
              <a:rPr lang="tr-TR" sz="1600" dirty="0" err="1" smtClean="0"/>
              <a:t>Trimciler</a:t>
            </a:r>
            <a:r>
              <a:rPr lang="tr-TR" sz="1600" dirty="0" smtClean="0"/>
              <a:t> ve Ateşçiler) Sözleşmesi </a:t>
            </a:r>
          </a:p>
          <a:p>
            <a:pPr lvl="1"/>
            <a:r>
              <a:rPr lang="tr-TR" sz="1600" dirty="0" smtClean="0"/>
              <a:t>26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Asgari Ücret Belirleme Yöntemi Sözleşmesi </a:t>
            </a:r>
          </a:p>
          <a:p>
            <a:pPr lvl="1"/>
            <a:r>
              <a:rPr lang="tr-TR" sz="1600" dirty="0" smtClean="0"/>
              <a:t>29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Zorla Çalıştırma Sözleşmesi </a:t>
            </a:r>
          </a:p>
          <a:p>
            <a:pPr lvl="1"/>
            <a:r>
              <a:rPr lang="tr-TR" sz="1600" dirty="0" smtClean="0"/>
              <a:t>34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Ücretli İş Bulma Büroları Sözleşmesi </a:t>
            </a:r>
          </a:p>
          <a:p>
            <a:pPr lvl="1"/>
            <a:r>
              <a:rPr lang="tr-TR" sz="1600" dirty="0" smtClean="0"/>
              <a:t>42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İşçinin Tazmini (Meslek Hastalıkları) Sözleşmesi (Revize) </a:t>
            </a:r>
          </a:p>
          <a:p>
            <a:pPr lvl="1"/>
            <a:r>
              <a:rPr lang="tr-TR" sz="1600" dirty="0" smtClean="0"/>
              <a:t>45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Yeraltı İşleri (Kadınlar) Sözleşmesi </a:t>
            </a:r>
          </a:p>
          <a:p>
            <a:pPr lvl="1"/>
            <a:r>
              <a:rPr lang="tr-TR" sz="1600" dirty="0" smtClean="0"/>
              <a:t>53 </a:t>
            </a:r>
            <a:r>
              <a:rPr lang="tr-TR" sz="1600" dirty="0" err="1" smtClean="0"/>
              <a:t>No'lu</a:t>
            </a:r>
            <a:r>
              <a:rPr lang="tr-TR" sz="1600" dirty="0" smtClean="0"/>
              <a:t> Ticaret Gemilerinde Çalışan Kaptanlar Ve Gemi Zabitlerinin Meslekî Yeterliliklerinin Asgari İcaplarına İlişkin Sözleşme</a:t>
            </a:r>
          </a:p>
          <a:p>
            <a:pPr lvl="1"/>
            <a:r>
              <a:rPr lang="tr-TR" sz="1600" dirty="0" smtClean="0"/>
              <a:t>55 </a:t>
            </a:r>
            <a:r>
              <a:rPr lang="tr-TR" sz="1600" dirty="0" err="1" smtClean="0"/>
              <a:t>No'lu</a:t>
            </a:r>
            <a:r>
              <a:rPr lang="tr-TR" sz="1600" dirty="0" smtClean="0"/>
              <a:t> Gemi adamlarının Hastalanması, Yaralanması ya da Ölümü Halinde Armatörün Sorumluluğuna İlişkin Sözleşme</a:t>
            </a:r>
          </a:p>
          <a:p>
            <a:pPr lvl="1"/>
            <a:r>
              <a:rPr lang="tr-TR" sz="1600" dirty="0" smtClean="0"/>
              <a:t>58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Asgari Yaş (Deniz) Sözleşmesi (Revize) </a:t>
            </a:r>
          </a:p>
          <a:p>
            <a:pPr lvl="1"/>
            <a:r>
              <a:rPr lang="tr-TR" sz="1600" dirty="0" smtClean="0"/>
              <a:t>59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Asgari Yaş (Sanayi) Sözleşmesi (Revize) </a:t>
            </a:r>
          </a:p>
          <a:p>
            <a:pPr lvl="1"/>
            <a:r>
              <a:rPr lang="tr-TR" sz="1600" dirty="0" smtClean="0"/>
              <a:t>68 </a:t>
            </a:r>
            <a:r>
              <a:rPr lang="tr-TR" sz="1600" dirty="0" err="1" smtClean="0"/>
              <a:t>No'lu</a:t>
            </a:r>
            <a:r>
              <a:rPr lang="tr-TR" sz="1600" dirty="0" smtClean="0"/>
              <a:t> Gemilerde Mürettebat İçin İaşe ve Yemek Hizmetlerine İlişkin Sözleşme</a:t>
            </a:r>
          </a:p>
          <a:p>
            <a:pPr lvl="1"/>
            <a:r>
              <a:rPr lang="tr-TR" sz="1600" dirty="0" smtClean="0"/>
              <a:t>69 </a:t>
            </a:r>
            <a:r>
              <a:rPr lang="tr-TR" sz="1600" dirty="0" err="1" smtClean="0"/>
              <a:t>No'lu</a:t>
            </a:r>
            <a:r>
              <a:rPr lang="tr-TR" sz="1600" dirty="0" smtClean="0"/>
              <a:t> Gemi Aşçılarının Mesleki Ehliyet Diplomalarına İlişkin Sözleşme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458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2800" dirty="0"/>
              <a:t>Türkiye`de ve dünyada iş sağlığı ve güvenliği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53801"/>
          </a:xfrm>
        </p:spPr>
        <p:txBody>
          <a:bodyPr wrap="square">
            <a:spAutoFit/>
          </a:bodyPr>
          <a:lstStyle/>
          <a:p>
            <a:pPr lvl="0"/>
            <a:r>
              <a:rPr lang="tr-TR" sz="2200" dirty="0" smtClean="0"/>
              <a:t>Türkiye'nin Onayladığı ILO Sözleşmeleri</a:t>
            </a:r>
          </a:p>
          <a:p>
            <a:pPr lvl="1"/>
            <a:r>
              <a:rPr lang="tr-TR" sz="1600" dirty="0" smtClean="0"/>
              <a:t>73 </a:t>
            </a:r>
            <a:r>
              <a:rPr lang="tr-TR" sz="1600" dirty="0" err="1" smtClean="0"/>
              <a:t>No'lu</a:t>
            </a:r>
            <a:r>
              <a:rPr lang="tr-TR" sz="1600" dirty="0" smtClean="0"/>
              <a:t> Gemi adamlarının Sağlık Muayenesine İlişkin Sözleşme</a:t>
            </a:r>
          </a:p>
          <a:p>
            <a:pPr lvl="1"/>
            <a:r>
              <a:rPr lang="tr-TR" sz="1600" dirty="0" smtClean="0"/>
              <a:t>77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Gençlerin Tıbbi Muayenesi (Sanayi) Sözleşmesi </a:t>
            </a:r>
          </a:p>
          <a:p>
            <a:pPr lvl="1"/>
            <a:r>
              <a:rPr lang="tr-TR" sz="1600" dirty="0" smtClean="0"/>
              <a:t>80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Son Maddelerin Revizyonu Sözleşmesi </a:t>
            </a:r>
          </a:p>
          <a:p>
            <a:pPr lvl="1"/>
            <a:r>
              <a:rPr lang="tr-TR" sz="1600" dirty="0" smtClean="0"/>
              <a:t>81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İş Teftişi Sözleşmesi </a:t>
            </a:r>
          </a:p>
          <a:p>
            <a:pPr lvl="1"/>
            <a:r>
              <a:rPr lang="tr-TR" sz="1600" dirty="0" smtClean="0"/>
              <a:t>87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Sendika Özgürlüğü ve Sendikalaşma Hakkının Korunması Sözleşmesi </a:t>
            </a:r>
          </a:p>
          <a:p>
            <a:pPr lvl="1"/>
            <a:r>
              <a:rPr lang="tr-TR" sz="1600" dirty="0" smtClean="0"/>
              <a:t>88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İş ve İşçi Bulma Servisi Kurulması Sözleşmesi</a:t>
            </a:r>
          </a:p>
          <a:p>
            <a:pPr lvl="1"/>
            <a:r>
              <a:rPr lang="tr-TR" sz="1600" dirty="0" smtClean="0"/>
              <a:t>92 </a:t>
            </a:r>
            <a:r>
              <a:rPr lang="tr-TR" sz="1600" dirty="0" err="1" smtClean="0"/>
              <a:t>No'lu</a:t>
            </a:r>
            <a:r>
              <a:rPr lang="tr-TR" sz="1600" dirty="0" smtClean="0"/>
              <a:t> Mürettebatın Gemide Barınmasına İlişkin Sözleşme</a:t>
            </a:r>
          </a:p>
          <a:p>
            <a:pPr lvl="1"/>
            <a:r>
              <a:rPr lang="tr-TR" sz="1600" dirty="0" smtClean="0"/>
              <a:t>94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Çalışma Şartları (Kamu Sözleşmeleri) Sözleşmesi </a:t>
            </a:r>
          </a:p>
          <a:p>
            <a:pPr lvl="1"/>
            <a:r>
              <a:rPr lang="tr-TR" sz="1600" dirty="0" smtClean="0"/>
              <a:t>95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Ücretlerin Korunması Sözleşmesi </a:t>
            </a:r>
          </a:p>
          <a:p>
            <a:pPr lvl="1"/>
            <a:r>
              <a:rPr lang="tr-TR" sz="1600" dirty="0" smtClean="0"/>
              <a:t>96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Ücretli İş Bulma Büroları Sözleşmesi (Revize) </a:t>
            </a:r>
          </a:p>
          <a:p>
            <a:pPr lvl="1"/>
            <a:r>
              <a:rPr lang="tr-TR" sz="1600" dirty="0" smtClean="0"/>
              <a:t>98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Örgütlenme ve Toplu Pazarlık Hakkı Sözleşmesi </a:t>
            </a:r>
          </a:p>
          <a:p>
            <a:pPr lvl="1"/>
            <a:r>
              <a:rPr lang="tr-TR" sz="1600" dirty="0" smtClean="0"/>
              <a:t>99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Asgari Ücret Tespit Mekanizması (Tarım) Sözleşmesi </a:t>
            </a:r>
          </a:p>
          <a:p>
            <a:pPr lvl="1"/>
            <a:r>
              <a:rPr lang="tr-TR" sz="1600" dirty="0" smtClean="0"/>
              <a:t>100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Eşit Ücret Sözleşmesi </a:t>
            </a:r>
          </a:p>
          <a:p>
            <a:pPr lvl="1"/>
            <a:r>
              <a:rPr lang="tr-TR" sz="1600" dirty="0" smtClean="0"/>
              <a:t>102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Sosyal Güvenlik (Asgari Standartlar) Sözleşmesi </a:t>
            </a:r>
          </a:p>
          <a:p>
            <a:pPr lvl="1"/>
            <a:r>
              <a:rPr lang="tr-TR" sz="1600" dirty="0" smtClean="0"/>
              <a:t>105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Zorla Çalıştırmanın Kaldırılması Sözleşmesi </a:t>
            </a:r>
          </a:p>
          <a:p>
            <a:pPr lvl="1"/>
            <a:r>
              <a:rPr lang="tr-TR" sz="1600" dirty="0" smtClean="0"/>
              <a:t>108 </a:t>
            </a:r>
            <a:r>
              <a:rPr lang="tr-TR" sz="1600" dirty="0" err="1" smtClean="0"/>
              <a:t>No'lu</a:t>
            </a:r>
            <a:r>
              <a:rPr lang="tr-TR" sz="1600" dirty="0" smtClean="0"/>
              <a:t> Gemi adamları Ulusal Kimlik Katlarına İlişkin Sözleşme</a:t>
            </a:r>
          </a:p>
          <a:p>
            <a:pPr lvl="1"/>
            <a:r>
              <a:rPr lang="tr-TR" sz="1600" dirty="0" smtClean="0"/>
              <a:t>111 </a:t>
            </a:r>
            <a:r>
              <a:rPr lang="tr-TR" sz="1600" dirty="0" err="1" smtClean="0"/>
              <a:t>No’lu</a:t>
            </a:r>
            <a:r>
              <a:rPr lang="tr-TR" sz="1600" dirty="0" smtClean="0"/>
              <a:t> Ayırımcılık (İş ve Meslek) Sözleşmesi </a:t>
            </a:r>
          </a:p>
        </p:txBody>
      </p:sp>
    </p:spTree>
    <p:extLst>
      <p:ext uri="{BB962C8B-B14F-4D97-AF65-F5344CB8AC3E}">
        <p14:creationId xmlns:p14="http://schemas.microsoft.com/office/powerpoint/2010/main" val="11734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2800" dirty="0"/>
              <a:t>Türkiye`de ve dünyada iş sağlığı ve güvenliği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693866"/>
          </a:xfrm>
        </p:spPr>
        <p:txBody>
          <a:bodyPr wrap="square">
            <a:spAutoFit/>
          </a:bodyPr>
          <a:lstStyle/>
          <a:p>
            <a:pPr lvl="0"/>
            <a:r>
              <a:rPr lang="tr-TR" sz="2200" dirty="0" smtClean="0"/>
              <a:t>Türkiye'nin Onayladığı ILO Sözleşmeleri</a:t>
            </a:r>
          </a:p>
          <a:p>
            <a:pPr lvl="1"/>
            <a:r>
              <a:rPr lang="tr-TR" sz="1800" dirty="0" smtClean="0"/>
              <a:t>115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Radyasyondan Korunma Sözleşmesi </a:t>
            </a:r>
          </a:p>
          <a:p>
            <a:pPr lvl="1"/>
            <a:r>
              <a:rPr lang="tr-TR" sz="1800" dirty="0" smtClean="0"/>
              <a:t>116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Son Maddelerin Revizyonu Sözleşmesi </a:t>
            </a:r>
          </a:p>
          <a:p>
            <a:pPr lvl="1"/>
            <a:r>
              <a:rPr lang="tr-TR" sz="1800" dirty="0" smtClean="0"/>
              <a:t>118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Muamele Eşitliği (Sosyal Güvenlik) Sözleşmesi </a:t>
            </a:r>
          </a:p>
          <a:p>
            <a:pPr lvl="1"/>
            <a:r>
              <a:rPr lang="tr-TR" sz="1800" dirty="0" smtClean="0"/>
              <a:t>119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Makinaların Korunma Tertibatı ile </a:t>
            </a:r>
            <a:r>
              <a:rPr lang="tr-TR" sz="1800" dirty="0" err="1" smtClean="0"/>
              <a:t>Techizi</a:t>
            </a:r>
            <a:r>
              <a:rPr lang="tr-TR" sz="1800" dirty="0" smtClean="0"/>
              <a:t> Sözleşmesi </a:t>
            </a:r>
          </a:p>
          <a:p>
            <a:pPr lvl="1"/>
            <a:r>
              <a:rPr lang="tr-TR" sz="1800" dirty="0" smtClean="0"/>
              <a:t>122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İstihdam Politikası Sözleşmesi </a:t>
            </a:r>
          </a:p>
          <a:p>
            <a:pPr lvl="1"/>
            <a:r>
              <a:rPr lang="tr-TR" sz="1800" dirty="0" smtClean="0"/>
              <a:t>123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Asgari Yaş (Yeraltı İşleri) Sözleşmesi </a:t>
            </a:r>
          </a:p>
          <a:p>
            <a:pPr lvl="1"/>
            <a:r>
              <a:rPr lang="tr-TR" sz="1800" dirty="0" smtClean="0"/>
              <a:t>127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Azami Ağırlık Sözleşmesi </a:t>
            </a:r>
          </a:p>
          <a:p>
            <a:pPr lvl="1"/>
            <a:r>
              <a:rPr lang="tr-TR" sz="1800" dirty="0" smtClean="0"/>
              <a:t>133 </a:t>
            </a:r>
            <a:r>
              <a:rPr lang="tr-TR" sz="1800" dirty="0" err="1" smtClean="0"/>
              <a:t>No'lu</a:t>
            </a:r>
            <a:r>
              <a:rPr lang="tr-TR" sz="1800" dirty="0" smtClean="0"/>
              <a:t> Mürettebatın Gemide Barındırılmasına İlişkin Sözleşme (İlave Hükümler) </a:t>
            </a:r>
          </a:p>
          <a:p>
            <a:pPr lvl="1"/>
            <a:r>
              <a:rPr lang="tr-TR" sz="1800" dirty="0" smtClean="0"/>
              <a:t>134 </a:t>
            </a:r>
            <a:r>
              <a:rPr lang="tr-TR" sz="1800" dirty="0" err="1" smtClean="0"/>
              <a:t>No'lu</a:t>
            </a:r>
            <a:r>
              <a:rPr lang="tr-TR" sz="1800" dirty="0" smtClean="0"/>
              <a:t> İş Kazalarının Önlenmesine (Gemi adamları) İlişkin Sözleşme</a:t>
            </a:r>
          </a:p>
          <a:p>
            <a:pPr lvl="1"/>
            <a:r>
              <a:rPr lang="tr-TR" sz="1800" dirty="0" smtClean="0"/>
              <a:t>135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İşçi Temsilcileri Sözleşmesi </a:t>
            </a:r>
          </a:p>
          <a:p>
            <a:pPr lvl="1"/>
            <a:r>
              <a:rPr lang="tr-TR" sz="1800" dirty="0" smtClean="0"/>
              <a:t>138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Asgari Yaş Sözleşmesi </a:t>
            </a:r>
          </a:p>
          <a:p>
            <a:pPr lvl="1"/>
            <a:r>
              <a:rPr lang="tr-TR" sz="1800" dirty="0" smtClean="0"/>
              <a:t>142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İnsan Kaynaklarının Geliştirilmesi Sözleşmesi </a:t>
            </a:r>
          </a:p>
          <a:p>
            <a:pPr lvl="1"/>
            <a:r>
              <a:rPr lang="tr-TR" sz="1800" dirty="0" smtClean="0"/>
              <a:t>144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Üçlü Danışma (Uluslararası Çalışma Standartları) Sözleşmesi </a:t>
            </a:r>
          </a:p>
          <a:p>
            <a:pPr lvl="1"/>
            <a:r>
              <a:rPr lang="tr-TR" sz="1800" dirty="0" smtClean="0"/>
              <a:t>146 </a:t>
            </a:r>
            <a:r>
              <a:rPr lang="tr-TR" sz="1800" dirty="0" err="1" smtClean="0"/>
              <a:t>No'lu</a:t>
            </a:r>
            <a:r>
              <a:rPr lang="tr-TR" sz="1800" dirty="0" smtClean="0"/>
              <a:t> Gemi adamlarının Yıllık Ücretli İznine İlişkin Sözleşme</a:t>
            </a:r>
          </a:p>
          <a:p>
            <a:pPr lvl="1"/>
            <a:r>
              <a:rPr lang="tr-TR" sz="1800" dirty="0" smtClean="0"/>
              <a:t>151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Çalışma İlişkileri (Kamu Hizmeti) Sözleşmesi </a:t>
            </a:r>
          </a:p>
        </p:txBody>
      </p:sp>
    </p:spTree>
    <p:extLst>
      <p:ext uri="{BB962C8B-B14F-4D97-AF65-F5344CB8AC3E}">
        <p14:creationId xmlns:p14="http://schemas.microsoft.com/office/powerpoint/2010/main" val="25621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2800" dirty="0"/>
              <a:t>Türkiye`de ve dünyada iş sağlığı ve güvenliği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81116"/>
            <a:ext cx="8229600" cy="4253472"/>
          </a:xfrm>
        </p:spPr>
        <p:txBody>
          <a:bodyPr>
            <a:spAutoFit/>
          </a:bodyPr>
          <a:lstStyle/>
          <a:p>
            <a:pPr lvl="0"/>
            <a:r>
              <a:rPr lang="tr-TR" sz="2200" dirty="0" smtClean="0"/>
              <a:t>Türkiye'nin Onayladığı ILO Sözleşmeleri</a:t>
            </a:r>
          </a:p>
          <a:p>
            <a:pPr lvl="1"/>
            <a:r>
              <a:rPr lang="tr-TR" sz="1800" dirty="0" smtClean="0"/>
              <a:t>152 </a:t>
            </a:r>
            <a:r>
              <a:rPr lang="tr-TR" sz="1800" dirty="0" err="1" smtClean="0"/>
              <a:t>No'lu</a:t>
            </a:r>
            <a:r>
              <a:rPr lang="tr-TR" sz="1800" dirty="0" smtClean="0"/>
              <a:t> Liman İşlerinde Sağlık ve Güvenliğe İlişkin Sözleşme</a:t>
            </a:r>
          </a:p>
          <a:p>
            <a:pPr lvl="1"/>
            <a:r>
              <a:rPr lang="tr-TR" sz="1800" dirty="0" smtClean="0"/>
              <a:t>153 </a:t>
            </a:r>
            <a:r>
              <a:rPr lang="tr-TR" sz="1800" dirty="0" err="1" smtClean="0"/>
              <a:t>No'lu</a:t>
            </a:r>
            <a:r>
              <a:rPr lang="tr-TR" sz="1800" dirty="0" smtClean="0"/>
              <a:t> Karayolları Taşımacılığında Çalışma Saatleri ve Dinlenme Sürelerine İlişkin Sözleşme</a:t>
            </a:r>
          </a:p>
          <a:p>
            <a:pPr lvl="1"/>
            <a:r>
              <a:rPr lang="tr-TR" sz="1800" b="1" dirty="0" smtClean="0"/>
              <a:t>155 </a:t>
            </a:r>
            <a:r>
              <a:rPr lang="tr-TR" sz="1800" b="1" dirty="0" err="1" smtClean="0"/>
              <a:t>No'lu</a:t>
            </a:r>
            <a:r>
              <a:rPr lang="tr-TR" sz="1800" b="1" dirty="0" smtClean="0"/>
              <a:t> İş Sağlığı ve Güvenliği ve Çalışma Ortamına İlişkin Sözleşme </a:t>
            </a:r>
          </a:p>
          <a:p>
            <a:pPr lvl="1"/>
            <a:r>
              <a:rPr lang="tr-TR" sz="1800" dirty="0" smtClean="0"/>
              <a:t>158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Hizmet İlişkisine Son Verilmesi Sözleşmesi </a:t>
            </a:r>
          </a:p>
          <a:p>
            <a:pPr lvl="1"/>
            <a:r>
              <a:rPr lang="tr-TR" sz="1800" dirty="0" smtClean="0"/>
              <a:t>159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Mesleki Rehabilitasyon ve İstihdam (Sakatlar) Sözleşmesi </a:t>
            </a:r>
          </a:p>
          <a:p>
            <a:pPr lvl="1"/>
            <a:r>
              <a:rPr lang="tr-TR" sz="1800" b="1" dirty="0" smtClean="0"/>
              <a:t>161 </a:t>
            </a:r>
            <a:r>
              <a:rPr lang="tr-TR" sz="1800" b="1" dirty="0" err="1" smtClean="0"/>
              <a:t>No'lu</a:t>
            </a:r>
            <a:r>
              <a:rPr lang="tr-TR" sz="1800" b="1" dirty="0" smtClean="0"/>
              <a:t> Sağlık Hizmetlerine İlişkin Sözleşme </a:t>
            </a:r>
          </a:p>
          <a:p>
            <a:pPr lvl="1"/>
            <a:r>
              <a:rPr lang="tr-TR" sz="1800" dirty="0" smtClean="0"/>
              <a:t>164 </a:t>
            </a:r>
            <a:r>
              <a:rPr lang="tr-TR" sz="1800" dirty="0" err="1" smtClean="0"/>
              <a:t>No'lu</a:t>
            </a:r>
            <a:r>
              <a:rPr lang="tr-TR" sz="1800" dirty="0" smtClean="0"/>
              <a:t> Gemi adamlarının Sağlığının Korunması ve Tıbbi Bakımına İlişkin Sözleşme</a:t>
            </a:r>
          </a:p>
          <a:p>
            <a:pPr lvl="1"/>
            <a:r>
              <a:rPr lang="tr-TR" sz="1800" dirty="0" smtClean="0"/>
              <a:t>166 </a:t>
            </a:r>
            <a:r>
              <a:rPr lang="tr-TR" sz="1800" dirty="0" err="1" smtClean="0"/>
              <a:t>No'lu</a:t>
            </a:r>
            <a:r>
              <a:rPr lang="tr-TR" sz="1800" dirty="0" smtClean="0"/>
              <a:t> Gemi adamlarının Ülkelerine Geri Gönderilmesine İlişkin Sözleşme</a:t>
            </a:r>
          </a:p>
          <a:p>
            <a:pPr lvl="1"/>
            <a:r>
              <a:rPr lang="tr-TR" sz="1800" dirty="0" smtClean="0"/>
              <a:t>182 </a:t>
            </a:r>
            <a:r>
              <a:rPr lang="tr-TR" sz="1800" dirty="0" err="1" smtClean="0"/>
              <a:t>No’lu</a:t>
            </a:r>
            <a:r>
              <a:rPr lang="tr-TR" sz="1800" dirty="0" smtClean="0"/>
              <a:t> En Kötü Biçimlerdeki Çocuk İşçiliğinin Yasaklanması ve Ortadan Kaldırılmasına İlişkin Acil Eylem Sözleşmesi </a:t>
            </a:r>
          </a:p>
        </p:txBody>
      </p:sp>
    </p:spTree>
    <p:extLst>
      <p:ext uri="{BB962C8B-B14F-4D97-AF65-F5344CB8AC3E}">
        <p14:creationId xmlns:p14="http://schemas.microsoft.com/office/powerpoint/2010/main" val="16287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2800" dirty="0"/>
              <a:t>Türkiye`de ve dünyada iş sağlığı ve güvenliği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81116"/>
            <a:ext cx="8229600" cy="2394502"/>
          </a:xfrm>
        </p:spPr>
        <p:txBody>
          <a:bodyPr>
            <a:spAutoFit/>
          </a:bodyPr>
          <a:lstStyle/>
          <a:p>
            <a:pPr lvl="0"/>
            <a:r>
              <a:rPr lang="tr-TR" sz="2200" dirty="0" smtClean="0"/>
              <a:t>Temel İş Sağlığı ve Güvenliği Sözleşmeleri</a:t>
            </a:r>
          </a:p>
          <a:p>
            <a:pPr lvl="0"/>
            <a:endParaRPr lang="tr-TR" sz="2200" dirty="0" smtClean="0"/>
          </a:p>
          <a:p>
            <a:pPr lvl="1"/>
            <a:r>
              <a:rPr lang="tr-TR" sz="2200" dirty="0" smtClean="0"/>
              <a:t>ILO – 1981 tarih ve 155 </a:t>
            </a:r>
            <a:r>
              <a:rPr lang="tr-TR" sz="2200" dirty="0" err="1" smtClean="0"/>
              <a:t>nolu</a:t>
            </a:r>
            <a:r>
              <a:rPr lang="tr-TR" sz="2200" dirty="0" smtClean="0"/>
              <a:t> “İş Sağlığı ve Güvenliği ve Çalışma Ortamına İlişkin Sözleşme ”</a:t>
            </a:r>
          </a:p>
          <a:p>
            <a:pPr lvl="1"/>
            <a:endParaRPr lang="tr-TR" sz="2200" dirty="0" smtClean="0"/>
          </a:p>
          <a:p>
            <a:pPr lvl="1"/>
            <a:r>
              <a:rPr lang="tr-TR" sz="2200" dirty="0" smtClean="0"/>
              <a:t>ILO – 1985 tarih ve 161 </a:t>
            </a:r>
            <a:r>
              <a:rPr lang="tr-TR" sz="2200" dirty="0" err="1" smtClean="0"/>
              <a:t>nolu</a:t>
            </a:r>
            <a:r>
              <a:rPr lang="tr-TR" sz="2200" dirty="0" smtClean="0"/>
              <a:t> “İş Sağlığı Hizmetleri Sözleşmesi”</a:t>
            </a:r>
          </a:p>
        </p:txBody>
      </p:sp>
    </p:spTree>
    <p:extLst>
      <p:ext uri="{BB962C8B-B14F-4D97-AF65-F5344CB8AC3E}">
        <p14:creationId xmlns:p14="http://schemas.microsoft.com/office/powerpoint/2010/main" val="2517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94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2780928"/>
            <a:ext cx="1120552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>
                <a:solidFill>
                  <a:schemeClr val="bg1"/>
                </a:solidFill>
                <a:latin typeface="Tahoma" charset="0"/>
              </a:rPr>
              <a:t>SAĞLIK</a:t>
            </a:r>
            <a:endParaRPr lang="en-US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239000" y="1600200"/>
            <a:ext cx="1189038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>
                <a:solidFill>
                  <a:srgbClr val="008000"/>
                </a:solidFill>
                <a:latin typeface="Tahoma" charset="0"/>
              </a:rPr>
              <a:t>ÇEVRE</a:t>
            </a:r>
            <a:endParaRPr lang="en-US" dirty="0">
              <a:solidFill>
                <a:srgbClr val="008000"/>
              </a:solidFill>
              <a:latin typeface="Tahoma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0" y="5791200"/>
            <a:ext cx="1800225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>
                <a:solidFill>
                  <a:schemeClr val="bg1"/>
                </a:solidFill>
                <a:latin typeface="Tahoma" charset="0"/>
              </a:rPr>
              <a:t>GÜVENLİK</a:t>
            </a:r>
            <a:endParaRPr lang="en-US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590800" y="1219200"/>
            <a:ext cx="4648200" cy="434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7" descr="PE0183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7526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781800" y="4610100"/>
            <a:ext cx="198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tr-TR" sz="2800" b="1" dirty="0">
                <a:solidFill>
                  <a:srgbClr val="660066"/>
                </a:solidFill>
                <a:latin typeface="Verdana" charset="0"/>
              </a:rPr>
              <a:t>İŞVEREN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00200" y="5067300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660066"/>
                </a:solidFill>
                <a:latin typeface="Verdana" charset="0"/>
              </a:rPr>
              <a:t>ÇALIŞAN</a:t>
            </a:r>
            <a:endParaRPr lang="en-US" sz="2800" b="1" dirty="0">
              <a:solidFill>
                <a:srgbClr val="660066"/>
              </a:solidFill>
              <a:latin typeface="Verdana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0" y="0"/>
            <a:ext cx="226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355600" eaLnBrk="1" hangingPunct="1">
              <a:buFont typeface="Arial" charset="0"/>
              <a:buNone/>
            </a:pPr>
            <a:r>
              <a:rPr lang="tr-TR" sz="2800" b="1" dirty="0" smtClean="0">
                <a:latin typeface="Calibri" charset="0"/>
              </a:rPr>
              <a:t>TARAFLARI;</a:t>
            </a:r>
            <a:endParaRPr lang="tr-TR" sz="2800" b="1" dirty="0">
              <a:latin typeface="Calibri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19872" y="620688"/>
            <a:ext cx="1721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tr-TR" sz="2800" b="1" dirty="0" smtClean="0">
                <a:solidFill>
                  <a:srgbClr val="660066"/>
                </a:solidFill>
                <a:latin typeface="Verdana" charset="0"/>
              </a:rPr>
              <a:t>DEVLET</a:t>
            </a:r>
            <a:endParaRPr lang="tr-TR" sz="2800" b="1" dirty="0">
              <a:solidFill>
                <a:srgbClr val="66006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8" grpId="0"/>
      <p:bldP spid="1024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60552" cy="587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8892480" cy="60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47260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/>
              <a:t>Risk değerlendirmesi: </a:t>
            </a:r>
            <a:r>
              <a:rPr lang="tr-TR" dirty="0"/>
              <a:t>İşyerinde var olan ya da dışarıdan gelebilecek tehlikelerin belirlenmesi, bu tehlikelerin riske dönüşmesine yol açan faktörler ile tehlikelerden kaynaklanan risklerin analiz edilerek derecelendirilmesi ve kontrol tedbirlerinin kararlaştırılması amacıyla yapılması gerekli </a:t>
            </a:r>
            <a:r>
              <a:rPr lang="tr-TR" dirty="0" smtClean="0"/>
              <a:t>çalışmalar</a:t>
            </a:r>
            <a:endParaRPr lang="tr-TR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4046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TANIMLAR DEVAM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044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1267" name="Picture 2" descr="Buzdağ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23850" y="4221163"/>
            <a:ext cx="587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İş Sağlığı ve Güvenliği</a:t>
            </a:r>
            <a:r>
              <a:rPr lang="tr-TR" sz="2400" b="1">
                <a:solidFill>
                  <a:srgbClr val="FFFF00"/>
                </a:solidFill>
              </a:rPr>
              <a:t>nin boyutu görünenden daha büyüktür.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1089</Words>
  <Application>Microsoft Office PowerPoint</Application>
  <PresentationFormat>Ekran Gösterisi (4:3)</PresentationFormat>
  <Paragraphs>190</Paragraphs>
  <Slides>36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Ofis Teması</vt:lpstr>
      <vt:lpstr>1_Ofis Teması</vt:lpstr>
      <vt:lpstr>PowerPoint Sunusu</vt:lpstr>
      <vt:lpstr>İş Sağlığı ve Güvenliği Kavramı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ÇALIŞMA HAYATINDA GÜVENLİK KÜLTÜRÜ!!</vt:lpstr>
      <vt:lpstr>PowerPoint Sunusu</vt:lpstr>
      <vt:lpstr>Günümüzden örnekler 1/3</vt:lpstr>
      <vt:lpstr>Günümüzden örnekler 2/3</vt:lpstr>
      <vt:lpstr>Günümüzden örnekler 3/3</vt:lpstr>
      <vt:lpstr>İSG’nin  süreç içerisinde değişimi</vt:lpstr>
      <vt:lpstr>Çağdaş iş sağlığı ve güvenliği </vt:lpstr>
      <vt:lpstr>PowerPoint Sunusu</vt:lpstr>
      <vt:lpstr>İş sağlığı ve güvenliğinin tarihsel gelişimi</vt:lpstr>
      <vt:lpstr>PowerPoint Sunusu</vt:lpstr>
      <vt:lpstr>PowerPoint Sunusu</vt:lpstr>
      <vt:lpstr>PowerPoint Sunusu</vt:lpstr>
      <vt:lpstr>M.Ö. Dönem </vt:lpstr>
      <vt:lpstr>Türkiye`de ve dünyada iş sağlığı ve güvenliği </vt:lpstr>
      <vt:lpstr>Türkiye`de ve dünyada iş sağlığı ve güvenliği </vt:lpstr>
      <vt:lpstr>Türkiye`de ve dünyada iş sağlığı ve güvenliği </vt:lpstr>
      <vt:lpstr>Türkiye`de ve dünyada iş sağlığı ve güvenliği </vt:lpstr>
      <vt:lpstr>Türkiye`de ve dünyada iş sağlığı ve güvenliği </vt:lpstr>
      <vt:lpstr>Türkiye`de ve dünyada iş sağlığı ve güvenliği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FK</dc:creator>
  <cp:lastModifiedBy>akay</cp:lastModifiedBy>
  <cp:revision>90</cp:revision>
  <dcterms:created xsi:type="dcterms:W3CDTF">2012-11-29T22:12:03Z</dcterms:created>
  <dcterms:modified xsi:type="dcterms:W3CDTF">2018-11-08T09:16:31Z</dcterms:modified>
</cp:coreProperties>
</file>