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C21D-6060-4D01-9BCD-A9A4D1411ED2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B674D-90E9-4E9C-B4D1-36586CD562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4423F-4A23-48D9-AF5F-C3270F32F6FF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BDA88-30F7-4F69-9195-656B677844FD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FC6374-660C-44D8-9A71-7CFA5735ECE1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F33C0-C42A-45FF-A98B-5720913391BB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06F30-0D1D-438D-B6FA-13162C3E8CB9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F8493-EDF9-4206-90DD-00C9EC419B3E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155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E54C9-52DB-46CE-845E-B4DEC8EFEC2A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63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9276A-27E6-4516-A7F9-0803576FE912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65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62B5D-69F8-4C19-8BBB-A685FB4537DC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76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ÜE ORTEZLERİ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Üst Ekstremite Ortezleri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56165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Ortezler başlangıçta 30 dak uygulanır ve çıkarıldıktan sonra renk değişikliği olup olmadığı kontrol edilir, 1 sa sonra tekrar değerlendirilir, kızarıklık yoksa uygun olduğu düşünülür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Kullanım süresi, splinte ve hasta toleransına göre değişmekle birlikte, tüm gün toleransı kazanılana kadar dereceli olarak artırılır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Kafa travmalarında hastanın ajitasyonu veya aşırı terlemesi durumunda pozisyonlama için istirahat splinti 30 dak giydirilip 3 sa çıkarılabilir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Hafif spastisitesi olan inmeli bir hastada, istirahat el splinti gün içinde 2 sa giydirilip 2 sa çıkarılabilir ve tüm gece kullanılabilir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Germe hafif olmalı, gece hastayı uykudan uyandırmamalıdır, gündüz egzersizleri sırasında çıkarılmalıdır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5256213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Opponens ortezler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smtClean="0">
                <a:latin typeface="Comic Sans MS" panose="030F0702030302020204" pitchFamily="66" charset="0"/>
              </a:rPr>
              <a:t>Başparmak ve diğer parmakları fonksiyonel pozisyonda stabilize ederek, başparmağın diğer parmaklar ile oppozisyonunu sağlamak veya korumak için tasarlanmıştır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Kısa opponens ortezi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smtClean="0">
                <a:latin typeface="Comic Sans MS" panose="030F0702030302020204" pitchFamily="66" charset="0"/>
              </a:rPr>
              <a:t>Başparmak ve diğer parmaklar arasındaki boşluğu (“web” aralığı) koruyacak C-bar ve kaba kavrama ile ince becerilerin yapılması için başparmağa diğer parmakların karşısında pozisyon veren opponens bar içerir, median sinir yaralanmalarında kullanılır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smtClean="0">
                <a:solidFill>
                  <a:srgbClr val="00FF00"/>
                </a:solidFill>
                <a:latin typeface="Comic Sans MS" panose="030F0702030302020204" pitchFamily="66" charset="0"/>
              </a:rPr>
              <a:t>	Uzun opponens ortezi</a:t>
            </a:r>
            <a:r>
              <a:rPr lang="tr-TR" altLang="tr-TR" sz="2400" smtClean="0">
                <a:latin typeface="Comic Sans MS" panose="030F0702030302020204" pitchFamily="66" charset="0"/>
              </a:rPr>
              <a:t> </a:t>
            </a:r>
            <a:r>
              <a:rPr lang="tr-TR" altLang="tr-TR" sz="2400" smtClean="0">
                <a:solidFill>
                  <a:srgbClr val="00FF00"/>
                </a:solidFill>
                <a:latin typeface="Comic Sans MS" panose="030F0702030302020204" pitchFamily="66" charset="0"/>
              </a:rPr>
              <a:t>(el bilek kontrollü)</a:t>
            </a:r>
            <a:endParaRPr lang="tr-TR" altLang="tr-TR" sz="2400" smtClean="0">
              <a:latin typeface="Comic Sans MS" panose="030F0702030302020204" pitchFamily="66" charset="0"/>
            </a:endParaRP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smtClean="0">
                <a:latin typeface="Comic Sans MS" panose="030F0702030302020204" pitchFamily="66" charset="0"/>
              </a:rPr>
              <a:t>Ön kol barı olan ve el bileğini 20</a:t>
            </a:r>
            <a:r>
              <a:rPr lang="tr-TR" altLang="tr-TR" sz="2400" baseline="30000" smtClean="0">
                <a:latin typeface="Comic Sans MS" panose="030F0702030302020204" pitchFamily="66" charset="0"/>
              </a:rPr>
              <a:t>0</a:t>
            </a:r>
            <a:r>
              <a:rPr lang="tr-TR" altLang="tr-TR" sz="2400" smtClean="0">
                <a:latin typeface="Comic Sans MS" panose="030F0702030302020204" pitchFamily="66" charset="0"/>
              </a:rPr>
              <a:t> ekstensiyonda tutan, dirsek hareketleri ve ön kol rotasyonunu kısıtlamayan bir splinttir, en çok median sinir yaralanmalarında kullanılmaktadır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208963" cy="60483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	Dinamik</a:t>
            </a:r>
            <a:r>
              <a:rPr lang="tr-TR" altLang="tr-TR" sz="280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el bileği fleksiyon ve ekstensiyon ortezi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>
                <a:latin typeface="Comic Sans MS" pitchFamily="66" charset="0"/>
              </a:rPr>
              <a:t>	“Colles” fraktürü sonrasında kullanılır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rgbClr val="00FF00"/>
                </a:solidFill>
                <a:latin typeface="Comic Sans MS" pitchFamily="66" charset="0"/>
              </a:rPr>
              <a:t>	“</a:t>
            </a: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Kleinert” ortezi</a:t>
            </a:r>
            <a:r>
              <a:rPr lang="tr-TR" altLang="tr-TR" sz="2800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Fleksör tendon tamirlerinden sonra kullanılır, parmakları dinamik olarak fleksiyona çeken, fakat aktif parmak ekstensiyonuna izin veren splinttir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rgbClr val="00FF00"/>
                </a:solidFill>
                <a:latin typeface="Comic Sans MS" pitchFamily="66" charset="0"/>
              </a:rPr>
              <a:t>	“</a:t>
            </a: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Duran” ortezi</a:t>
            </a:r>
            <a:r>
              <a:rPr lang="tr-TR" altLang="tr-TR" sz="2800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tr-TR" altLang="tr-TR" sz="2800" smtClean="0">
                <a:latin typeface="Comic Sans MS" pitchFamily="66" charset="0"/>
              </a:rPr>
              <a:t>Fleksör tendon tamirlerinden sonra kullanılan, el bileği ve MCP eklemlerini fleksiyonda ve IP eklemleri ekstensiyonda tutan statik splinttir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i="1" smtClean="0">
                <a:solidFill>
                  <a:srgbClr val="00FF00"/>
                </a:solidFill>
                <a:latin typeface="Comic Sans MS" pitchFamily="66" charset="0"/>
              </a:rPr>
              <a:t>	</a:t>
            </a:r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80400" cy="5616575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 </a:t>
            </a:r>
            <a:r>
              <a:rPr lang="tr-TR" altLang="tr-TR" sz="2400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Radial</a:t>
            </a:r>
            <a:r>
              <a:rPr lang="tr-TR" altLang="tr-TR" sz="24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sinir yaralanmalarında 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latin typeface="Comic Sans MS" panose="030F0702030302020204" pitchFamily="66" charset="0"/>
              </a:rPr>
              <a:t>	“</a:t>
            </a:r>
            <a:r>
              <a:rPr lang="tr-TR" altLang="tr-TR" sz="2400" i="1" dirty="0" err="1" smtClean="0">
                <a:latin typeface="Comic Sans MS" panose="030F0702030302020204" pitchFamily="66" charset="0"/>
              </a:rPr>
              <a:t>Cock-up</a:t>
            </a:r>
            <a:r>
              <a:rPr lang="tr-TR" altLang="tr-TR" sz="2400" i="1" dirty="0" smtClean="0">
                <a:latin typeface="Comic Sans MS" panose="030F0702030302020204" pitchFamily="66" charset="0"/>
              </a:rPr>
              <a:t>” </a:t>
            </a:r>
            <a:r>
              <a:rPr lang="tr-TR" altLang="tr-TR" sz="2400" i="1" dirty="0" err="1" smtClean="0">
                <a:latin typeface="Comic Sans MS" panose="030F0702030302020204" pitchFamily="66" charset="0"/>
              </a:rPr>
              <a:t>splinti</a:t>
            </a:r>
            <a:r>
              <a:rPr lang="tr-TR" altLang="tr-TR" sz="2400" i="1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en efektif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splinttir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el bileğini 10</a:t>
            </a:r>
            <a:r>
              <a:rPr lang="tr-TR" altLang="tr-TR" sz="2400" baseline="30000" dirty="0" smtClean="0">
                <a:latin typeface="Comic Sans MS" panose="030F0702030302020204" pitchFamily="66" charset="0"/>
              </a:rPr>
              <a:t>0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-30</a:t>
            </a:r>
            <a:r>
              <a:rPr lang="tr-TR" altLang="tr-TR" sz="2400" baseline="30000" dirty="0" smtClean="0">
                <a:latin typeface="Comic Sans MS" panose="030F0702030302020204" pitchFamily="66" charset="0"/>
              </a:rPr>
              <a:t>0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tutar.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dirty="0" smtClean="0">
                <a:latin typeface="Comic Sans MS" panose="030F0702030302020204" pitchFamily="66" charset="0"/>
              </a:rPr>
              <a:t>	</a:t>
            </a:r>
            <a:r>
              <a:rPr lang="tr-TR" altLang="tr-TR" sz="2400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Median</a:t>
            </a:r>
            <a:r>
              <a:rPr lang="tr-TR" altLang="tr-TR" sz="24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sinir yaralanmalarında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dirty="0" smtClean="0">
                <a:latin typeface="Comic Sans MS" panose="030F0702030302020204" pitchFamily="66" charset="0"/>
              </a:rPr>
              <a:t>	Hedeflenen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ortez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MCP eklemlerini hafif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fleksiyona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çeken,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ekstensiyona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izin veren, başparmağı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palmar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abduksiyonda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tutan ve “web” aralığını koruyan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ortezdir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</a:t>
            </a:r>
            <a:r>
              <a:rPr lang="tr-TR" altLang="tr-TR" sz="24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Ulnar</a:t>
            </a: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sinir yaralanmalarında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İntrinsik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kas gücü ve elin koordinasyonunda kayıp mevcuttur, uygun tedavi edilmezse 4. ve 5. parmakta pençe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deformitesi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gelişir.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dirty="0" smtClean="0">
                <a:latin typeface="Comic Sans MS" panose="030F0702030302020204" pitchFamily="66" charset="0"/>
              </a:rPr>
              <a:t>Dördüncü ve beşinci parmakta MCP eklemlerinde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ekstansiyonu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kısıtlayan, IP eklem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ektansiyonu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sağlayan ve parmaklarda tam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fleksiyona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izin veren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splintler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kullanılır.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</a:t>
            </a:r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692150"/>
            <a:ext cx="8280400" cy="56165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tr-TR" altLang="tr-TR" sz="3000" i="1" smtClean="0">
                <a:solidFill>
                  <a:srgbClr val="00FF00"/>
                </a:solidFill>
                <a:latin typeface="Comic Sans MS" pitchFamily="66" charset="0"/>
              </a:rPr>
              <a:t>	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3000" i="1" smtClean="0">
                <a:solidFill>
                  <a:srgbClr val="00FF00"/>
                </a:solidFill>
                <a:latin typeface="Comic Sans MS" pitchFamily="66" charset="0"/>
              </a:rPr>
              <a:t>	Kombine median ve ulnar sinir yaralanmalarında</a:t>
            </a:r>
          </a:p>
          <a:p>
            <a:pPr algn="just">
              <a:buFont typeface="Wingdings" pitchFamily="2" charset="2"/>
              <a:buChar char="v"/>
            </a:pPr>
            <a:r>
              <a:rPr lang="tr-TR" altLang="tr-TR" sz="3000" smtClean="0">
                <a:latin typeface="Comic Sans MS" pitchFamily="66" charset="0"/>
              </a:rPr>
              <a:t>Tüm parmakların MCP eklemlerini 20</a:t>
            </a:r>
            <a:r>
              <a:rPr lang="tr-TR" altLang="tr-TR" sz="3000" baseline="30000" smtClean="0">
                <a:latin typeface="Comic Sans MS" pitchFamily="66" charset="0"/>
              </a:rPr>
              <a:t>0</a:t>
            </a:r>
            <a:r>
              <a:rPr lang="tr-TR" altLang="tr-TR" sz="3000" smtClean="0">
                <a:latin typeface="Comic Sans MS" pitchFamily="66" charset="0"/>
              </a:rPr>
              <a:t>-40</a:t>
            </a:r>
            <a:r>
              <a:rPr lang="tr-TR" altLang="tr-TR" sz="3000" baseline="30000" smtClean="0">
                <a:latin typeface="Comic Sans MS" pitchFamily="66" charset="0"/>
              </a:rPr>
              <a:t>0</a:t>
            </a:r>
            <a:r>
              <a:rPr lang="tr-TR" altLang="tr-TR" sz="3000" smtClean="0">
                <a:latin typeface="Comic Sans MS" pitchFamily="66" charset="0"/>
              </a:rPr>
              <a:t> fleksiyonda tutan, tüm parmakları içine alan ve “web” aralığını koruyan bir splint uygundur</a:t>
            </a:r>
          </a:p>
          <a:p>
            <a:pPr algn="just">
              <a:buFont typeface="Wingdings" pitchFamily="2" charset="2"/>
              <a:buChar char="v"/>
            </a:pPr>
            <a:r>
              <a:rPr lang="tr-TR" altLang="tr-TR" sz="3000" smtClean="0">
                <a:latin typeface="Comic Sans MS" pitchFamily="66" charset="0"/>
              </a:rPr>
              <a:t>Dinamik splintlerde çekme kuvveti yönü segmente dik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 smtClean="0">
                <a:solidFill>
                  <a:srgbClr val="00FF00"/>
                </a:solidFill>
                <a:latin typeface="Comic Sans MS" pitchFamily="66" charset="0"/>
              </a:rPr>
              <a:t>	Yanıklarda,</a:t>
            </a:r>
            <a:r>
              <a:rPr lang="tr-TR" altLang="tr-TR" sz="2400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tr-TR" altLang="tr-TR" sz="2400" smtClean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El bileğini 10</a:t>
            </a:r>
            <a:r>
              <a:rPr lang="tr-TR" altLang="tr-TR" sz="2400" baseline="30000" smtClean="0">
                <a:latin typeface="Comic Sans MS" pitchFamily="66" charset="0"/>
              </a:rPr>
              <a:t>0</a:t>
            </a:r>
            <a:r>
              <a:rPr lang="tr-TR" altLang="tr-TR" sz="2400" smtClean="0">
                <a:latin typeface="Comic Sans MS" pitchFamily="66" charset="0"/>
              </a:rPr>
              <a:t> ekstansiyonda ve MCP eklemleri 60</a:t>
            </a:r>
            <a:r>
              <a:rPr lang="tr-TR" altLang="tr-TR" sz="2400" baseline="30000" smtClean="0">
                <a:latin typeface="Comic Sans MS" pitchFamily="66" charset="0"/>
              </a:rPr>
              <a:t>0</a:t>
            </a:r>
            <a:r>
              <a:rPr lang="tr-TR" altLang="tr-TR" sz="2400" smtClean="0">
                <a:latin typeface="Comic Sans MS" pitchFamily="66" charset="0"/>
              </a:rPr>
              <a:t>-70</a:t>
            </a:r>
            <a:r>
              <a:rPr lang="tr-TR" altLang="tr-TR" sz="2400" baseline="30000" smtClean="0">
                <a:latin typeface="Comic Sans MS" pitchFamily="66" charset="0"/>
              </a:rPr>
              <a:t>0</a:t>
            </a:r>
            <a:r>
              <a:rPr lang="tr-TR" altLang="tr-TR" sz="2400" smtClean="0">
                <a:latin typeface="Comic Sans MS" pitchFamily="66" charset="0"/>
              </a:rPr>
              <a:t> fleksiyonda, DIP ve PIP eklemleri ekstansiyonda  pozisyonlayan </a:t>
            </a:r>
            <a:r>
              <a:rPr lang="tr-TR" altLang="tr-TR" sz="2400" i="1" smtClean="0">
                <a:solidFill>
                  <a:srgbClr val="00FF00"/>
                </a:solidFill>
                <a:latin typeface="Comic Sans MS" pitchFamily="66" charset="0"/>
              </a:rPr>
              <a:t>statik el-el bileği splintleri</a:t>
            </a:r>
            <a:r>
              <a:rPr lang="tr-TR" altLang="tr-TR" sz="2400" smtClean="0">
                <a:latin typeface="Comic Sans MS" pitchFamily="66" charset="0"/>
              </a:rPr>
              <a:t> kullanılır, başparmak “web”aralığının korunması ve dorsal kontraktürlerin önlenmesinde yararlıdır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altLang="tr-TR" sz="2400" smtClean="0">
              <a:solidFill>
                <a:srgbClr val="00FF00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 MCP ve IP eklem kontraktürlerinin önlenmesinde </a:t>
            </a:r>
            <a:r>
              <a:rPr lang="tr-TR" altLang="tr-TR" sz="2400" smtClean="0">
                <a:solidFill>
                  <a:srgbClr val="00FF00"/>
                </a:solidFill>
                <a:latin typeface="Comic Sans MS" pitchFamily="66" charset="0"/>
              </a:rPr>
              <a:t>d</a:t>
            </a:r>
            <a:r>
              <a:rPr lang="tr-TR" altLang="tr-TR" sz="2400" i="1" smtClean="0">
                <a:solidFill>
                  <a:srgbClr val="00FF00"/>
                </a:solidFill>
                <a:latin typeface="Comic Sans MS" pitchFamily="66" charset="0"/>
              </a:rPr>
              <a:t>inamik splintler</a:t>
            </a:r>
            <a:r>
              <a:rPr lang="tr-TR" altLang="tr-TR" sz="2400" smtClean="0">
                <a:latin typeface="Comic Sans MS" pitchFamily="66" charset="0"/>
              </a:rPr>
              <a:t> kullanılır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tr-TR" altLang="tr-TR" sz="2400" smtClean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İlk 3-4 gün süresince ödem azaldıkça splint modifiye edilmelidir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229600" cy="6021387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Kafa travmaları ve inmede </a:t>
            </a:r>
            <a:r>
              <a:rPr lang="tr-TR" altLang="tr-TR" sz="2400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ortezler</a:t>
            </a:r>
            <a:endParaRPr lang="tr-TR" altLang="tr-TR" sz="2400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Deformitelerin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önlenmesi ve kas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tonusunun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düzenlenmesinde kullanılır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dirty="0" smtClean="0">
                <a:latin typeface="Comic Sans MS" panose="030F0702030302020204" pitchFamily="66" charset="0"/>
              </a:rPr>
              <a:t>İstirahat ve pozisyonlama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ortezleri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distal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ödem, eklem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subluksasyonu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ve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kontraktür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gibi komplikasyonların önlenmesinde gereklidir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marL="342906" indent="-342906" algn="ctr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İstirahat el-</a:t>
            </a:r>
            <a:r>
              <a:rPr lang="tr-TR" altLang="tr-TR" sz="24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elbileği</a:t>
            </a: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ortezi</a:t>
            </a:r>
            <a:endParaRPr lang="tr-TR" altLang="tr-TR" sz="2400" dirty="0" smtClean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dirty="0" smtClean="0">
                <a:latin typeface="Comic Sans MS" panose="030F0702030302020204" pitchFamily="66" charset="0"/>
              </a:rPr>
              <a:t>El bileği hafif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MCP eklemleri hafif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ve IP eklemler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ya da 10 derece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fleksiyonda</a:t>
            </a:r>
            <a:r>
              <a:rPr lang="tr-TR" altLang="tr-TR" sz="2400" dirty="0"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pozisyonlanır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</a:t>
            </a:r>
          </a:p>
          <a:p>
            <a:pPr marL="342906" indent="-342906" algn="ctr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</a:t>
            </a:r>
            <a:r>
              <a:rPr lang="tr-TR" altLang="tr-TR" sz="24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Spastisite</a:t>
            </a:r>
            <a:r>
              <a:rPr lang="tr-TR" altLang="tr-TR" sz="24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redüksiyon </a:t>
            </a:r>
            <a:r>
              <a:rPr lang="tr-TR" altLang="tr-TR" sz="24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splinti</a:t>
            </a:r>
            <a:r>
              <a:rPr lang="tr-TR" altLang="tr-TR" sz="24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</a:p>
          <a:p>
            <a:pPr marL="342906" indent="-342906" algn="just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Spastisite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varlığında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yararlıdır.El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bileği 30</a:t>
            </a:r>
            <a:r>
              <a:rPr lang="tr-TR" altLang="tr-TR" sz="2400" baseline="30000" dirty="0" smtClean="0">
                <a:latin typeface="Comic Sans MS" panose="030F0702030302020204" pitchFamily="66" charset="0"/>
              </a:rPr>
              <a:t>0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MCP 45</a:t>
            </a:r>
            <a:r>
              <a:rPr lang="tr-TR" altLang="tr-TR" sz="2400" baseline="30000" dirty="0" smtClean="0">
                <a:latin typeface="Comic Sans MS" panose="030F0702030302020204" pitchFamily="66" charset="0"/>
              </a:rPr>
              <a:t>0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fleksiyon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IP eklemler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parmaklar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abduksiyonda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başparmak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ekstansiyon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ve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abduksiyonda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pozisyonlanır</a:t>
            </a:r>
            <a:endParaRPr lang="tr-TR" altLang="tr-TR" sz="2400" baseline="300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 rtlCol="0">
            <a:normAutofit/>
          </a:bodyPr>
          <a:lstStyle/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	C1-C8 düzeyindeki </a:t>
            </a:r>
            <a:r>
              <a:rPr lang="tr-TR" altLang="tr-TR" sz="2800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spinal</a:t>
            </a:r>
            <a:r>
              <a:rPr lang="tr-TR" altLang="tr-TR" sz="28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kord</a:t>
            </a:r>
            <a:r>
              <a:rPr lang="tr-TR" altLang="tr-TR" sz="28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yaralanmalı hastalarda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</a:p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smtClean="0">
                <a:latin typeface="Comic Sans MS" panose="030F0702030302020204" pitchFamily="66" charset="0"/>
              </a:rPr>
              <a:t>Başparmağı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oppozisyonda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tutan, başparmak “web” aralığını ve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palmar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arkı koruyan 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statik el-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elbileği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ortezleri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kullanılmaktadır</a:t>
            </a:r>
          </a:p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smtClean="0">
                <a:latin typeface="Comic Sans MS" panose="030F0702030302020204" pitchFamily="66" charset="0"/>
              </a:rPr>
              <a:t>El bileği yaklaşık 20</a:t>
            </a:r>
            <a:r>
              <a:rPr lang="tr-TR" altLang="tr-TR" sz="2800" baseline="30000" dirty="0" smtClean="0">
                <a:latin typeface="Comic Sans MS" panose="030F0702030302020204" pitchFamily="66" charset="0"/>
              </a:rPr>
              <a:t>0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ekstansiyonda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ve başparmak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abduksiyon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pozisyonundadır</a:t>
            </a:r>
          </a:p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smtClean="0">
                <a:latin typeface="Comic Sans MS" panose="030F0702030302020204" pitchFamily="66" charset="0"/>
              </a:rPr>
              <a:t>C4 düzeyli hastalarda, C5 seviyesi ile ilgili kaslarda (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deltoid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veya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biseps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) 2/5 veya 3/5 kas gücü olduğunda 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mobil kol destekleri</a:t>
            </a:r>
            <a:r>
              <a:rPr lang="tr-TR" altLang="tr-TR" sz="2800" i="1" dirty="0" smtClean="0">
                <a:latin typeface="Comic Sans MS" panose="030F0702030302020204" pitchFamily="66" charset="0"/>
              </a:rPr>
              <a:t>,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antigravite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desteği sağlayarak yararlı olabilir</a:t>
            </a:r>
          </a:p>
          <a:p>
            <a:pPr marL="342906" indent="-342906" algn="just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tr-TR" altLang="tr-TR" sz="2800" dirty="0" smtClean="0">
                <a:latin typeface="Comic Sans MS" panose="030F0702030302020204" pitchFamily="66" charset="0"/>
              </a:rPr>
              <a:t> C5 düzeyinde </a:t>
            </a:r>
            <a:r>
              <a:rPr lang="tr-TR" altLang="tr-TR" sz="2800" i="1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mobil kol </a:t>
            </a:r>
            <a:r>
              <a:rPr lang="tr-TR" altLang="tr-TR" sz="2800" i="1" dirty="0" err="1" smtClean="0">
                <a:solidFill>
                  <a:srgbClr val="00FF00"/>
                </a:solidFill>
                <a:latin typeface="Comic Sans MS" panose="030F0702030302020204" pitchFamily="66" charset="0"/>
              </a:rPr>
              <a:t>splinti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yanında, uygun </a:t>
            </a:r>
            <a:r>
              <a:rPr lang="tr-TR" altLang="tr-TR" sz="2800" i="1" dirty="0" smtClean="0">
                <a:latin typeface="Comic Sans MS" panose="030F0702030302020204" pitchFamily="66" charset="0"/>
              </a:rPr>
              <a:t>statik el-</a:t>
            </a:r>
            <a:r>
              <a:rPr lang="tr-TR" altLang="tr-TR" sz="2800" i="1" dirty="0" err="1" smtClean="0">
                <a:latin typeface="Comic Sans MS" panose="030F0702030302020204" pitchFamily="66" charset="0"/>
              </a:rPr>
              <a:t>elbileği</a:t>
            </a:r>
            <a:r>
              <a:rPr lang="tr-TR" altLang="tr-TR" sz="2800" i="1" dirty="0" smtClean="0">
                <a:latin typeface="Comic Sans MS" panose="030F0702030302020204" pitchFamily="66" charset="0"/>
              </a:rPr>
              <a:t> </a:t>
            </a:r>
            <a:r>
              <a:rPr lang="tr-TR" altLang="tr-TR" sz="2800" i="1" dirty="0" err="1" smtClean="0">
                <a:latin typeface="Comic Sans MS" panose="030F0702030302020204" pitchFamily="66" charset="0"/>
              </a:rPr>
              <a:t>ortezleri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kullanılabilir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sz="3200" smtClean="0">
                <a:latin typeface="Comic Sans MS" pitchFamily="66" charset="0"/>
              </a:rPr>
              <a:t>El-El Bileği ve Parmak Ortezleri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56165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 smtClean="0">
                <a:solidFill>
                  <a:srgbClr val="00FF00"/>
                </a:solidFill>
                <a:latin typeface="Comic Sans MS" pitchFamily="66" charset="0"/>
              </a:rPr>
              <a:t>	Spinal kord yaralanmalı hastalarda</a:t>
            </a:r>
            <a:r>
              <a:rPr lang="tr-TR" altLang="tr-TR" sz="2400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i="1" smtClean="0">
                <a:solidFill>
                  <a:srgbClr val="00FF00"/>
                </a:solidFill>
                <a:latin typeface="Comic Sans MS" pitchFamily="66" charset="0"/>
              </a:rPr>
              <a:t>Tenodez ortezi</a:t>
            </a:r>
            <a:r>
              <a:rPr lang="tr-TR" altLang="tr-TR" sz="2400" smtClean="0">
                <a:solidFill>
                  <a:srgbClr val="00FF00"/>
                </a:solidFill>
                <a:latin typeface="Comic Sans MS" pitchFamily="66" charset="0"/>
              </a:rPr>
              <a:t>,</a:t>
            </a:r>
            <a:r>
              <a:rPr lang="tr-TR" altLang="tr-TR" sz="2400" smtClean="0">
                <a:latin typeface="Comic Sans MS" pitchFamily="66" charset="0"/>
              </a:rPr>
              <a:t> C6 spinal kord yaralanmalı hastalarda, fonksiyonel tutmayı sağlamak için kullanılır, el bileğinin aktif ekstansiyonu ile, başparmağın statik pozisyonuna karşı, parmaklarda pasif fleksiyon sağlanarak tutma gerçekleşir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C7 düzeyinde, triseps fonksiyonu yanında parmak ekstensör ve fleksörlerinde ya da her ikisinde bir miktar kuvvet olabilir, doğal tenodez bazı aktiviteler için yeterlidir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tr-TR" altLang="tr-TR" sz="2400" smtClean="0">
                <a:latin typeface="Comic Sans MS" pitchFamily="66" charset="0"/>
              </a:rPr>
              <a:t>Tutma fonksiyonunu sağlayan ortezler, palmar bölgede bir cep içererek küçük objeleri (çatal, kaşık, kalem, diş fırçası gibi) tutmaya yardımcı olabilir</a:t>
            </a:r>
          </a:p>
          <a:p>
            <a:pPr>
              <a:lnSpc>
                <a:spcPct val="80000"/>
              </a:lnSpc>
            </a:pP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PresentationFormat>Ekran Gösterisi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ÜE ORTEZLERİ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  <vt:lpstr>El-El Bileği ve Parmak Ortezleri</vt:lpstr>
      <vt:lpstr>Üst Ekstremite Ortezleri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ÜE ORTEZLERİ</dc:title>
  <dc:creator>fztmerve</dc:creator>
  <cp:lastModifiedBy>fztmerve</cp:lastModifiedBy>
  <cp:revision>1</cp:revision>
  <dcterms:created xsi:type="dcterms:W3CDTF">2019-06-27T11:30:53Z</dcterms:created>
  <dcterms:modified xsi:type="dcterms:W3CDTF">2019-06-27T11:34:38Z</dcterms:modified>
</cp:coreProperties>
</file>