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BAC21D-6060-4D01-9BCD-A9A4D1411ED2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9B674D-90E9-4E9C-B4D1-36586CD562AA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744423F-4A23-48D9-AF5F-C3270F32F6FF}" type="slidenum">
              <a:rPr lang="tr-TR" altLang="tr-TR"/>
              <a:pPr/>
              <a:t>2</a:t>
            </a:fld>
            <a:endParaRPr lang="tr-TR" altLang="tr-TR"/>
          </a:p>
        </p:txBody>
      </p:sp>
      <p:sp>
        <p:nvSpPr>
          <p:cNvPr id="1228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7BDA88-30F7-4F69-9195-656B677844FD}" type="slidenum">
              <a:rPr lang="tr-TR" altLang="tr-TR"/>
              <a:pPr/>
              <a:t>3</a:t>
            </a:fld>
            <a:endParaRPr lang="tr-TR" altLang="tr-TR"/>
          </a:p>
        </p:txBody>
      </p:sp>
      <p:sp>
        <p:nvSpPr>
          <p:cNvPr id="1269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2FC6374-660C-44D8-9A71-7CFA5735ECE1}" type="slidenum">
              <a:rPr lang="tr-TR" altLang="tr-TR"/>
              <a:pPr/>
              <a:t>4</a:t>
            </a:fld>
            <a:endParaRPr lang="tr-TR" altLang="tr-TR"/>
          </a:p>
        </p:txBody>
      </p:sp>
      <p:sp>
        <p:nvSpPr>
          <p:cNvPr id="1351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9F33C0-C42A-45FF-A98B-5720913391BB}" type="slidenum">
              <a:rPr lang="tr-TR" altLang="tr-TR"/>
              <a:pPr/>
              <a:t>5</a:t>
            </a:fld>
            <a:endParaRPr lang="tr-TR" altLang="tr-TR"/>
          </a:p>
        </p:txBody>
      </p:sp>
      <p:sp>
        <p:nvSpPr>
          <p:cNvPr id="1372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306F30-0D1D-438D-B6FA-13162C3E8CB9}" type="slidenum">
              <a:rPr lang="tr-TR" altLang="tr-TR"/>
              <a:pPr/>
              <a:t>6</a:t>
            </a:fld>
            <a:endParaRPr lang="tr-TR" altLang="tr-TR"/>
          </a:p>
        </p:txBody>
      </p:sp>
      <p:sp>
        <p:nvSpPr>
          <p:cNvPr id="1536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8F8493-EDF9-4206-90DD-00C9EC419B3E}" type="slidenum">
              <a:rPr lang="tr-TR" altLang="tr-TR"/>
              <a:pPr/>
              <a:t>7</a:t>
            </a:fld>
            <a:endParaRPr lang="tr-TR" altLang="tr-TR"/>
          </a:p>
        </p:txBody>
      </p:sp>
      <p:sp>
        <p:nvSpPr>
          <p:cNvPr id="1556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30E54C9-52DB-46CE-845E-B4DEC8EFEC2A}" type="slidenum">
              <a:rPr lang="tr-TR" altLang="tr-TR"/>
              <a:pPr/>
              <a:t>8</a:t>
            </a:fld>
            <a:endParaRPr lang="tr-TR" altLang="tr-TR"/>
          </a:p>
        </p:txBody>
      </p:sp>
      <p:sp>
        <p:nvSpPr>
          <p:cNvPr id="1638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759276A-27E6-4516-A7F9-0803576FE912}" type="slidenum">
              <a:rPr lang="tr-TR" altLang="tr-TR"/>
              <a:pPr/>
              <a:t>9</a:t>
            </a:fld>
            <a:endParaRPr lang="tr-TR" altLang="tr-TR"/>
          </a:p>
        </p:txBody>
      </p:sp>
      <p:sp>
        <p:nvSpPr>
          <p:cNvPr id="1658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F62B5D-69F8-4C19-8BBB-A685FB4537DC}" type="slidenum">
              <a:rPr lang="tr-TR" altLang="tr-TR"/>
              <a:pPr/>
              <a:t>10</a:t>
            </a:fld>
            <a:endParaRPr lang="tr-TR" altLang="tr-TR"/>
          </a:p>
        </p:txBody>
      </p:sp>
      <p:sp>
        <p:nvSpPr>
          <p:cNvPr id="1761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6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ÜE ORTEZLERİ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r>
              <a:rPr lang="tr-TR" altLang="tr-TR" sz="3200" smtClean="0">
                <a:latin typeface="Comic Sans MS" pitchFamily="66" charset="0"/>
              </a:rPr>
              <a:t>Üst Ekstremite Ortezleri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981075"/>
            <a:ext cx="8229600" cy="5616575"/>
          </a:xfrm>
        </p:spPr>
        <p:txBody>
          <a:bodyPr/>
          <a:lstStyle/>
          <a:p>
            <a:pPr algn="just">
              <a:lnSpc>
                <a:spcPct val="80000"/>
              </a:lnSpc>
              <a:buFont typeface="Wingdings" pitchFamily="2" charset="2"/>
              <a:buChar char="v"/>
            </a:pPr>
            <a:r>
              <a:rPr lang="tr-TR" altLang="tr-TR" sz="2400" smtClean="0">
                <a:latin typeface="Comic Sans MS" pitchFamily="66" charset="0"/>
              </a:rPr>
              <a:t>Ortezler başlangıçta 30 dak uygulanır ve çıkarıldıktan sonra renk değişikliği olup olmadığı kontrol edilir, 1 sa sonra tekrar değerlendirilir, kızarıklık yoksa uygun olduğu düşünülür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v"/>
            </a:pPr>
            <a:r>
              <a:rPr lang="tr-TR" altLang="tr-TR" sz="2400" smtClean="0">
                <a:latin typeface="Comic Sans MS" pitchFamily="66" charset="0"/>
              </a:rPr>
              <a:t>Kullanım süresi, splinte ve hasta toleransına göre değişmekle birlikte, tüm gün toleransı kazanılana kadar dereceli olarak artırılır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v"/>
            </a:pPr>
            <a:r>
              <a:rPr lang="tr-TR" altLang="tr-TR" sz="2400" smtClean="0">
                <a:latin typeface="Comic Sans MS" pitchFamily="66" charset="0"/>
              </a:rPr>
              <a:t>Kafa travmalarında hastanın ajitasyonu veya aşırı terlemesi durumunda pozisyonlama için istirahat splinti 30 dak giydirilip 3 sa çıkarılabilir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v"/>
            </a:pPr>
            <a:r>
              <a:rPr lang="tr-TR" altLang="tr-TR" sz="2400" smtClean="0">
                <a:latin typeface="Comic Sans MS" pitchFamily="66" charset="0"/>
              </a:rPr>
              <a:t>Hafif spastisitesi olan inmeli bir hastada, istirahat el splinti gün içinde 2 sa giydirilip 2 sa çıkarılabilir ve tüm gece kullanılabilir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v"/>
            </a:pPr>
            <a:r>
              <a:rPr lang="tr-TR" altLang="tr-TR" sz="2400" smtClean="0">
                <a:latin typeface="Comic Sans MS" pitchFamily="66" charset="0"/>
              </a:rPr>
              <a:t>Germe hafif olmalı, gece hastayı uykudan uyandırmamalıdır, gündüz egzersizleri sırasında çıkarılmalıdır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r>
              <a:rPr lang="tr-TR" altLang="tr-TR" sz="3200" smtClean="0">
                <a:latin typeface="Comic Sans MS" pitchFamily="66" charset="0"/>
              </a:rPr>
              <a:t>El-El Bileği ve Parmak Ortezleri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981075"/>
            <a:ext cx="8229600" cy="5256213"/>
          </a:xfrm>
        </p:spPr>
        <p:txBody>
          <a:bodyPr rtlCol="0">
            <a:normAutofit/>
          </a:bodyPr>
          <a:lstStyle/>
          <a:p>
            <a:pPr marL="342906" indent="-342906" algn="just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anose="05000000000000000000" pitchFamily="2" charset="2"/>
              <a:buNone/>
              <a:defRPr/>
            </a:pPr>
            <a:r>
              <a:rPr lang="tr-TR" altLang="tr-TR" sz="2400" i="1" smtClean="0">
                <a:solidFill>
                  <a:srgbClr val="00FF00"/>
                </a:solidFill>
                <a:latin typeface="Comic Sans MS" panose="030F0702030302020204" pitchFamily="66" charset="0"/>
              </a:rPr>
              <a:t>	Opponens ortezler</a:t>
            </a:r>
          </a:p>
          <a:p>
            <a:pPr marL="342906" indent="-342906" algn="just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tr-TR" altLang="tr-TR" sz="2400" smtClean="0">
                <a:latin typeface="Comic Sans MS" panose="030F0702030302020204" pitchFamily="66" charset="0"/>
              </a:rPr>
              <a:t>Başparmak ve diğer parmakları fonksiyonel pozisyonda stabilize ederek, başparmağın diğer parmaklar ile oppozisyonunu sağlamak veya korumak için tasarlanmıştır</a:t>
            </a:r>
          </a:p>
          <a:p>
            <a:pPr marL="342906" indent="-342906" algn="just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anose="05000000000000000000" pitchFamily="2" charset="2"/>
              <a:buNone/>
              <a:defRPr/>
            </a:pPr>
            <a:r>
              <a:rPr lang="tr-TR" altLang="tr-TR" sz="2400" i="1" smtClean="0">
                <a:solidFill>
                  <a:srgbClr val="00FF00"/>
                </a:solidFill>
                <a:latin typeface="Comic Sans MS" panose="030F0702030302020204" pitchFamily="66" charset="0"/>
              </a:rPr>
              <a:t>	Kısa opponens ortezi</a:t>
            </a:r>
          </a:p>
          <a:p>
            <a:pPr marL="342906" indent="-342906" algn="just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tr-TR" altLang="tr-TR" sz="2400" smtClean="0">
                <a:latin typeface="Comic Sans MS" panose="030F0702030302020204" pitchFamily="66" charset="0"/>
              </a:rPr>
              <a:t>Başparmak ve diğer parmaklar arasındaki boşluğu (“web” aralığı) koruyacak C-bar ve kaba kavrama ile ince becerilerin yapılması için başparmağa diğer parmakların karşısında pozisyon veren opponens bar içerir, median sinir yaralanmalarında kullanılır</a:t>
            </a:r>
          </a:p>
          <a:p>
            <a:pPr marL="342906" indent="-342906" algn="just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anose="05000000000000000000" pitchFamily="2" charset="2"/>
              <a:buNone/>
              <a:defRPr/>
            </a:pPr>
            <a:r>
              <a:rPr lang="tr-TR" altLang="tr-TR" sz="2400" i="1" smtClean="0">
                <a:solidFill>
                  <a:srgbClr val="00FF00"/>
                </a:solidFill>
                <a:latin typeface="Comic Sans MS" panose="030F0702030302020204" pitchFamily="66" charset="0"/>
              </a:rPr>
              <a:t>	Uzun opponens ortezi</a:t>
            </a:r>
            <a:r>
              <a:rPr lang="tr-TR" altLang="tr-TR" sz="2400" smtClean="0">
                <a:latin typeface="Comic Sans MS" panose="030F0702030302020204" pitchFamily="66" charset="0"/>
              </a:rPr>
              <a:t> </a:t>
            </a:r>
            <a:r>
              <a:rPr lang="tr-TR" altLang="tr-TR" sz="2400" smtClean="0">
                <a:solidFill>
                  <a:srgbClr val="00FF00"/>
                </a:solidFill>
                <a:latin typeface="Comic Sans MS" panose="030F0702030302020204" pitchFamily="66" charset="0"/>
              </a:rPr>
              <a:t>(el bilek kontrollü)</a:t>
            </a:r>
            <a:endParaRPr lang="tr-TR" altLang="tr-TR" sz="2400" smtClean="0">
              <a:latin typeface="Comic Sans MS" panose="030F0702030302020204" pitchFamily="66" charset="0"/>
            </a:endParaRPr>
          </a:p>
          <a:p>
            <a:pPr marL="342906" indent="-342906" algn="just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tr-TR" altLang="tr-TR" sz="2400" smtClean="0">
                <a:latin typeface="Comic Sans MS" panose="030F0702030302020204" pitchFamily="66" charset="0"/>
              </a:rPr>
              <a:t>Ön kol barı olan ve el bileğini 20</a:t>
            </a:r>
            <a:r>
              <a:rPr lang="tr-TR" altLang="tr-TR" sz="2400" baseline="30000" smtClean="0">
                <a:latin typeface="Comic Sans MS" panose="030F0702030302020204" pitchFamily="66" charset="0"/>
              </a:rPr>
              <a:t>0</a:t>
            </a:r>
            <a:r>
              <a:rPr lang="tr-TR" altLang="tr-TR" sz="2400" smtClean="0">
                <a:latin typeface="Comic Sans MS" panose="030F0702030302020204" pitchFamily="66" charset="0"/>
              </a:rPr>
              <a:t> ekstensiyonda tutan, dirsek hareketleri ve ön kol rotasyonunu kısıtlamayan bir splinttir, en çok median sinir yaralanmalarında kullanılmaktadır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r>
              <a:rPr lang="tr-TR" altLang="tr-TR" sz="3200" smtClean="0">
                <a:latin typeface="Comic Sans MS" pitchFamily="66" charset="0"/>
              </a:rPr>
              <a:t>El-El Bileği ve Parmak Ortezleri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981075"/>
            <a:ext cx="8208963" cy="6048375"/>
          </a:xfrm>
        </p:spPr>
        <p:txBody>
          <a:bodyPr/>
          <a:lstStyle/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800" i="1" smtClean="0">
                <a:solidFill>
                  <a:srgbClr val="00FF00"/>
                </a:solidFill>
                <a:latin typeface="Comic Sans MS" pitchFamily="66" charset="0"/>
              </a:rPr>
              <a:t>	Dinamik</a:t>
            </a:r>
            <a:r>
              <a:rPr lang="tr-TR" altLang="tr-TR" sz="2800" smtClean="0">
                <a:solidFill>
                  <a:srgbClr val="00FF00"/>
                </a:solidFill>
                <a:latin typeface="Comic Sans MS" pitchFamily="66" charset="0"/>
              </a:rPr>
              <a:t> </a:t>
            </a:r>
            <a:r>
              <a:rPr lang="tr-TR" altLang="tr-TR" sz="2800" i="1" smtClean="0">
                <a:solidFill>
                  <a:srgbClr val="00FF00"/>
                </a:solidFill>
                <a:latin typeface="Comic Sans MS" pitchFamily="66" charset="0"/>
              </a:rPr>
              <a:t>el bileği fleksiyon ve ekstensiyon ortezi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800" smtClean="0">
                <a:latin typeface="Comic Sans MS" pitchFamily="66" charset="0"/>
              </a:rPr>
              <a:t>	“Colles” fraktürü sonrasında kullanılır 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800" smtClean="0">
                <a:solidFill>
                  <a:srgbClr val="00FF00"/>
                </a:solidFill>
                <a:latin typeface="Comic Sans MS" pitchFamily="66" charset="0"/>
              </a:rPr>
              <a:t>	“</a:t>
            </a:r>
            <a:r>
              <a:rPr lang="tr-TR" altLang="tr-TR" sz="2800" i="1" smtClean="0">
                <a:solidFill>
                  <a:srgbClr val="00FF00"/>
                </a:solidFill>
                <a:latin typeface="Comic Sans MS" pitchFamily="66" charset="0"/>
              </a:rPr>
              <a:t>Kleinert” ortezi</a:t>
            </a:r>
            <a:r>
              <a:rPr lang="tr-TR" altLang="tr-TR" sz="2800" smtClean="0">
                <a:latin typeface="Comic Sans MS" pitchFamily="66" charset="0"/>
              </a:rPr>
              <a:t> </a:t>
            </a:r>
          </a:p>
          <a:p>
            <a:pPr algn="just">
              <a:lnSpc>
                <a:spcPct val="90000"/>
              </a:lnSpc>
              <a:buFont typeface="Wingdings" pitchFamily="2" charset="2"/>
              <a:buChar char="v"/>
            </a:pPr>
            <a:r>
              <a:rPr lang="tr-TR" altLang="tr-TR" sz="2800" smtClean="0">
                <a:latin typeface="Comic Sans MS" pitchFamily="66" charset="0"/>
              </a:rPr>
              <a:t>Fleksör tendon tamirlerinden sonra kullanılır, parmakları dinamik olarak fleksiyona çeken, fakat aktif parmak ekstensiyonuna izin veren splinttir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800" smtClean="0">
                <a:solidFill>
                  <a:srgbClr val="00FF00"/>
                </a:solidFill>
                <a:latin typeface="Comic Sans MS" pitchFamily="66" charset="0"/>
              </a:rPr>
              <a:t>	“</a:t>
            </a:r>
            <a:r>
              <a:rPr lang="tr-TR" altLang="tr-TR" sz="2800" i="1" smtClean="0">
                <a:solidFill>
                  <a:srgbClr val="00FF00"/>
                </a:solidFill>
                <a:latin typeface="Comic Sans MS" pitchFamily="66" charset="0"/>
              </a:rPr>
              <a:t>Duran” ortezi</a:t>
            </a:r>
            <a:r>
              <a:rPr lang="tr-TR" altLang="tr-TR" sz="2800" smtClean="0">
                <a:latin typeface="Comic Sans MS" pitchFamily="66" charset="0"/>
              </a:rPr>
              <a:t> </a:t>
            </a:r>
          </a:p>
          <a:p>
            <a:pPr algn="just">
              <a:lnSpc>
                <a:spcPct val="90000"/>
              </a:lnSpc>
              <a:buFont typeface="Wingdings" pitchFamily="2" charset="2"/>
              <a:buChar char="v"/>
            </a:pPr>
            <a:r>
              <a:rPr lang="tr-TR" altLang="tr-TR" sz="2800" smtClean="0">
                <a:latin typeface="Comic Sans MS" pitchFamily="66" charset="0"/>
              </a:rPr>
              <a:t>Fleksör tendon tamirlerinden sonra kullanılan, el bileği ve MCP eklemlerini fleksiyonda ve IP eklemleri ekstensiyonda tutan statik splinttir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800" i="1" smtClean="0">
                <a:solidFill>
                  <a:srgbClr val="00FF00"/>
                </a:solidFill>
                <a:latin typeface="Comic Sans MS" pitchFamily="66" charset="0"/>
              </a:rPr>
              <a:t>	</a:t>
            </a:r>
            <a:endParaRPr lang="tr-TR" altLang="tr-TR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r>
              <a:rPr lang="tr-TR" altLang="tr-TR" sz="3200" smtClean="0">
                <a:latin typeface="Comic Sans MS" pitchFamily="66" charset="0"/>
              </a:rPr>
              <a:t>El-El Bileği ve Parmak Ortezleri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981075"/>
            <a:ext cx="8280400" cy="5616575"/>
          </a:xfrm>
        </p:spPr>
        <p:txBody>
          <a:bodyPr rtlCol="0">
            <a:normAutofit/>
          </a:bodyPr>
          <a:lstStyle/>
          <a:p>
            <a:pPr marL="342906" indent="-342906" algn="just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anose="05000000000000000000" pitchFamily="2" charset="2"/>
              <a:buNone/>
              <a:defRPr/>
            </a:pPr>
            <a:r>
              <a:rPr lang="tr-TR" altLang="tr-TR" sz="2400" i="1" dirty="0" smtClean="0">
                <a:solidFill>
                  <a:srgbClr val="00FF00"/>
                </a:solidFill>
                <a:latin typeface="Comic Sans MS" panose="030F0702030302020204" pitchFamily="66" charset="0"/>
              </a:rPr>
              <a:t>	 </a:t>
            </a:r>
            <a:r>
              <a:rPr lang="tr-TR" altLang="tr-TR" sz="2400" dirty="0" err="1" smtClean="0">
                <a:solidFill>
                  <a:srgbClr val="00FF00"/>
                </a:solidFill>
                <a:latin typeface="Comic Sans MS" panose="030F0702030302020204" pitchFamily="66" charset="0"/>
              </a:rPr>
              <a:t>Radial</a:t>
            </a:r>
            <a:r>
              <a:rPr lang="tr-TR" altLang="tr-TR" sz="2400" dirty="0" smtClean="0">
                <a:solidFill>
                  <a:srgbClr val="00FF00"/>
                </a:solidFill>
                <a:latin typeface="Comic Sans MS" panose="030F0702030302020204" pitchFamily="66" charset="0"/>
              </a:rPr>
              <a:t> sinir yaralanmalarında </a:t>
            </a:r>
          </a:p>
          <a:p>
            <a:pPr marL="342906" indent="-342906" algn="just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anose="05000000000000000000" pitchFamily="2" charset="2"/>
              <a:buNone/>
              <a:defRPr/>
            </a:pPr>
            <a:r>
              <a:rPr lang="tr-TR" altLang="tr-TR" sz="2400" i="1" dirty="0" smtClean="0">
                <a:latin typeface="Comic Sans MS" panose="030F0702030302020204" pitchFamily="66" charset="0"/>
              </a:rPr>
              <a:t>	“</a:t>
            </a:r>
            <a:r>
              <a:rPr lang="tr-TR" altLang="tr-TR" sz="2400" i="1" dirty="0" err="1" smtClean="0">
                <a:latin typeface="Comic Sans MS" panose="030F0702030302020204" pitchFamily="66" charset="0"/>
              </a:rPr>
              <a:t>Cock-up</a:t>
            </a:r>
            <a:r>
              <a:rPr lang="tr-TR" altLang="tr-TR" sz="2400" i="1" dirty="0" smtClean="0">
                <a:latin typeface="Comic Sans MS" panose="030F0702030302020204" pitchFamily="66" charset="0"/>
              </a:rPr>
              <a:t>” </a:t>
            </a:r>
            <a:r>
              <a:rPr lang="tr-TR" altLang="tr-TR" sz="2400" i="1" dirty="0" err="1" smtClean="0">
                <a:latin typeface="Comic Sans MS" panose="030F0702030302020204" pitchFamily="66" charset="0"/>
              </a:rPr>
              <a:t>splinti</a:t>
            </a:r>
            <a:r>
              <a:rPr lang="tr-TR" altLang="tr-TR" sz="2400" i="1" dirty="0" smtClean="0">
                <a:latin typeface="Comic Sans MS" panose="030F0702030302020204" pitchFamily="66" charset="0"/>
              </a:rPr>
              <a:t> 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en efektif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splinttir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, el bileğini 10</a:t>
            </a:r>
            <a:r>
              <a:rPr lang="tr-TR" altLang="tr-TR" sz="2400" baseline="30000" dirty="0" smtClean="0">
                <a:latin typeface="Comic Sans MS" panose="030F0702030302020204" pitchFamily="66" charset="0"/>
              </a:rPr>
              <a:t>0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-30</a:t>
            </a:r>
            <a:r>
              <a:rPr lang="tr-TR" altLang="tr-TR" sz="2400" baseline="30000" dirty="0" smtClean="0">
                <a:latin typeface="Comic Sans MS" panose="030F0702030302020204" pitchFamily="66" charset="0"/>
              </a:rPr>
              <a:t>0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ekstansiyonda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 tutar.</a:t>
            </a:r>
          </a:p>
          <a:p>
            <a:pPr marL="342906" indent="-342906" algn="just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anose="05000000000000000000" pitchFamily="2" charset="2"/>
              <a:buNone/>
              <a:defRPr/>
            </a:pPr>
            <a:r>
              <a:rPr lang="tr-TR" altLang="tr-TR" sz="2400" dirty="0" smtClean="0">
                <a:latin typeface="Comic Sans MS" panose="030F0702030302020204" pitchFamily="66" charset="0"/>
              </a:rPr>
              <a:t>	</a:t>
            </a:r>
            <a:r>
              <a:rPr lang="tr-TR" altLang="tr-TR" sz="2400" dirty="0" err="1" smtClean="0">
                <a:solidFill>
                  <a:srgbClr val="00FF00"/>
                </a:solidFill>
                <a:latin typeface="Comic Sans MS" panose="030F0702030302020204" pitchFamily="66" charset="0"/>
              </a:rPr>
              <a:t>Median</a:t>
            </a:r>
            <a:r>
              <a:rPr lang="tr-TR" altLang="tr-TR" sz="2400" dirty="0" smtClean="0">
                <a:solidFill>
                  <a:srgbClr val="00FF00"/>
                </a:solidFill>
                <a:latin typeface="Comic Sans MS" panose="030F0702030302020204" pitchFamily="66" charset="0"/>
              </a:rPr>
              <a:t> sinir yaralanmalarında</a:t>
            </a:r>
          </a:p>
          <a:p>
            <a:pPr marL="342906" indent="-342906" algn="just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anose="05000000000000000000" pitchFamily="2" charset="2"/>
              <a:buNone/>
              <a:defRPr/>
            </a:pPr>
            <a:r>
              <a:rPr lang="tr-TR" altLang="tr-TR" sz="2400" dirty="0" smtClean="0">
                <a:latin typeface="Comic Sans MS" panose="030F0702030302020204" pitchFamily="66" charset="0"/>
              </a:rPr>
              <a:t>	Hedeflenen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ortez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, MCP eklemlerini hafif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fleksiyona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 çeken,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ekstensiyona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 izin veren, başparmağı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palmar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abduksiyonda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 tutan ve “web” aralığını koruyan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ortezdir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.</a:t>
            </a:r>
          </a:p>
          <a:p>
            <a:pPr marL="342906" indent="-342906" algn="just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anose="05000000000000000000" pitchFamily="2" charset="2"/>
              <a:buNone/>
              <a:defRPr/>
            </a:pPr>
            <a:r>
              <a:rPr lang="tr-TR" altLang="tr-TR" sz="2400" i="1" dirty="0" smtClean="0">
                <a:solidFill>
                  <a:srgbClr val="00FF00"/>
                </a:solidFill>
                <a:latin typeface="Comic Sans MS" panose="030F0702030302020204" pitchFamily="66" charset="0"/>
              </a:rPr>
              <a:t>	</a:t>
            </a:r>
            <a:r>
              <a:rPr lang="tr-TR" altLang="tr-TR" sz="2400" i="1" dirty="0" err="1" smtClean="0">
                <a:solidFill>
                  <a:srgbClr val="00FF00"/>
                </a:solidFill>
                <a:latin typeface="Comic Sans MS" panose="030F0702030302020204" pitchFamily="66" charset="0"/>
              </a:rPr>
              <a:t>Ulnar</a:t>
            </a:r>
            <a:r>
              <a:rPr lang="tr-TR" altLang="tr-TR" sz="2400" i="1" dirty="0" smtClean="0">
                <a:solidFill>
                  <a:srgbClr val="00FF00"/>
                </a:solidFill>
                <a:latin typeface="Comic Sans MS" panose="030F0702030302020204" pitchFamily="66" charset="0"/>
              </a:rPr>
              <a:t> sinir yaralanmalarında</a:t>
            </a:r>
            <a:endParaRPr lang="tr-TR" altLang="tr-TR" sz="2400" dirty="0" smtClean="0">
              <a:latin typeface="Comic Sans MS" panose="030F0702030302020204" pitchFamily="66" charset="0"/>
            </a:endParaRPr>
          </a:p>
          <a:p>
            <a:pPr marL="342906" indent="-342906" algn="just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tr-TR" altLang="tr-TR" sz="2400" dirty="0" err="1" smtClean="0">
                <a:latin typeface="Comic Sans MS" panose="030F0702030302020204" pitchFamily="66" charset="0"/>
              </a:rPr>
              <a:t>İntrinsik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 kas gücü ve elin koordinasyonunda kayıp mevcuttur, uygun tedavi edilmezse 4. ve 5. parmakta pençe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deformitesi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 gelişir.</a:t>
            </a:r>
          </a:p>
          <a:p>
            <a:pPr marL="342906" indent="-342906" algn="just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tr-TR" altLang="tr-TR" sz="2400" dirty="0" smtClean="0">
                <a:latin typeface="Comic Sans MS" panose="030F0702030302020204" pitchFamily="66" charset="0"/>
              </a:rPr>
              <a:t>Dördüncü ve beşinci parmakta MCP eklemlerinde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ekstansiyonu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 kısıtlayan, IP eklem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ektansiyonu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 sağlayan ve parmaklarda tam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fleksiyona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 izin veren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splintler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 kullanılır.</a:t>
            </a:r>
          </a:p>
          <a:p>
            <a:pPr marL="342906" indent="-342906" algn="just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anose="05000000000000000000" pitchFamily="2" charset="2"/>
              <a:buNone/>
              <a:defRPr/>
            </a:pPr>
            <a:r>
              <a:rPr lang="tr-TR" altLang="tr-TR" sz="2400" i="1" dirty="0" smtClean="0">
                <a:solidFill>
                  <a:srgbClr val="00FF00"/>
                </a:solidFill>
                <a:latin typeface="Comic Sans MS" panose="030F0702030302020204" pitchFamily="66" charset="0"/>
              </a:rPr>
              <a:t>	</a:t>
            </a:r>
            <a:endParaRPr lang="tr-TR" altLang="tr-TR" sz="2400" dirty="0" smtClean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r>
              <a:rPr lang="tr-TR" altLang="tr-TR" sz="3200" smtClean="0">
                <a:latin typeface="Comic Sans MS" pitchFamily="66" charset="0"/>
              </a:rPr>
              <a:t>El-El Bileği ve Parmak Ortezleri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692150"/>
            <a:ext cx="8280400" cy="5616575"/>
          </a:xfrm>
        </p:spPr>
        <p:txBody>
          <a:bodyPr/>
          <a:lstStyle/>
          <a:p>
            <a:pPr algn="just">
              <a:buFont typeface="Wingdings" pitchFamily="2" charset="2"/>
              <a:buNone/>
            </a:pPr>
            <a:r>
              <a:rPr lang="tr-TR" altLang="tr-TR" sz="3000" i="1" smtClean="0">
                <a:solidFill>
                  <a:srgbClr val="00FF00"/>
                </a:solidFill>
                <a:latin typeface="Comic Sans MS" pitchFamily="66" charset="0"/>
              </a:rPr>
              <a:t>	</a:t>
            </a:r>
          </a:p>
          <a:p>
            <a:pPr algn="just">
              <a:buFont typeface="Wingdings" pitchFamily="2" charset="2"/>
              <a:buNone/>
            </a:pPr>
            <a:r>
              <a:rPr lang="tr-TR" altLang="tr-TR" sz="3000" i="1" smtClean="0">
                <a:solidFill>
                  <a:srgbClr val="00FF00"/>
                </a:solidFill>
                <a:latin typeface="Comic Sans MS" pitchFamily="66" charset="0"/>
              </a:rPr>
              <a:t>	Kombine median ve ulnar sinir yaralanmalarında</a:t>
            </a:r>
          </a:p>
          <a:p>
            <a:pPr algn="just">
              <a:buFont typeface="Wingdings" pitchFamily="2" charset="2"/>
              <a:buChar char="v"/>
            </a:pPr>
            <a:r>
              <a:rPr lang="tr-TR" altLang="tr-TR" sz="3000" smtClean="0">
                <a:latin typeface="Comic Sans MS" pitchFamily="66" charset="0"/>
              </a:rPr>
              <a:t>Tüm parmakların MCP eklemlerini 20</a:t>
            </a:r>
            <a:r>
              <a:rPr lang="tr-TR" altLang="tr-TR" sz="3000" baseline="30000" smtClean="0">
                <a:latin typeface="Comic Sans MS" pitchFamily="66" charset="0"/>
              </a:rPr>
              <a:t>0</a:t>
            </a:r>
            <a:r>
              <a:rPr lang="tr-TR" altLang="tr-TR" sz="3000" smtClean="0">
                <a:latin typeface="Comic Sans MS" pitchFamily="66" charset="0"/>
              </a:rPr>
              <a:t>-40</a:t>
            </a:r>
            <a:r>
              <a:rPr lang="tr-TR" altLang="tr-TR" sz="3000" baseline="30000" smtClean="0">
                <a:latin typeface="Comic Sans MS" pitchFamily="66" charset="0"/>
              </a:rPr>
              <a:t>0</a:t>
            </a:r>
            <a:r>
              <a:rPr lang="tr-TR" altLang="tr-TR" sz="3000" smtClean="0">
                <a:latin typeface="Comic Sans MS" pitchFamily="66" charset="0"/>
              </a:rPr>
              <a:t> fleksiyonda tutan, tüm parmakları içine alan ve “web” aralığını koruyan bir splint uygundur</a:t>
            </a:r>
          </a:p>
          <a:p>
            <a:pPr algn="just">
              <a:buFont typeface="Wingdings" pitchFamily="2" charset="2"/>
              <a:buChar char="v"/>
            </a:pPr>
            <a:r>
              <a:rPr lang="tr-TR" altLang="tr-TR" sz="3000" smtClean="0">
                <a:latin typeface="Comic Sans MS" pitchFamily="66" charset="0"/>
              </a:rPr>
              <a:t>Dinamik splintlerde çekme kuvveti yönü segmente dik olmalıdır.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200" smtClean="0">
                <a:latin typeface="Comic Sans MS" pitchFamily="66" charset="0"/>
              </a:rPr>
              <a:t>El-El Bileği ve Parmak Ortezleri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229600" cy="5589587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altLang="tr-TR" sz="2400" smtClean="0">
                <a:solidFill>
                  <a:srgbClr val="00FF00"/>
                </a:solidFill>
                <a:latin typeface="Comic Sans MS" pitchFamily="66" charset="0"/>
              </a:rPr>
              <a:t>	Yanıklarda,</a:t>
            </a:r>
            <a:r>
              <a:rPr lang="tr-TR" altLang="tr-TR" sz="2400" smtClean="0">
                <a:latin typeface="Comic Sans MS" pitchFamily="66" charset="0"/>
              </a:rPr>
              <a:t> 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endParaRPr lang="tr-TR" altLang="tr-TR" sz="2400" smtClean="0">
              <a:latin typeface="Comic Sans MS" pitchFamily="66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v"/>
            </a:pPr>
            <a:r>
              <a:rPr lang="tr-TR" altLang="tr-TR" sz="2400" smtClean="0">
                <a:latin typeface="Comic Sans MS" pitchFamily="66" charset="0"/>
              </a:rPr>
              <a:t>El bileğini 10</a:t>
            </a:r>
            <a:r>
              <a:rPr lang="tr-TR" altLang="tr-TR" sz="2400" baseline="30000" smtClean="0">
                <a:latin typeface="Comic Sans MS" pitchFamily="66" charset="0"/>
              </a:rPr>
              <a:t>0</a:t>
            </a:r>
            <a:r>
              <a:rPr lang="tr-TR" altLang="tr-TR" sz="2400" smtClean="0">
                <a:latin typeface="Comic Sans MS" pitchFamily="66" charset="0"/>
              </a:rPr>
              <a:t> ekstansiyonda ve MCP eklemleri 60</a:t>
            </a:r>
            <a:r>
              <a:rPr lang="tr-TR" altLang="tr-TR" sz="2400" baseline="30000" smtClean="0">
                <a:latin typeface="Comic Sans MS" pitchFamily="66" charset="0"/>
              </a:rPr>
              <a:t>0</a:t>
            </a:r>
            <a:r>
              <a:rPr lang="tr-TR" altLang="tr-TR" sz="2400" smtClean="0">
                <a:latin typeface="Comic Sans MS" pitchFamily="66" charset="0"/>
              </a:rPr>
              <a:t>-70</a:t>
            </a:r>
            <a:r>
              <a:rPr lang="tr-TR" altLang="tr-TR" sz="2400" baseline="30000" smtClean="0">
                <a:latin typeface="Comic Sans MS" pitchFamily="66" charset="0"/>
              </a:rPr>
              <a:t>0</a:t>
            </a:r>
            <a:r>
              <a:rPr lang="tr-TR" altLang="tr-TR" sz="2400" smtClean="0">
                <a:latin typeface="Comic Sans MS" pitchFamily="66" charset="0"/>
              </a:rPr>
              <a:t> fleksiyonda, DIP ve PIP eklemleri ekstansiyonda  pozisyonlayan </a:t>
            </a:r>
            <a:r>
              <a:rPr lang="tr-TR" altLang="tr-TR" sz="2400" i="1" smtClean="0">
                <a:solidFill>
                  <a:srgbClr val="00FF00"/>
                </a:solidFill>
                <a:latin typeface="Comic Sans MS" pitchFamily="66" charset="0"/>
              </a:rPr>
              <a:t>statik el-el bileği splintleri</a:t>
            </a:r>
            <a:r>
              <a:rPr lang="tr-TR" altLang="tr-TR" sz="2400" smtClean="0">
                <a:latin typeface="Comic Sans MS" pitchFamily="66" charset="0"/>
              </a:rPr>
              <a:t> kullanılır, başparmak “web”aralığının korunması ve dorsal kontraktürlerin önlenmesinde yararlıdır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v"/>
            </a:pPr>
            <a:endParaRPr lang="tr-TR" altLang="tr-TR" sz="2400" smtClean="0">
              <a:solidFill>
                <a:srgbClr val="00FF00"/>
              </a:solidFill>
              <a:latin typeface="Comic Sans MS" pitchFamily="66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v"/>
            </a:pPr>
            <a:r>
              <a:rPr lang="tr-TR" altLang="tr-TR" sz="2400" smtClean="0">
                <a:latin typeface="Comic Sans MS" pitchFamily="66" charset="0"/>
              </a:rPr>
              <a:t> MCP ve IP eklem kontraktürlerinin önlenmesinde </a:t>
            </a:r>
            <a:r>
              <a:rPr lang="tr-TR" altLang="tr-TR" sz="2400" smtClean="0">
                <a:solidFill>
                  <a:srgbClr val="00FF00"/>
                </a:solidFill>
                <a:latin typeface="Comic Sans MS" pitchFamily="66" charset="0"/>
              </a:rPr>
              <a:t>d</a:t>
            </a:r>
            <a:r>
              <a:rPr lang="tr-TR" altLang="tr-TR" sz="2400" i="1" smtClean="0">
                <a:solidFill>
                  <a:srgbClr val="00FF00"/>
                </a:solidFill>
                <a:latin typeface="Comic Sans MS" pitchFamily="66" charset="0"/>
              </a:rPr>
              <a:t>inamik splintler</a:t>
            </a:r>
            <a:r>
              <a:rPr lang="tr-TR" altLang="tr-TR" sz="2400" smtClean="0">
                <a:latin typeface="Comic Sans MS" pitchFamily="66" charset="0"/>
              </a:rPr>
              <a:t> kullanılır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v"/>
            </a:pPr>
            <a:endParaRPr lang="tr-TR" altLang="tr-TR" sz="2400" smtClean="0">
              <a:latin typeface="Comic Sans MS" pitchFamily="66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v"/>
            </a:pPr>
            <a:r>
              <a:rPr lang="tr-TR" altLang="tr-TR" sz="2400" smtClean="0">
                <a:latin typeface="Comic Sans MS" pitchFamily="66" charset="0"/>
              </a:rPr>
              <a:t>İlk 3-4 gün süresince ödem azaldıkça splint modifiye edilmelidir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1143000"/>
          </a:xfrm>
        </p:spPr>
        <p:txBody>
          <a:bodyPr/>
          <a:lstStyle/>
          <a:p>
            <a:r>
              <a:rPr lang="tr-TR" altLang="tr-TR" sz="3200" smtClean="0">
                <a:latin typeface="Comic Sans MS" pitchFamily="66" charset="0"/>
              </a:rPr>
              <a:t>El-El Bileği ve Parmak Ortezleri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620713"/>
            <a:ext cx="8229600" cy="6021387"/>
          </a:xfrm>
        </p:spPr>
        <p:txBody>
          <a:bodyPr rtlCol="0">
            <a:normAutofit/>
          </a:bodyPr>
          <a:lstStyle/>
          <a:p>
            <a:pPr marL="342906" indent="-342906" algn="just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anose="05000000000000000000" pitchFamily="2" charset="2"/>
              <a:buChar char="v"/>
              <a:defRPr/>
            </a:pPr>
            <a:endParaRPr lang="tr-TR" altLang="tr-TR" sz="2400" dirty="0" smtClean="0">
              <a:latin typeface="Comic Sans MS" panose="030F0702030302020204" pitchFamily="66" charset="0"/>
            </a:endParaRPr>
          </a:p>
          <a:p>
            <a:pPr marL="342906" indent="-342906" algn="just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anose="05000000000000000000" pitchFamily="2" charset="2"/>
              <a:buNone/>
              <a:defRPr/>
            </a:pPr>
            <a:r>
              <a:rPr lang="tr-TR" altLang="tr-TR" sz="2400" dirty="0" smtClean="0">
                <a:solidFill>
                  <a:srgbClr val="00FF00"/>
                </a:solidFill>
                <a:latin typeface="Comic Sans MS" panose="030F0702030302020204" pitchFamily="66" charset="0"/>
              </a:rPr>
              <a:t>	Kafa travmaları ve inmede </a:t>
            </a:r>
            <a:r>
              <a:rPr lang="tr-TR" altLang="tr-TR" sz="2400" dirty="0" err="1" smtClean="0">
                <a:solidFill>
                  <a:srgbClr val="00FF00"/>
                </a:solidFill>
                <a:latin typeface="Comic Sans MS" panose="030F0702030302020204" pitchFamily="66" charset="0"/>
              </a:rPr>
              <a:t>ortezler</a:t>
            </a:r>
            <a:endParaRPr lang="tr-TR" altLang="tr-TR" sz="2400" dirty="0" smtClean="0">
              <a:solidFill>
                <a:srgbClr val="00FF00"/>
              </a:solidFill>
              <a:latin typeface="Comic Sans MS" panose="030F0702030302020204" pitchFamily="66" charset="0"/>
            </a:endParaRPr>
          </a:p>
          <a:p>
            <a:pPr marL="342906" indent="-342906" algn="just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tr-TR" altLang="tr-TR" sz="2400" dirty="0" err="1" smtClean="0">
                <a:latin typeface="Comic Sans MS" panose="030F0702030302020204" pitchFamily="66" charset="0"/>
              </a:rPr>
              <a:t>Deformitelerin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 önlenmesi ve kas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tonusunun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 düzenlenmesinde kullanılır</a:t>
            </a:r>
          </a:p>
          <a:p>
            <a:pPr marL="342906" indent="-342906" algn="just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tr-TR" altLang="tr-TR" sz="2400" dirty="0" smtClean="0">
                <a:latin typeface="Comic Sans MS" panose="030F0702030302020204" pitchFamily="66" charset="0"/>
              </a:rPr>
              <a:t>İstirahat ve pozisyonlama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ortezleri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,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distal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 ödem, eklem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subluksasyonu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 ve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kontraktür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 gibi komplikasyonların önlenmesinde gereklidir</a:t>
            </a:r>
          </a:p>
          <a:p>
            <a:pPr marL="342906" indent="-342906" algn="just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anose="05000000000000000000" pitchFamily="2" charset="2"/>
              <a:buChar char="v"/>
              <a:defRPr/>
            </a:pPr>
            <a:endParaRPr lang="tr-TR" altLang="tr-TR" sz="2400" dirty="0" smtClean="0">
              <a:latin typeface="Comic Sans MS" panose="030F0702030302020204" pitchFamily="66" charset="0"/>
            </a:endParaRPr>
          </a:p>
          <a:p>
            <a:pPr marL="342906" indent="-342906" algn="ctr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anose="05000000000000000000" pitchFamily="2" charset="2"/>
              <a:buNone/>
              <a:defRPr/>
            </a:pPr>
            <a:r>
              <a:rPr lang="tr-TR" altLang="tr-TR" sz="2400" i="1" dirty="0" smtClean="0">
                <a:solidFill>
                  <a:srgbClr val="00FF00"/>
                </a:solidFill>
                <a:latin typeface="Comic Sans MS" panose="030F0702030302020204" pitchFamily="66" charset="0"/>
              </a:rPr>
              <a:t>	İstirahat el-</a:t>
            </a:r>
            <a:r>
              <a:rPr lang="tr-TR" altLang="tr-TR" sz="2400" i="1" dirty="0" err="1" smtClean="0">
                <a:solidFill>
                  <a:srgbClr val="00FF00"/>
                </a:solidFill>
                <a:latin typeface="Comic Sans MS" panose="030F0702030302020204" pitchFamily="66" charset="0"/>
              </a:rPr>
              <a:t>elbileği</a:t>
            </a:r>
            <a:r>
              <a:rPr lang="tr-TR" altLang="tr-TR" sz="2400" i="1" dirty="0" smtClean="0">
                <a:solidFill>
                  <a:srgbClr val="00FF00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400" i="1" dirty="0" err="1" smtClean="0">
                <a:solidFill>
                  <a:srgbClr val="00FF00"/>
                </a:solidFill>
                <a:latin typeface="Comic Sans MS" panose="030F0702030302020204" pitchFamily="66" charset="0"/>
              </a:rPr>
              <a:t>ortezi</a:t>
            </a:r>
            <a:endParaRPr lang="tr-TR" altLang="tr-TR" sz="2400" dirty="0" smtClean="0">
              <a:solidFill>
                <a:srgbClr val="00FF00"/>
              </a:solidFill>
              <a:latin typeface="Comic Sans MS" panose="030F0702030302020204" pitchFamily="66" charset="0"/>
            </a:endParaRPr>
          </a:p>
          <a:p>
            <a:pPr marL="342906" indent="-342906" algn="just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tr-TR" altLang="tr-TR" sz="2400" dirty="0" smtClean="0">
                <a:latin typeface="Comic Sans MS" panose="030F0702030302020204" pitchFamily="66" charset="0"/>
              </a:rPr>
              <a:t>El bileği hafif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ekstansiyonda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, MCP eklemleri hafif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fleksiyonda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 ve IP eklemler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ekstansiyonda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, ya da 10 derece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fleksiyonda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pozisyonlanır</a:t>
            </a:r>
          </a:p>
          <a:p>
            <a:pPr marL="342906" indent="-342906" algn="just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anose="05000000000000000000" pitchFamily="2" charset="2"/>
              <a:buNone/>
              <a:defRPr/>
            </a:pPr>
            <a:r>
              <a:rPr lang="tr-TR" altLang="tr-TR" sz="2400" i="1" dirty="0" smtClean="0">
                <a:solidFill>
                  <a:srgbClr val="00FF00"/>
                </a:solidFill>
                <a:latin typeface="Comic Sans MS" panose="030F0702030302020204" pitchFamily="66" charset="0"/>
              </a:rPr>
              <a:t>	</a:t>
            </a:r>
          </a:p>
          <a:p>
            <a:pPr marL="342906" indent="-342906" algn="ctr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anose="05000000000000000000" pitchFamily="2" charset="2"/>
              <a:buNone/>
              <a:defRPr/>
            </a:pPr>
            <a:r>
              <a:rPr lang="tr-TR" altLang="tr-TR" sz="2400" i="1" dirty="0" smtClean="0">
                <a:solidFill>
                  <a:srgbClr val="00FF00"/>
                </a:solidFill>
                <a:latin typeface="Comic Sans MS" panose="030F0702030302020204" pitchFamily="66" charset="0"/>
              </a:rPr>
              <a:t>	</a:t>
            </a:r>
            <a:r>
              <a:rPr lang="tr-TR" altLang="tr-TR" sz="2400" i="1" dirty="0" err="1" smtClean="0">
                <a:solidFill>
                  <a:srgbClr val="00FF00"/>
                </a:solidFill>
                <a:latin typeface="Comic Sans MS" panose="030F0702030302020204" pitchFamily="66" charset="0"/>
              </a:rPr>
              <a:t>Spastisite</a:t>
            </a:r>
            <a:r>
              <a:rPr lang="tr-TR" altLang="tr-TR" sz="2400" i="1" dirty="0" smtClean="0">
                <a:solidFill>
                  <a:srgbClr val="00FF00"/>
                </a:solidFill>
                <a:latin typeface="Comic Sans MS" panose="030F0702030302020204" pitchFamily="66" charset="0"/>
              </a:rPr>
              <a:t> redüksiyon </a:t>
            </a:r>
            <a:r>
              <a:rPr lang="tr-TR" altLang="tr-TR" sz="2400" i="1" dirty="0" err="1" smtClean="0">
                <a:solidFill>
                  <a:srgbClr val="00FF00"/>
                </a:solidFill>
                <a:latin typeface="Comic Sans MS" panose="030F0702030302020204" pitchFamily="66" charset="0"/>
              </a:rPr>
              <a:t>splinti</a:t>
            </a:r>
            <a:r>
              <a:rPr lang="tr-TR" altLang="tr-TR" sz="2400" dirty="0" smtClean="0">
                <a:solidFill>
                  <a:srgbClr val="00FF00"/>
                </a:solidFill>
                <a:latin typeface="Comic Sans MS" panose="030F0702030302020204" pitchFamily="66" charset="0"/>
              </a:rPr>
              <a:t> </a:t>
            </a:r>
          </a:p>
          <a:p>
            <a:pPr marL="342906" indent="-342906" algn="just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tr-TR" altLang="tr-TR" sz="2400" dirty="0" err="1" smtClean="0">
                <a:latin typeface="Comic Sans MS" panose="030F0702030302020204" pitchFamily="66" charset="0"/>
              </a:rPr>
              <a:t>Spastisite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 varlığında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yararlıdır.El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 bileği 30</a:t>
            </a:r>
            <a:r>
              <a:rPr lang="tr-TR" altLang="tr-TR" sz="2400" baseline="30000" dirty="0" smtClean="0">
                <a:latin typeface="Comic Sans MS" panose="030F0702030302020204" pitchFamily="66" charset="0"/>
              </a:rPr>
              <a:t>0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ekstansiyon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, MCP 45</a:t>
            </a:r>
            <a:r>
              <a:rPr lang="tr-TR" altLang="tr-TR" sz="2400" baseline="30000" dirty="0" smtClean="0">
                <a:latin typeface="Comic Sans MS" panose="030F0702030302020204" pitchFamily="66" charset="0"/>
              </a:rPr>
              <a:t>0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fleksiyon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, IP eklemler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ekstansiyon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, parmaklar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abduksiyonda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, başparmak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ekstansiyon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 ve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abduksiyonda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 pozisyonlanır</a:t>
            </a:r>
            <a:endParaRPr lang="tr-TR" altLang="tr-TR" sz="2400" baseline="30000" dirty="0" smtClean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r>
              <a:rPr lang="tr-TR" altLang="tr-TR" sz="3200" smtClean="0">
                <a:latin typeface="Comic Sans MS" pitchFamily="66" charset="0"/>
              </a:rPr>
              <a:t>El-El Bileği ve Parmak Ortezleri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81075"/>
            <a:ext cx="8229600" cy="5543550"/>
          </a:xfrm>
        </p:spPr>
        <p:txBody>
          <a:bodyPr rtlCol="0">
            <a:normAutofit/>
          </a:bodyPr>
          <a:lstStyle/>
          <a:p>
            <a:pPr marL="342906" indent="-342906" algn="just" defTabSz="457207" fontAlgn="auto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anose="05000000000000000000" pitchFamily="2" charset="2"/>
              <a:buNone/>
              <a:defRPr/>
            </a:pPr>
            <a:r>
              <a:rPr lang="tr-TR" altLang="tr-TR" sz="2800" dirty="0" smtClean="0">
                <a:solidFill>
                  <a:srgbClr val="00FF00"/>
                </a:solidFill>
                <a:latin typeface="Comic Sans MS" panose="030F0702030302020204" pitchFamily="66" charset="0"/>
              </a:rPr>
              <a:t>	C1-C8 düzeyindeki </a:t>
            </a:r>
            <a:r>
              <a:rPr lang="tr-TR" altLang="tr-TR" sz="2800" dirty="0" err="1" smtClean="0">
                <a:solidFill>
                  <a:srgbClr val="00FF00"/>
                </a:solidFill>
                <a:latin typeface="Comic Sans MS" panose="030F0702030302020204" pitchFamily="66" charset="0"/>
              </a:rPr>
              <a:t>spinal</a:t>
            </a:r>
            <a:r>
              <a:rPr lang="tr-TR" altLang="tr-TR" sz="2800" dirty="0" smtClean="0">
                <a:solidFill>
                  <a:srgbClr val="00FF00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800" dirty="0" err="1" smtClean="0">
                <a:solidFill>
                  <a:srgbClr val="00FF00"/>
                </a:solidFill>
                <a:latin typeface="Comic Sans MS" panose="030F0702030302020204" pitchFamily="66" charset="0"/>
              </a:rPr>
              <a:t>kord</a:t>
            </a:r>
            <a:r>
              <a:rPr lang="tr-TR" altLang="tr-TR" sz="2800" dirty="0" smtClean="0">
                <a:solidFill>
                  <a:srgbClr val="00FF00"/>
                </a:solidFill>
                <a:latin typeface="Comic Sans MS" panose="030F0702030302020204" pitchFamily="66" charset="0"/>
              </a:rPr>
              <a:t> yaralanmalı hastalarda</a:t>
            </a:r>
            <a:r>
              <a:rPr lang="tr-TR" altLang="tr-TR" sz="2800" dirty="0" smtClean="0">
                <a:latin typeface="Comic Sans MS" panose="030F0702030302020204" pitchFamily="66" charset="0"/>
              </a:rPr>
              <a:t> </a:t>
            </a:r>
          </a:p>
          <a:p>
            <a:pPr marL="342906" indent="-342906" algn="just" defTabSz="457207" fontAlgn="auto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tr-TR" altLang="tr-TR" sz="2800" dirty="0" smtClean="0">
                <a:latin typeface="Comic Sans MS" panose="030F0702030302020204" pitchFamily="66" charset="0"/>
              </a:rPr>
              <a:t>Başparmağı </a:t>
            </a:r>
            <a:r>
              <a:rPr lang="tr-TR" altLang="tr-TR" sz="2800" dirty="0" err="1" smtClean="0">
                <a:latin typeface="Comic Sans MS" panose="030F0702030302020204" pitchFamily="66" charset="0"/>
              </a:rPr>
              <a:t>oppozisyonda</a:t>
            </a:r>
            <a:r>
              <a:rPr lang="tr-TR" altLang="tr-TR" sz="2800" dirty="0" smtClean="0">
                <a:latin typeface="Comic Sans MS" panose="030F0702030302020204" pitchFamily="66" charset="0"/>
              </a:rPr>
              <a:t> tutan, başparmak “web” aralığını ve </a:t>
            </a:r>
            <a:r>
              <a:rPr lang="tr-TR" altLang="tr-TR" sz="2800" dirty="0" err="1" smtClean="0">
                <a:latin typeface="Comic Sans MS" panose="030F0702030302020204" pitchFamily="66" charset="0"/>
              </a:rPr>
              <a:t>palmar</a:t>
            </a:r>
            <a:r>
              <a:rPr lang="tr-TR" altLang="tr-TR" sz="2800" dirty="0" smtClean="0">
                <a:latin typeface="Comic Sans MS" panose="030F0702030302020204" pitchFamily="66" charset="0"/>
              </a:rPr>
              <a:t> arkı koruyan </a:t>
            </a:r>
            <a:r>
              <a:rPr lang="tr-TR" altLang="tr-TR" sz="2800" i="1" dirty="0" smtClean="0">
                <a:solidFill>
                  <a:srgbClr val="00FF00"/>
                </a:solidFill>
                <a:latin typeface="Comic Sans MS" panose="030F0702030302020204" pitchFamily="66" charset="0"/>
              </a:rPr>
              <a:t>statik el-</a:t>
            </a:r>
            <a:r>
              <a:rPr lang="tr-TR" altLang="tr-TR" sz="2800" i="1" dirty="0" err="1" smtClean="0">
                <a:solidFill>
                  <a:srgbClr val="00FF00"/>
                </a:solidFill>
                <a:latin typeface="Comic Sans MS" panose="030F0702030302020204" pitchFamily="66" charset="0"/>
              </a:rPr>
              <a:t>elbileği</a:t>
            </a:r>
            <a:r>
              <a:rPr lang="tr-TR" altLang="tr-TR" sz="2800" i="1" dirty="0" smtClean="0">
                <a:solidFill>
                  <a:srgbClr val="00FF00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800" i="1" dirty="0" err="1" smtClean="0">
                <a:solidFill>
                  <a:srgbClr val="00FF00"/>
                </a:solidFill>
                <a:latin typeface="Comic Sans MS" panose="030F0702030302020204" pitchFamily="66" charset="0"/>
              </a:rPr>
              <a:t>ortezleri</a:t>
            </a:r>
            <a:r>
              <a:rPr lang="tr-TR" altLang="tr-TR" sz="2800" dirty="0" smtClean="0">
                <a:latin typeface="Comic Sans MS" panose="030F0702030302020204" pitchFamily="66" charset="0"/>
              </a:rPr>
              <a:t> kullanılmaktadır</a:t>
            </a:r>
          </a:p>
          <a:p>
            <a:pPr marL="342906" indent="-342906" algn="just" defTabSz="457207" fontAlgn="auto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tr-TR" altLang="tr-TR" sz="2800" dirty="0" smtClean="0">
                <a:latin typeface="Comic Sans MS" panose="030F0702030302020204" pitchFamily="66" charset="0"/>
              </a:rPr>
              <a:t>El bileği yaklaşık 20</a:t>
            </a:r>
            <a:r>
              <a:rPr lang="tr-TR" altLang="tr-TR" sz="2800" baseline="30000" dirty="0" smtClean="0">
                <a:latin typeface="Comic Sans MS" panose="030F0702030302020204" pitchFamily="66" charset="0"/>
              </a:rPr>
              <a:t>0</a:t>
            </a:r>
            <a:r>
              <a:rPr lang="tr-TR" altLang="tr-TR" sz="2800" dirty="0" smtClean="0">
                <a:latin typeface="Comic Sans MS" panose="030F0702030302020204" pitchFamily="66" charset="0"/>
              </a:rPr>
              <a:t>  </a:t>
            </a:r>
            <a:r>
              <a:rPr lang="tr-TR" altLang="tr-TR" sz="2800" dirty="0" err="1" smtClean="0">
                <a:latin typeface="Comic Sans MS" panose="030F0702030302020204" pitchFamily="66" charset="0"/>
              </a:rPr>
              <a:t>ekstansiyonda</a:t>
            </a:r>
            <a:r>
              <a:rPr lang="tr-TR" altLang="tr-TR" sz="2800" dirty="0" smtClean="0">
                <a:latin typeface="Comic Sans MS" panose="030F0702030302020204" pitchFamily="66" charset="0"/>
              </a:rPr>
              <a:t> ve başparmak </a:t>
            </a:r>
            <a:r>
              <a:rPr lang="tr-TR" altLang="tr-TR" sz="2800" dirty="0" err="1" smtClean="0">
                <a:latin typeface="Comic Sans MS" panose="030F0702030302020204" pitchFamily="66" charset="0"/>
              </a:rPr>
              <a:t>abduksiyon</a:t>
            </a:r>
            <a:r>
              <a:rPr lang="tr-TR" altLang="tr-TR" sz="2800" dirty="0" smtClean="0">
                <a:latin typeface="Comic Sans MS" panose="030F0702030302020204" pitchFamily="66" charset="0"/>
              </a:rPr>
              <a:t> pozisyonundadır</a:t>
            </a:r>
          </a:p>
          <a:p>
            <a:pPr marL="342906" indent="-342906" algn="just" defTabSz="457207" fontAlgn="auto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tr-TR" altLang="tr-TR" sz="2800" dirty="0" smtClean="0">
                <a:latin typeface="Comic Sans MS" panose="030F0702030302020204" pitchFamily="66" charset="0"/>
              </a:rPr>
              <a:t>C4 düzeyli hastalarda, C5 seviyesi ile ilgili kaslarda (</a:t>
            </a:r>
            <a:r>
              <a:rPr lang="tr-TR" altLang="tr-TR" sz="2800" dirty="0" err="1" smtClean="0">
                <a:latin typeface="Comic Sans MS" panose="030F0702030302020204" pitchFamily="66" charset="0"/>
              </a:rPr>
              <a:t>deltoid</a:t>
            </a:r>
            <a:r>
              <a:rPr lang="tr-TR" altLang="tr-TR" sz="2800" dirty="0" smtClean="0">
                <a:latin typeface="Comic Sans MS" panose="030F0702030302020204" pitchFamily="66" charset="0"/>
              </a:rPr>
              <a:t> veya </a:t>
            </a:r>
            <a:r>
              <a:rPr lang="tr-TR" altLang="tr-TR" sz="2800" dirty="0" err="1" smtClean="0">
                <a:latin typeface="Comic Sans MS" panose="030F0702030302020204" pitchFamily="66" charset="0"/>
              </a:rPr>
              <a:t>biseps</a:t>
            </a:r>
            <a:r>
              <a:rPr lang="tr-TR" altLang="tr-TR" sz="2800" dirty="0" smtClean="0">
                <a:latin typeface="Comic Sans MS" panose="030F0702030302020204" pitchFamily="66" charset="0"/>
              </a:rPr>
              <a:t>) 2/5 veya 3/5 kas gücü olduğunda </a:t>
            </a:r>
            <a:r>
              <a:rPr lang="tr-TR" altLang="tr-TR" sz="2800" i="1" dirty="0" smtClean="0">
                <a:solidFill>
                  <a:srgbClr val="00FF00"/>
                </a:solidFill>
                <a:latin typeface="Comic Sans MS" panose="030F0702030302020204" pitchFamily="66" charset="0"/>
              </a:rPr>
              <a:t>mobil kol destekleri</a:t>
            </a:r>
            <a:r>
              <a:rPr lang="tr-TR" altLang="tr-TR" sz="2800" i="1" dirty="0" smtClean="0">
                <a:latin typeface="Comic Sans MS" panose="030F0702030302020204" pitchFamily="66" charset="0"/>
              </a:rPr>
              <a:t>,</a:t>
            </a:r>
            <a:r>
              <a:rPr lang="tr-TR" altLang="tr-TR" sz="2800" dirty="0" smtClean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 smtClean="0">
                <a:latin typeface="Comic Sans MS" panose="030F0702030302020204" pitchFamily="66" charset="0"/>
              </a:rPr>
              <a:t>antigravite</a:t>
            </a:r>
            <a:r>
              <a:rPr lang="tr-TR" altLang="tr-TR" sz="2800" dirty="0" smtClean="0">
                <a:latin typeface="Comic Sans MS" panose="030F0702030302020204" pitchFamily="66" charset="0"/>
              </a:rPr>
              <a:t> desteği sağlayarak yararlı olabilir</a:t>
            </a:r>
          </a:p>
          <a:p>
            <a:pPr marL="342906" indent="-342906" algn="just" defTabSz="457207" fontAlgn="auto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tr-TR" altLang="tr-TR" sz="2800" dirty="0" smtClean="0">
                <a:latin typeface="Comic Sans MS" panose="030F0702030302020204" pitchFamily="66" charset="0"/>
              </a:rPr>
              <a:t> C5 düzeyinde </a:t>
            </a:r>
            <a:r>
              <a:rPr lang="tr-TR" altLang="tr-TR" sz="2800" i="1" dirty="0" smtClean="0">
                <a:solidFill>
                  <a:srgbClr val="00FF00"/>
                </a:solidFill>
                <a:latin typeface="Comic Sans MS" panose="030F0702030302020204" pitchFamily="66" charset="0"/>
              </a:rPr>
              <a:t>mobil kol </a:t>
            </a:r>
            <a:r>
              <a:rPr lang="tr-TR" altLang="tr-TR" sz="2800" i="1" dirty="0" err="1" smtClean="0">
                <a:solidFill>
                  <a:srgbClr val="00FF00"/>
                </a:solidFill>
                <a:latin typeface="Comic Sans MS" panose="030F0702030302020204" pitchFamily="66" charset="0"/>
              </a:rPr>
              <a:t>splinti</a:t>
            </a:r>
            <a:r>
              <a:rPr lang="tr-TR" altLang="tr-TR" sz="2800" dirty="0" smtClean="0">
                <a:latin typeface="Comic Sans MS" panose="030F0702030302020204" pitchFamily="66" charset="0"/>
              </a:rPr>
              <a:t> yanında, uygun </a:t>
            </a:r>
            <a:r>
              <a:rPr lang="tr-TR" altLang="tr-TR" sz="2800" i="1" dirty="0" smtClean="0">
                <a:latin typeface="Comic Sans MS" panose="030F0702030302020204" pitchFamily="66" charset="0"/>
              </a:rPr>
              <a:t>statik el-</a:t>
            </a:r>
            <a:r>
              <a:rPr lang="tr-TR" altLang="tr-TR" sz="2800" i="1" dirty="0" err="1" smtClean="0">
                <a:latin typeface="Comic Sans MS" panose="030F0702030302020204" pitchFamily="66" charset="0"/>
              </a:rPr>
              <a:t>elbileği</a:t>
            </a:r>
            <a:r>
              <a:rPr lang="tr-TR" altLang="tr-TR" sz="2800" i="1" dirty="0" smtClean="0">
                <a:latin typeface="Comic Sans MS" panose="030F0702030302020204" pitchFamily="66" charset="0"/>
              </a:rPr>
              <a:t> </a:t>
            </a:r>
            <a:r>
              <a:rPr lang="tr-TR" altLang="tr-TR" sz="2800" i="1" dirty="0" err="1" smtClean="0">
                <a:latin typeface="Comic Sans MS" panose="030F0702030302020204" pitchFamily="66" charset="0"/>
              </a:rPr>
              <a:t>ortezleri</a:t>
            </a:r>
            <a:r>
              <a:rPr lang="tr-TR" altLang="tr-TR" sz="2800" dirty="0" smtClean="0">
                <a:latin typeface="Comic Sans MS" panose="030F0702030302020204" pitchFamily="66" charset="0"/>
              </a:rPr>
              <a:t> kullanılabilir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r>
              <a:rPr lang="tr-TR" altLang="tr-TR" sz="3200" smtClean="0">
                <a:latin typeface="Comic Sans MS" pitchFamily="66" charset="0"/>
              </a:rPr>
              <a:t>El-El Bileği ve Parmak Ortezleri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052513"/>
            <a:ext cx="8229600" cy="5616575"/>
          </a:xfrm>
        </p:spPr>
        <p:txBody>
          <a:bodyPr/>
          <a:lstStyle/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tr-TR" altLang="tr-TR" sz="2400" smtClean="0">
                <a:solidFill>
                  <a:srgbClr val="00FF00"/>
                </a:solidFill>
                <a:latin typeface="Comic Sans MS" pitchFamily="66" charset="0"/>
              </a:rPr>
              <a:t>	Spinal kord yaralanmalı hastalarda</a:t>
            </a:r>
            <a:r>
              <a:rPr lang="tr-TR" altLang="tr-TR" sz="2400" smtClean="0">
                <a:latin typeface="Comic Sans MS" pitchFamily="66" charset="0"/>
              </a:rPr>
              <a:t> 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v"/>
            </a:pPr>
            <a:r>
              <a:rPr lang="tr-TR" altLang="tr-TR" sz="2400" i="1" smtClean="0">
                <a:solidFill>
                  <a:srgbClr val="00FF00"/>
                </a:solidFill>
                <a:latin typeface="Comic Sans MS" pitchFamily="66" charset="0"/>
              </a:rPr>
              <a:t>Tenodez ortezi</a:t>
            </a:r>
            <a:r>
              <a:rPr lang="tr-TR" altLang="tr-TR" sz="2400" smtClean="0">
                <a:solidFill>
                  <a:srgbClr val="00FF00"/>
                </a:solidFill>
                <a:latin typeface="Comic Sans MS" pitchFamily="66" charset="0"/>
              </a:rPr>
              <a:t>,</a:t>
            </a:r>
            <a:r>
              <a:rPr lang="tr-TR" altLang="tr-TR" sz="2400" smtClean="0">
                <a:latin typeface="Comic Sans MS" pitchFamily="66" charset="0"/>
              </a:rPr>
              <a:t> C6 spinal kord yaralanmalı hastalarda, fonksiyonel tutmayı sağlamak için kullanılır, el bileğinin aktif ekstansiyonu ile, başparmağın statik pozisyonuna karşı, parmaklarda pasif fleksiyon sağlanarak tutma gerçekleşir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v"/>
            </a:pPr>
            <a:r>
              <a:rPr lang="tr-TR" altLang="tr-TR" sz="2400" smtClean="0">
                <a:latin typeface="Comic Sans MS" pitchFamily="66" charset="0"/>
              </a:rPr>
              <a:t>C7 düzeyinde, triseps fonksiyonu yanında parmak ekstensör ve fleksörlerinde ya da her ikisinde bir miktar kuvvet olabilir, doğal tenodez bazı aktiviteler için yeterlidir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v"/>
            </a:pPr>
            <a:r>
              <a:rPr lang="tr-TR" altLang="tr-TR" sz="2400" smtClean="0">
                <a:latin typeface="Comic Sans MS" pitchFamily="66" charset="0"/>
              </a:rPr>
              <a:t>Tutma fonksiyonunu sağlayan ortezler, palmar bölgede bir cep içererek küçük objeleri (çatal, kaşık, kalem, diş fırçası gibi) tutmaya yardımcı olabilir</a:t>
            </a:r>
          </a:p>
          <a:p>
            <a:pPr>
              <a:lnSpc>
                <a:spcPct val="80000"/>
              </a:lnSpc>
            </a:pPr>
            <a:endParaRPr lang="tr-TR" altLang="tr-TR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152</Words>
  <PresentationFormat>Ekran Gösterisi (4:3)</PresentationFormat>
  <Paragraphs>75</Paragraphs>
  <Slides>10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ÜE ORTEZLERİ</vt:lpstr>
      <vt:lpstr>El-El Bileği ve Parmak Ortezleri</vt:lpstr>
      <vt:lpstr>El-El Bileği ve Parmak Ortezleri</vt:lpstr>
      <vt:lpstr>El-El Bileği ve Parmak Ortezleri</vt:lpstr>
      <vt:lpstr>El-El Bileği ve Parmak Ortezleri</vt:lpstr>
      <vt:lpstr>El-El Bileği ve Parmak Ortezleri</vt:lpstr>
      <vt:lpstr>El-El Bileği ve Parmak Ortezleri</vt:lpstr>
      <vt:lpstr>El-El Bileği ve Parmak Ortezleri</vt:lpstr>
      <vt:lpstr>El-El Bileği ve Parmak Ortezleri</vt:lpstr>
      <vt:lpstr>Üst Ekstremite Ortezleri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ÜE ORTEZLERİ</dc:title>
  <dc:creator>fztmerve</dc:creator>
  <cp:lastModifiedBy>fztmerve</cp:lastModifiedBy>
  <cp:revision>1</cp:revision>
  <dcterms:created xsi:type="dcterms:W3CDTF">2019-06-27T11:30:53Z</dcterms:created>
  <dcterms:modified xsi:type="dcterms:W3CDTF">2019-06-27T11:34:38Z</dcterms:modified>
</cp:coreProperties>
</file>