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22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9BAC21D-6060-4D01-9BCD-A9A4D1411ED2}" type="datetimeFigureOut">
              <a:rPr lang="tr-TR" smtClean="0"/>
              <a:t>27.06.2019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69B674D-90E9-4E9C-B4D1-36586CD562AA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744423F-4A23-48D9-AF5F-C3270F32F6FF}" type="slidenum">
              <a:rPr lang="tr-TR" altLang="tr-TR"/>
              <a:pPr/>
              <a:t>2</a:t>
            </a:fld>
            <a:endParaRPr lang="tr-TR" altLang="tr-TR"/>
          </a:p>
        </p:txBody>
      </p:sp>
      <p:sp>
        <p:nvSpPr>
          <p:cNvPr id="122883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28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tr-TR" altLang="tr-TR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9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27BDA88-30F7-4F69-9195-656B677844FD}" type="slidenum">
              <a:rPr lang="tr-TR" altLang="tr-TR"/>
              <a:pPr/>
              <a:t>3</a:t>
            </a:fld>
            <a:endParaRPr lang="tr-TR" altLang="tr-TR"/>
          </a:p>
        </p:txBody>
      </p:sp>
      <p:sp>
        <p:nvSpPr>
          <p:cNvPr id="126979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69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tr-TR" altLang="tr-TR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2FC6374-660C-44D8-9A71-7CFA5735ECE1}" type="slidenum">
              <a:rPr lang="tr-TR" altLang="tr-TR"/>
              <a:pPr/>
              <a:t>4</a:t>
            </a:fld>
            <a:endParaRPr lang="tr-TR" altLang="tr-TR"/>
          </a:p>
        </p:txBody>
      </p:sp>
      <p:sp>
        <p:nvSpPr>
          <p:cNvPr id="135171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51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tr-TR" altLang="tr-TR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2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09F33C0-C42A-45FF-A98B-5720913391BB}" type="slidenum">
              <a:rPr lang="tr-TR" altLang="tr-TR"/>
              <a:pPr/>
              <a:t>5</a:t>
            </a:fld>
            <a:endParaRPr lang="tr-TR" altLang="tr-TR"/>
          </a:p>
        </p:txBody>
      </p:sp>
      <p:sp>
        <p:nvSpPr>
          <p:cNvPr id="137219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72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tr-TR" altLang="tr-TR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D306F30-0D1D-438D-B6FA-13162C3E8CB9}" type="slidenum">
              <a:rPr lang="tr-TR" altLang="tr-TR"/>
              <a:pPr/>
              <a:t>6</a:t>
            </a:fld>
            <a:endParaRPr lang="tr-TR" altLang="tr-TR"/>
          </a:p>
        </p:txBody>
      </p:sp>
      <p:sp>
        <p:nvSpPr>
          <p:cNvPr id="153603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36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tr-TR" altLang="tr-TR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6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C8F8493-EDF9-4206-90DD-00C9EC419B3E}" type="slidenum">
              <a:rPr lang="tr-TR" altLang="tr-TR"/>
              <a:pPr/>
              <a:t>7</a:t>
            </a:fld>
            <a:endParaRPr lang="tr-TR" altLang="tr-TR"/>
          </a:p>
        </p:txBody>
      </p:sp>
      <p:sp>
        <p:nvSpPr>
          <p:cNvPr id="155651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56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tr-TR" altLang="tr-TR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30E54C9-52DB-46CE-845E-B4DEC8EFEC2A}" type="slidenum">
              <a:rPr lang="tr-TR" altLang="tr-TR"/>
              <a:pPr/>
              <a:t>8</a:t>
            </a:fld>
            <a:endParaRPr lang="tr-TR" altLang="tr-TR"/>
          </a:p>
        </p:txBody>
      </p:sp>
      <p:sp>
        <p:nvSpPr>
          <p:cNvPr id="163843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38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tr-TR" altLang="tr-TR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8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759276A-27E6-4516-A7F9-0803576FE912}" type="slidenum">
              <a:rPr lang="tr-TR" altLang="tr-TR"/>
              <a:pPr/>
              <a:t>9</a:t>
            </a:fld>
            <a:endParaRPr lang="tr-TR" altLang="tr-TR"/>
          </a:p>
        </p:txBody>
      </p:sp>
      <p:sp>
        <p:nvSpPr>
          <p:cNvPr id="165891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58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tr-TR" altLang="tr-TR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1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4F62B5D-69F8-4C19-8BBB-A685FB4537DC}" type="slidenum">
              <a:rPr lang="tr-TR" altLang="tr-TR"/>
              <a:pPr/>
              <a:t>10</a:t>
            </a:fld>
            <a:endParaRPr lang="tr-TR" altLang="tr-TR"/>
          </a:p>
        </p:txBody>
      </p:sp>
      <p:sp>
        <p:nvSpPr>
          <p:cNvPr id="176131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61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tr-TR" altLang="tr-TR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27.06.2019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27.06.2019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27.06.2019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27.06.2019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27.06.2019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27.06.2019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27.06.2019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27.06.2019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27.06.2019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27.06.2019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27.06.2019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27.06.2019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ÜE ORTEZLERİ</a:t>
            </a:r>
            <a:endParaRPr lang="tr-TR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106" name="Rectangle 2"/>
          <p:cNvSpPr>
            <a:spLocks noGrp="1" noChangeArrowheads="1"/>
          </p:cNvSpPr>
          <p:nvPr>
            <p:ph type="title"/>
          </p:nvPr>
        </p:nvSpPr>
        <p:spPr>
          <a:xfrm>
            <a:off x="395288" y="0"/>
            <a:ext cx="8229600" cy="1143000"/>
          </a:xfrm>
        </p:spPr>
        <p:txBody>
          <a:bodyPr/>
          <a:lstStyle/>
          <a:p>
            <a:r>
              <a:rPr lang="tr-TR" altLang="tr-TR" sz="3200" smtClean="0">
                <a:latin typeface="Comic Sans MS" pitchFamily="66" charset="0"/>
              </a:rPr>
              <a:t>Üst Ekstremite Ortezleri</a:t>
            </a:r>
          </a:p>
        </p:txBody>
      </p:sp>
      <p:sp>
        <p:nvSpPr>
          <p:cNvPr id="175107" name="Rectangle 3"/>
          <p:cNvSpPr>
            <a:spLocks noGrp="1" noChangeArrowheads="1"/>
          </p:cNvSpPr>
          <p:nvPr>
            <p:ph idx="1"/>
          </p:nvPr>
        </p:nvSpPr>
        <p:spPr>
          <a:xfrm>
            <a:off x="395288" y="981075"/>
            <a:ext cx="8229600" cy="5616575"/>
          </a:xfrm>
        </p:spPr>
        <p:txBody>
          <a:bodyPr/>
          <a:lstStyle/>
          <a:p>
            <a:pPr algn="just">
              <a:lnSpc>
                <a:spcPct val="80000"/>
              </a:lnSpc>
              <a:buFont typeface="Wingdings" pitchFamily="2" charset="2"/>
              <a:buChar char="v"/>
            </a:pPr>
            <a:r>
              <a:rPr lang="tr-TR" altLang="tr-TR" sz="2400" smtClean="0">
                <a:latin typeface="Comic Sans MS" pitchFamily="66" charset="0"/>
              </a:rPr>
              <a:t>Ortezler başlangıçta 30 dak uygulanır ve çıkarıldıktan sonra renk değişikliği olup olmadığı kontrol edilir, 1 sa sonra tekrar değerlendirilir, kızarıklık yoksa uygun olduğu düşünülür</a:t>
            </a:r>
          </a:p>
          <a:p>
            <a:pPr algn="just">
              <a:lnSpc>
                <a:spcPct val="80000"/>
              </a:lnSpc>
              <a:buFont typeface="Wingdings" pitchFamily="2" charset="2"/>
              <a:buChar char="v"/>
            </a:pPr>
            <a:r>
              <a:rPr lang="tr-TR" altLang="tr-TR" sz="2400" smtClean="0">
                <a:latin typeface="Comic Sans MS" pitchFamily="66" charset="0"/>
              </a:rPr>
              <a:t>Kullanım süresi, splinte ve hasta toleransına göre değişmekle birlikte, tüm gün toleransı kazanılana kadar dereceli olarak artırılır</a:t>
            </a:r>
          </a:p>
          <a:p>
            <a:pPr algn="just">
              <a:lnSpc>
                <a:spcPct val="80000"/>
              </a:lnSpc>
              <a:buFont typeface="Wingdings" pitchFamily="2" charset="2"/>
              <a:buChar char="v"/>
            </a:pPr>
            <a:r>
              <a:rPr lang="tr-TR" altLang="tr-TR" sz="2400" smtClean="0">
                <a:latin typeface="Comic Sans MS" pitchFamily="66" charset="0"/>
              </a:rPr>
              <a:t>Kafa travmalarında hastanın ajitasyonu veya aşırı terlemesi durumunda pozisyonlama için istirahat splinti 30 dak giydirilip 3 sa çıkarılabilir</a:t>
            </a:r>
          </a:p>
          <a:p>
            <a:pPr algn="just">
              <a:lnSpc>
                <a:spcPct val="80000"/>
              </a:lnSpc>
              <a:buFont typeface="Wingdings" pitchFamily="2" charset="2"/>
              <a:buChar char="v"/>
            </a:pPr>
            <a:r>
              <a:rPr lang="tr-TR" altLang="tr-TR" sz="2400" smtClean="0">
                <a:latin typeface="Comic Sans MS" pitchFamily="66" charset="0"/>
              </a:rPr>
              <a:t>Hafif spastisitesi olan inmeli bir hastada, istirahat el splinti gün içinde 2 sa giydirilip 2 sa çıkarılabilir ve tüm gece kullanılabilir</a:t>
            </a:r>
          </a:p>
          <a:p>
            <a:pPr algn="just">
              <a:lnSpc>
                <a:spcPct val="80000"/>
              </a:lnSpc>
              <a:buFont typeface="Wingdings" pitchFamily="2" charset="2"/>
              <a:buChar char="v"/>
            </a:pPr>
            <a:r>
              <a:rPr lang="tr-TR" altLang="tr-TR" sz="2400" smtClean="0">
                <a:latin typeface="Comic Sans MS" pitchFamily="66" charset="0"/>
              </a:rPr>
              <a:t>Germe hafif olmalı, gece hastayı uykudan uyandırmamalıdır, gündüz egzersizleri sırasında çıkarılmalıdır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8" name="Rectangle 2"/>
          <p:cNvSpPr>
            <a:spLocks noGrp="1" noChangeArrowheads="1"/>
          </p:cNvSpPr>
          <p:nvPr>
            <p:ph type="title"/>
          </p:nvPr>
        </p:nvSpPr>
        <p:spPr>
          <a:xfrm>
            <a:off x="395288" y="0"/>
            <a:ext cx="8229600" cy="1143000"/>
          </a:xfrm>
        </p:spPr>
        <p:txBody>
          <a:bodyPr/>
          <a:lstStyle/>
          <a:p>
            <a:r>
              <a:rPr lang="tr-TR" altLang="tr-TR" sz="3200" smtClean="0">
                <a:latin typeface="Comic Sans MS" pitchFamily="66" charset="0"/>
              </a:rPr>
              <a:t>El-El Bileği ve Parmak Ortezleri</a:t>
            </a:r>
          </a:p>
        </p:txBody>
      </p:sp>
      <p:sp>
        <p:nvSpPr>
          <p:cNvPr id="58371" name="Rectangle 3"/>
          <p:cNvSpPr>
            <a:spLocks noGrp="1" noChangeArrowheads="1"/>
          </p:cNvSpPr>
          <p:nvPr>
            <p:ph idx="1"/>
          </p:nvPr>
        </p:nvSpPr>
        <p:spPr>
          <a:xfrm>
            <a:off x="395288" y="981075"/>
            <a:ext cx="8229600" cy="5256213"/>
          </a:xfrm>
        </p:spPr>
        <p:txBody>
          <a:bodyPr rtlCol="0">
            <a:normAutofit/>
          </a:bodyPr>
          <a:lstStyle/>
          <a:p>
            <a:pPr marL="342906" indent="-342906" algn="just" defTabSz="457207" fontAlgn="auto">
              <a:lnSpc>
                <a:spcPct val="80000"/>
              </a:lnSpc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Font typeface="Wingdings" panose="05000000000000000000" pitchFamily="2" charset="2"/>
              <a:buNone/>
              <a:defRPr/>
            </a:pPr>
            <a:r>
              <a:rPr lang="tr-TR" altLang="tr-TR" sz="2400" i="1" smtClean="0">
                <a:solidFill>
                  <a:srgbClr val="00FF00"/>
                </a:solidFill>
                <a:latin typeface="Comic Sans MS" panose="030F0702030302020204" pitchFamily="66" charset="0"/>
              </a:rPr>
              <a:t>	Opponens ortezler</a:t>
            </a:r>
          </a:p>
          <a:p>
            <a:pPr marL="342906" indent="-342906" algn="just" defTabSz="457207" fontAlgn="auto">
              <a:lnSpc>
                <a:spcPct val="80000"/>
              </a:lnSpc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Font typeface="Wingdings" panose="05000000000000000000" pitchFamily="2" charset="2"/>
              <a:buChar char="v"/>
              <a:defRPr/>
            </a:pPr>
            <a:r>
              <a:rPr lang="tr-TR" altLang="tr-TR" sz="2400" smtClean="0">
                <a:latin typeface="Comic Sans MS" panose="030F0702030302020204" pitchFamily="66" charset="0"/>
              </a:rPr>
              <a:t>Başparmak ve diğer parmakları fonksiyonel pozisyonda stabilize ederek, başparmağın diğer parmaklar ile oppozisyonunu sağlamak veya korumak için tasarlanmıştır</a:t>
            </a:r>
          </a:p>
          <a:p>
            <a:pPr marL="342906" indent="-342906" algn="just" defTabSz="457207" fontAlgn="auto">
              <a:lnSpc>
                <a:spcPct val="80000"/>
              </a:lnSpc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Font typeface="Wingdings" panose="05000000000000000000" pitchFamily="2" charset="2"/>
              <a:buNone/>
              <a:defRPr/>
            </a:pPr>
            <a:r>
              <a:rPr lang="tr-TR" altLang="tr-TR" sz="2400" i="1" smtClean="0">
                <a:solidFill>
                  <a:srgbClr val="00FF00"/>
                </a:solidFill>
                <a:latin typeface="Comic Sans MS" panose="030F0702030302020204" pitchFamily="66" charset="0"/>
              </a:rPr>
              <a:t>	Kısa opponens ortezi</a:t>
            </a:r>
          </a:p>
          <a:p>
            <a:pPr marL="342906" indent="-342906" algn="just" defTabSz="457207" fontAlgn="auto">
              <a:lnSpc>
                <a:spcPct val="80000"/>
              </a:lnSpc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Font typeface="Wingdings" panose="05000000000000000000" pitchFamily="2" charset="2"/>
              <a:buChar char="v"/>
              <a:defRPr/>
            </a:pPr>
            <a:r>
              <a:rPr lang="tr-TR" altLang="tr-TR" sz="2400" smtClean="0">
                <a:latin typeface="Comic Sans MS" panose="030F0702030302020204" pitchFamily="66" charset="0"/>
              </a:rPr>
              <a:t>Başparmak ve diğer parmaklar arasındaki boşluğu (“web” aralığı) koruyacak C-bar ve kaba kavrama ile ince becerilerin yapılması için başparmağa diğer parmakların karşısında pozisyon veren opponens bar içerir, median sinir yaralanmalarında kullanılır</a:t>
            </a:r>
          </a:p>
          <a:p>
            <a:pPr marL="342906" indent="-342906" algn="just" defTabSz="457207" fontAlgn="auto">
              <a:lnSpc>
                <a:spcPct val="80000"/>
              </a:lnSpc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Font typeface="Wingdings" panose="05000000000000000000" pitchFamily="2" charset="2"/>
              <a:buNone/>
              <a:defRPr/>
            </a:pPr>
            <a:r>
              <a:rPr lang="tr-TR" altLang="tr-TR" sz="2400" i="1" smtClean="0">
                <a:solidFill>
                  <a:srgbClr val="00FF00"/>
                </a:solidFill>
                <a:latin typeface="Comic Sans MS" panose="030F0702030302020204" pitchFamily="66" charset="0"/>
              </a:rPr>
              <a:t>	Uzun opponens ortezi</a:t>
            </a:r>
            <a:r>
              <a:rPr lang="tr-TR" altLang="tr-TR" sz="2400" smtClean="0">
                <a:latin typeface="Comic Sans MS" panose="030F0702030302020204" pitchFamily="66" charset="0"/>
              </a:rPr>
              <a:t> </a:t>
            </a:r>
            <a:r>
              <a:rPr lang="tr-TR" altLang="tr-TR" sz="2400" smtClean="0">
                <a:solidFill>
                  <a:srgbClr val="00FF00"/>
                </a:solidFill>
                <a:latin typeface="Comic Sans MS" panose="030F0702030302020204" pitchFamily="66" charset="0"/>
              </a:rPr>
              <a:t>(el bilek kontrollü)</a:t>
            </a:r>
            <a:endParaRPr lang="tr-TR" altLang="tr-TR" sz="2400" smtClean="0">
              <a:latin typeface="Comic Sans MS" panose="030F0702030302020204" pitchFamily="66" charset="0"/>
            </a:endParaRPr>
          </a:p>
          <a:p>
            <a:pPr marL="342906" indent="-342906" algn="just" defTabSz="457207" fontAlgn="auto">
              <a:lnSpc>
                <a:spcPct val="80000"/>
              </a:lnSpc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Font typeface="Wingdings" panose="05000000000000000000" pitchFamily="2" charset="2"/>
              <a:buChar char="v"/>
              <a:defRPr/>
            </a:pPr>
            <a:r>
              <a:rPr lang="tr-TR" altLang="tr-TR" sz="2400" smtClean="0">
                <a:latin typeface="Comic Sans MS" panose="030F0702030302020204" pitchFamily="66" charset="0"/>
              </a:rPr>
              <a:t>Ön kol barı olan ve el bileğini 20</a:t>
            </a:r>
            <a:r>
              <a:rPr lang="tr-TR" altLang="tr-TR" sz="2400" baseline="30000" smtClean="0">
                <a:latin typeface="Comic Sans MS" panose="030F0702030302020204" pitchFamily="66" charset="0"/>
              </a:rPr>
              <a:t>0</a:t>
            </a:r>
            <a:r>
              <a:rPr lang="tr-TR" altLang="tr-TR" sz="2400" smtClean="0">
                <a:latin typeface="Comic Sans MS" panose="030F0702030302020204" pitchFamily="66" charset="0"/>
              </a:rPr>
              <a:t> ekstensiyonda tutan, dirsek hareketleri ve ön kol rotasyonunu kısıtlamayan bir splinttir, en çok median sinir yaralanmalarında kullanılmaktadır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0"/>
            <a:ext cx="8229600" cy="1143000"/>
          </a:xfrm>
        </p:spPr>
        <p:txBody>
          <a:bodyPr/>
          <a:lstStyle/>
          <a:p>
            <a:r>
              <a:rPr lang="tr-TR" altLang="tr-TR" sz="3200" smtClean="0">
                <a:latin typeface="Comic Sans MS" pitchFamily="66" charset="0"/>
              </a:rPr>
              <a:t>El-El Bileği ve Parmak Ortezleri</a:t>
            </a:r>
          </a:p>
        </p:txBody>
      </p:sp>
      <p:sp>
        <p:nvSpPr>
          <p:cNvPr id="125955" name="Rectangle 3"/>
          <p:cNvSpPr>
            <a:spLocks noGrp="1" noChangeArrowheads="1"/>
          </p:cNvSpPr>
          <p:nvPr>
            <p:ph idx="1"/>
          </p:nvPr>
        </p:nvSpPr>
        <p:spPr>
          <a:xfrm>
            <a:off x="323850" y="981075"/>
            <a:ext cx="8208963" cy="6048375"/>
          </a:xfrm>
        </p:spPr>
        <p:txBody>
          <a:bodyPr/>
          <a:lstStyle/>
          <a:p>
            <a:pPr algn="just">
              <a:lnSpc>
                <a:spcPct val="90000"/>
              </a:lnSpc>
              <a:buFont typeface="Wingdings" pitchFamily="2" charset="2"/>
              <a:buNone/>
            </a:pPr>
            <a:r>
              <a:rPr lang="tr-TR" altLang="tr-TR" sz="2800" i="1" smtClean="0">
                <a:solidFill>
                  <a:srgbClr val="00FF00"/>
                </a:solidFill>
                <a:latin typeface="Comic Sans MS" pitchFamily="66" charset="0"/>
              </a:rPr>
              <a:t>	Dinamik</a:t>
            </a:r>
            <a:r>
              <a:rPr lang="tr-TR" altLang="tr-TR" sz="2800" smtClean="0">
                <a:solidFill>
                  <a:srgbClr val="00FF00"/>
                </a:solidFill>
                <a:latin typeface="Comic Sans MS" pitchFamily="66" charset="0"/>
              </a:rPr>
              <a:t> </a:t>
            </a:r>
            <a:r>
              <a:rPr lang="tr-TR" altLang="tr-TR" sz="2800" i="1" smtClean="0">
                <a:solidFill>
                  <a:srgbClr val="00FF00"/>
                </a:solidFill>
                <a:latin typeface="Comic Sans MS" pitchFamily="66" charset="0"/>
              </a:rPr>
              <a:t>el bileği fleksiyon ve ekstensiyon ortezi</a:t>
            </a:r>
          </a:p>
          <a:p>
            <a:pPr algn="just">
              <a:lnSpc>
                <a:spcPct val="90000"/>
              </a:lnSpc>
              <a:buFont typeface="Wingdings" pitchFamily="2" charset="2"/>
              <a:buNone/>
            </a:pPr>
            <a:r>
              <a:rPr lang="tr-TR" altLang="tr-TR" sz="2800" smtClean="0">
                <a:latin typeface="Comic Sans MS" pitchFamily="66" charset="0"/>
              </a:rPr>
              <a:t>	“Colles” fraktürü sonrasında kullanılır </a:t>
            </a:r>
          </a:p>
          <a:p>
            <a:pPr algn="just">
              <a:lnSpc>
                <a:spcPct val="90000"/>
              </a:lnSpc>
              <a:buFont typeface="Wingdings" pitchFamily="2" charset="2"/>
              <a:buNone/>
            </a:pPr>
            <a:r>
              <a:rPr lang="tr-TR" altLang="tr-TR" sz="2800" smtClean="0">
                <a:solidFill>
                  <a:srgbClr val="00FF00"/>
                </a:solidFill>
                <a:latin typeface="Comic Sans MS" pitchFamily="66" charset="0"/>
              </a:rPr>
              <a:t>	“</a:t>
            </a:r>
            <a:r>
              <a:rPr lang="tr-TR" altLang="tr-TR" sz="2800" i="1" smtClean="0">
                <a:solidFill>
                  <a:srgbClr val="00FF00"/>
                </a:solidFill>
                <a:latin typeface="Comic Sans MS" pitchFamily="66" charset="0"/>
              </a:rPr>
              <a:t>Kleinert” ortezi</a:t>
            </a:r>
            <a:r>
              <a:rPr lang="tr-TR" altLang="tr-TR" sz="2800" smtClean="0">
                <a:latin typeface="Comic Sans MS" pitchFamily="66" charset="0"/>
              </a:rPr>
              <a:t> </a:t>
            </a:r>
          </a:p>
          <a:p>
            <a:pPr algn="just">
              <a:lnSpc>
                <a:spcPct val="90000"/>
              </a:lnSpc>
              <a:buFont typeface="Wingdings" pitchFamily="2" charset="2"/>
              <a:buChar char="v"/>
            </a:pPr>
            <a:r>
              <a:rPr lang="tr-TR" altLang="tr-TR" sz="2800" smtClean="0">
                <a:latin typeface="Comic Sans MS" pitchFamily="66" charset="0"/>
              </a:rPr>
              <a:t>Fleksör tendon tamirlerinden sonra kullanılır, parmakları dinamik olarak fleksiyona çeken, fakat aktif parmak ekstensiyonuna izin veren splinttir</a:t>
            </a:r>
          </a:p>
          <a:p>
            <a:pPr algn="just">
              <a:lnSpc>
                <a:spcPct val="90000"/>
              </a:lnSpc>
              <a:buFont typeface="Wingdings" pitchFamily="2" charset="2"/>
              <a:buNone/>
            </a:pPr>
            <a:r>
              <a:rPr lang="tr-TR" altLang="tr-TR" sz="2800" smtClean="0">
                <a:solidFill>
                  <a:srgbClr val="00FF00"/>
                </a:solidFill>
                <a:latin typeface="Comic Sans MS" pitchFamily="66" charset="0"/>
              </a:rPr>
              <a:t>	“</a:t>
            </a:r>
            <a:r>
              <a:rPr lang="tr-TR" altLang="tr-TR" sz="2800" i="1" smtClean="0">
                <a:solidFill>
                  <a:srgbClr val="00FF00"/>
                </a:solidFill>
                <a:latin typeface="Comic Sans MS" pitchFamily="66" charset="0"/>
              </a:rPr>
              <a:t>Duran” ortezi</a:t>
            </a:r>
            <a:r>
              <a:rPr lang="tr-TR" altLang="tr-TR" sz="2800" smtClean="0">
                <a:latin typeface="Comic Sans MS" pitchFamily="66" charset="0"/>
              </a:rPr>
              <a:t> </a:t>
            </a:r>
          </a:p>
          <a:p>
            <a:pPr algn="just">
              <a:lnSpc>
                <a:spcPct val="90000"/>
              </a:lnSpc>
              <a:buFont typeface="Wingdings" pitchFamily="2" charset="2"/>
              <a:buChar char="v"/>
            </a:pPr>
            <a:r>
              <a:rPr lang="tr-TR" altLang="tr-TR" sz="2800" smtClean="0">
                <a:latin typeface="Comic Sans MS" pitchFamily="66" charset="0"/>
              </a:rPr>
              <a:t>Fleksör tendon tamirlerinden sonra kullanılan, el bileği ve MCP eklemlerini fleksiyonda ve IP eklemleri ekstensiyonda tutan statik splinttir</a:t>
            </a:r>
          </a:p>
          <a:p>
            <a:pPr algn="just">
              <a:lnSpc>
                <a:spcPct val="90000"/>
              </a:lnSpc>
              <a:buFont typeface="Wingdings" pitchFamily="2" charset="2"/>
              <a:buNone/>
            </a:pPr>
            <a:r>
              <a:rPr lang="tr-TR" altLang="tr-TR" sz="2800" i="1" smtClean="0">
                <a:solidFill>
                  <a:srgbClr val="00FF00"/>
                </a:solidFill>
                <a:latin typeface="Comic Sans MS" pitchFamily="66" charset="0"/>
              </a:rPr>
              <a:t>	</a:t>
            </a:r>
            <a:endParaRPr lang="tr-TR" altLang="tr-TR" sz="28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146" name="Rectangle 2"/>
          <p:cNvSpPr>
            <a:spLocks noGrp="1" noChangeArrowheads="1"/>
          </p:cNvSpPr>
          <p:nvPr>
            <p:ph type="title"/>
          </p:nvPr>
        </p:nvSpPr>
        <p:spPr>
          <a:xfrm>
            <a:off x="395288" y="0"/>
            <a:ext cx="8229600" cy="1143000"/>
          </a:xfrm>
        </p:spPr>
        <p:txBody>
          <a:bodyPr/>
          <a:lstStyle/>
          <a:p>
            <a:r>
              <a:rPr lang="tr-TR" altLang="tr-TR" sz="3200" smtClean="0">
                <a:latin typeface="Comic Sans MS" pitchFamily="66" charset="0"/>
              </a:rPr>
              <a:t>El-El Bileği ve Parmak Ortezleri</a:t>
            </a:r>
          </a:p>
        </p:txBody>
      </p:sp>
      <p:sp>
        <p:nvSpPr>
          <p:cNvPr id="64515" name="Rectangle 3"/>
          <p:cNvSpPr>
            <a:spLocks noGrp="1" noChangeArrowheads="1"/>
          </p:cNvSpPr>
          <p:nvPr>
            <p:ph idx="1"/>
          </p:nvPr>
        </p:nvSpPr>
        <p:spPr>
          <a:xfrm>
            <a:off x="395288" y="981075"/>
            <a:ext cx="8280400" cy="5616575"/>
          </a:xfrm>
        </p:spPr>
        <p:txBody>
          <a:bodyPr rtlCol="0">
            <a:normAutofit/>
          </a:bodyPr>
          <a:lstStyle/>
          <a:p>
            <a:pPr marL="342906" indent="-342906" algn="just" defTabSz="457207" fontAlgn="auto">
              <a:lnSpc>
                <a:spcPct val="80000"/>
              </a:lnSpc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Font typeface="Wingdings" panose="05000000000000000000" pitchFamily="2" charset="2"/>
              <a:buNone/>
              <a:defRPr/>
            </a:pPr>
            <a:r>
              <a:rPr lang="tr-TR" altLang="tr-TR" sz="2400" i="1" dirty="0" smtClean="0">
                <a:solidFill>
                  <a:srgbClr val="00FF00"/>
                </a:solidFill>
                <a:latin typeface="Comic Sans MS" panose="030F0702030302020204" pitchFamily="66" charset="0"/>
              </a:rPr>
              <a:t>	 </a:t>
            </a:r>
            <a:r>
              <a:rPr lang="tr-TR" altLang="tr-TR" sz="2400" dirty="0" err="1" smtClean="0">
                <a:solidFill>
                  <a:srgbClr val="00FF00"/>
                </a:solidFill>
                <a:latin typeface="Comic Sans MS" panose="030F0702030302020204" pitchFamily="66" charset="0"/>
              </a:rPr>
              <a:t>Radial</a:t>
            </a:r>
            <a:r>
              <a:rPr lang="tr-TR" altLang="tr-TR" sz="2400" dirty="0" smtClean="0">
                <a:solidFill>
                  <a:srgbClr val="00FF00"/>
                </a:solidFill>
                <a:latin typeface="Comic Sans MS" panose="030F0702030302020204" pitchFamily="66" charset="0"/>
              </a:rPr>
              <a:t> sinir yaralanmalarında </a:t>
            </a:r>
          </a:p>
          <a:p>
            <a:pPr marL="342906" indent="-342906" algn="just" defTabSz="457207" fontAlgn="auto">
              <a:lnSpc>
                <a:spcPct val="80000"/>
              </a:lnSpc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Font typeface="Wingdings" panose="05000000000000000000" pitchFamily="2" charset="2"/>
              <a:buNone/>
              <a:defRPr/>
            </a:pPr>
            <a:r>
              <a:rPr lang="tr-TR" altLang="tr-TR" sz="2400" i="1" dirty="0" smtClean="0">
                <a:latin typeface="Comic Sans MS" panose="030F0702030302020204" pitchFamily="66" charset="0"/>
              </a:rPr>
              <a:t>	“</a:t>
            </a:r>
            <a:r>
              <a:rPr lang="tr-TR" altLang="tr-TR" sz="2400" i="1" dirty="0" err="1" smtClean="0">
                <a:latin typeface="Comic Sans MS" panose="030F0702030302020204" pitchFamily="66" charset="0"/>
              </a:rPr>
              <a:t>Cock-up</a:t>
            </a:r>
            <a:r>
              <a:rPr lang="tr-TR" altLang="tr-TR" sz="2400" i="1" dirty="0" smtClean="0">
                <a:latin typeface="Comic Sans MS" panose="030F0702030302020204" pitchFamily="66" charset="0"/>
              </a:rPr>
              <a:t>” </a:t>
            </a:r>
            <a:r>
              <a:rPr lang="tr-TR" altLang="tr-TR" sz="2400" i="1" dirty="0" err="1" smtClean="0">
                <a:latin typeface="Comic Sans MS" panose="030F0702030302020204" pitchFamily="66" charset="0"/>
              </a:rPr>
              <a:t>splinti</a:t>
            </a:r>
            <a:r>
              <a:rPr lang="tr-TR" altLang="tr-TR" sz="2400" i="1" dirty="0" smtClean="0">
                <a:latin typeface="Comic Sans MS" panose="030F0702030302020204" pitchFamily="66" charset="0"/>
              </a:rPr>
              <a:t> </a:t>
            </a:r>
            <a:r>
              <a:rPr lang="tr-TR" altLang="tr-TR" sz="2400" dirty="0" smtClean="0">
                <a:latin typeface="Comic Sans MS" panose="030F0702030302020204" pitchFamily="66" charset="0"/>
              </a:rPr>
              <a:t>en efektif </a:t>
            </a:r>
            <a:r>
              <a:rPr lang="tr-TR" altLang="tr-TR" sz="2400" dirty="0" err="1" smtClean="0">
                <a:latin typeface="Comic Sans MS" panose="030F0702030302020204" pitchFamily="66" charset="0"/>
              </a:rPr>
              <a:t>splinttir</a:t>
            </a:r>
            <a:r>
              <a:rPr lang="tr-TR" altLang="tr-TR" sz="2400" dirty="0" smtClean="0">
                <a:latin typeface="Comic Sans MS" panose="030F0702030302020204" pitchFamily="66" charset="0"/>
              </a:rPr>
              <a:t>, el bileğini 10</a:t>
            </a:r>
            <a:r>
              <a:rPr lang="tr-TR" altLang="tr-TR" sz="2400" baseline="30000" dirty="0" smtClean="0">
                <a:latin typeface="Comic Sans MS" panose="030F0702030302020204" pitchFamily="66" charset="0"/>
              </a:rPr>
              <a:t>0</a:t>
            </a:r>
            <a:r>
              <a:rPr lang="tr-TR" altLang="tr-TR" sz="2400" dirty="0" smtClean="0">
                <a:latin typeface="Comic Sans MS" panose="030F0702030302020204" pitchFamily="66" charset="0"/>
              </a:rPr>
              <a:t>-30</a:t>
            </a:r>
            <a:r>
              <a:rPr lang="tr-TR" altLang="tr-TR" sz="2400" baseline="30000" dirty="0" smtClean="0">
                <a:latin typeface="Comic Sans MS" panose="030F0702030302020204" pitchFamily="66" charset="0"/>
              </a:rPr>
              <a:t>0</a:t>
            </a:r>
            <a:r>
              <a:rPr lang="tr-TR" altLang="tr-TR" sz="2400" dirty="0" smtClean="0">
                <a:latin typeface="Comic Sans MS" panose="030F0702030302020204" pitchFamily="66" charset="0"/>
              </a:rPr>
              <a:t> </a:t>
            </a:r>
            <a:r>
              <a:rPr lang="tr-TR" altLang="tr-TR" sz="2400" dirty="0" err="1" smtClean="0">
                <a:latin typeface="Comic Sans MS" panose="030F0702030302020204" pitchFamily="66" charset="0"/>
              </a:rPr>
              <a:t>ekstansiyonda</a:t>
            </a:r>
            <a:r>
              <a:rPr lang="tr-TR" altLang="tr-TR" sz="2400" dirty="0" smtClean="0">
                <a:latin typeface="Comic Sans MS" panose="030F0702030302020204" pitchFamily="66" charset="0"/>
              </a:rPr>
              <a:t> tutar.</a:t>
            </a:r>
          </a:p>
          <a:p>
            <a:pPr marL="342906" indent="-342906" algn="just" defTabSz="457207" fontAlgn="auto">
              <a:lnSpc>
                <a:spcPct val="80000"/>
              </a:lnSpc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Font typeface="Wingdings" panose="05000000000000000000" pitchFamily="2" charset="2"/>
              <a:buNone/>
              <a:defRPr/>
            </a:pPr>
            <a:r>
              <a:rPr lang="tr-TR" altLang="tr-TR" sz="2400" dirty="0" smtClean="0">
                <a:latin typeface="Comic Sans MS" panose="030F0702030302020204" pitchFamily="66" charset="0"/>
              </a:rPr>
              <a:t>	</a:t>
            </a:r>
            <a:r>
              <a:rPr lang="tr-TR" altLang="tr-TR" sz="2400" dirty="0" err="1" smtClean="0">
                <a:solidFill>
                  <a:srgbClr val="00FF00"/>
                </a:solidFill>
                <a:latin typeface="Comic Sans MS" panose="030F0702030302020204" pitchFamily="66" charset="0"/>
              </a:rPr>
              <a:t>Median</a:t>
            </a:r>
            <a:r>
              <a:rPr lang="tr-TR" altLang="tr-TR" sz="2400" dirty="0" smtClean="0">
                <a:solidFill>
                  <a:srgbClr val="00FF00"/>
                </a:solidFill>
                <a:latin typeface="Comic Sans MS" panose="030F0702030302020204" pitchFamily="66" charset="0"/>
              </a:rPr>
              <a:t> sinir yaralanmalarında</a:t>
            </a:r>
          </a:p>
          <a:p>
            <a:pPr marL="342906" indent="-342906" algn="just" defTabSz="457207" fontAlgn="auto">
              <a:lnSpc>
                <a:spcPct val="80000"/>
              </a:lnSpc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Font typeface="Wingdings" panose="05000000000000000000" pitchFamily="2" charset="2"/>
              <a:buNone/>
              <a:defRPr/>
            </a:pPr>
            <a:r>
              <a:rPr lang="tr-TR" altLang="tr-TR" sz="2400" dirty="0" smtClean="0">
                <a:latin typeface="Comic Sans MS" panose="030F0702030302020204" pitchFamily="66" charset="0"/>
              </a:rPr>
              <a:t>	Hedeflenen </a:t>
            </a:r>
            <a:r>
              <a:rPr lang="tr-TR" altLang="tr-TR" sz="2400" dirty="0" err="1" smtClean="0">
                <a:latin typeface="Comic Sans MS" panose="030F0702030302020204" pitchFamily="66" charset="0"/>
              </a:rPr>
              <a:t>ortez</a:t>
            </a:r>
            <a:r>
              <a:rPr lang="tr-TR" altLang="tr-TR" sz="2400" dirty="0" smtClean="0">
                <a:latin typeface="Comic Sans MS" panose="030F0702030302020204" pitchFamily="66" charset="0"/>
              </a:rPr>
              <a:t>, MCP eklemlerini hafif </a:t>
            </a:r>
            <a:r>
              <a:rPr lang="tr-TR" altLang="tr-TR" sz="2400" dirty="0" err="1" smtClean="0">
                <a:latin typeface="Comic Sans MS" panose="030F0702030302020204" pitchFamily="66" charset="0"/>
              </a:rPr>
              <a:t>fleksiyona</a:t>
            </a:r>
            <a:r>
              <a:rPr lang="tr-TR" altLang="tr-TR" sz="2400" dirty="0" smtClean="0">
                <a:latin typeface="Comic Sans MS" panose="030F0702030302020204" pitchFamily="66" charset="0"/>
              </a:rPr>
              <a:t> çeken, </a:t>
            </a:r>
            <a:r>
              <a:rPr lang="tr-TR" altLang="tr-TR" sz="2400" dirty="0" err="1" smtClean="0">
                <a:latin typeface="Comic Sans MS" panose="030F0702030302020204" pitchFamily="66" charset="0"/>
              </a:rPr>
              <a:t>ekstensiyona</a:t>
            </a:r>
            <a:r>
              <a:rPr lang="tr-TR" altLang="tr-TR" sz="2400" dirty="0" smtClean="0">
                <a:latin typeface="Comic Sans MS" panose="030F0702030302020204" pitchFamily="66" charset="0"/>
              </a:rPr>
              <a:t> izin veren, başparmağı </a:t>
            </a:r>
            <a:r>
              <a:rPr lang="tr-TR" altLang="tr-TR" sz="2400" dirty="0" err="1" smtClean="0">
                <a:latin typeface="Comic Sans MS" panose="030F0702030302020204" pitchFamily="66" charset="0"/>
              </a:rPr>
              <a:t>palmar</a:t>
            </a:r>
            <a:r>
              <a:rPr lang="tr-TR" altLang="tr-TR" sz="2400" dirty="0" smtClean="0">
                <a:latin typeface="Comic Sans MS" panose="030F0702030302020204" pitchFamily="66" charset="0"/>
              </a:rPr>
              <a:t> </a:t>
            </a:r>
            <a:r>
              <a:rPr lang="tr-TR" altLang="tr-TR" sz="2400" dirty="0" err="1" smtClean="0">
                <a:latin typeface="Comic Sans MS" panose="030F0702030302020204" pitchFamily="66" charset="0"/>
              </a:rPr>
              <a:t>abduksiyonda</a:t>
            </a:r>
            <a:r>
              <a:rPr lang="tr-TR" altLang="tr-TR" sz="2400" dirty="0" smtClean="0">
                <a:latin typeface="Comic Sans MS" panose="030F0702030302020204" pitchFamily="66" charset="0"/>
              </a:rPr>
              <a:t> tutan ve “web” aralığını koruyan </a:t>
            </a:r>
            <a:r>
              <a:rPr lang="tr-TR" altLang="tr-TR" sz="2400" dirty="0" err="1" smtClean="0">
                <a:latin typeface="Comic Sans MS" panose="030F0702030302020204" pitchFamily="66" charset="0"/>
              </a:rPr>
              <a:t>ortezdir</a:t>
            </a:r>
            <a:r>
              <a:rPr lang="tr-TR" altLang="tr-TR" sz="2400" dirty="0" smtClean="0">
                <a:latin typeface="Comic Sans MS" panose="030F0702030302020204" pitchFamily="66" charset="0"/>
              </a:rPr>
              <a:t>.</a:t>
            </a:r>
          </a:p>
          <a:p>
            <a:pPr marL="342906" indent="-342906" algn="just" defTabSz="457207" fontAlgn="auto">
              <a:lnSpc>
                <a:spcPct val="80000"/>
              </a:lnSpc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Font typeface="Wingdings" panose="05000000000000000000" pitchFamily="2" charset="2"/>
              <a:buNone/>
              <a:defRPr/>
            </a:pPr>
            <a:r>
              <a:rPr lang="tr-TR" altLang="tr-TR" sz="2400" i="1" dirty="0" smtClean="0">
                <a:solidFill>
                  <a:srgbClr val="00FF00"/>
                </a:solidFill>
                <a:latin typeface="Comic Sans MS" panose="030F0702030302020204" pitchFamily="66" charset="0"/>
              </a:rPr>
              <a:t>	</a:t>
            </a:r>
            <a:r>
              <a:rPr lang="tr-TR" altLang="tr-TR" sz="2400" i="1" dirty="0" err="1" smtClean="0">
                <a:solidFill>
                  <a:srgbClr val="00FF00"/>
                </a:solidFill>
                <a:latin typeface="Comic Sans MS" panose="030F0702030302020204" pitchFamily="66" charset="0"/>
              </a:rPr>
              <a:t>Ulnar</a:t>
            </a:r>
            <a:r>
              <a:rPr lang="tr-TR" altLang="tr-TR" sz="2400" i="1" dirty="0" smtClean="0">
                <a:solidFill>
                  <a:srgbClr val="00FF00"/>
                </a:solidFill>
                <a:latin typeface="Comic Sans MS" panose="030F0702030302020204" pitchFamily="66" charset="0"/>
              </a:rPr>
              <a:t> sinir yaralanmalarında</a:t>
            </a:r>
            <a:endParaRPr lang="tr-TR" altLang="tr-TR" sz="2400" dirty="0" smtClean="0">
              <a:latin typeface="Comic Sans MS" panose="030F0702030302020204" pitchFamily="66" charset="0"/>
            </a:endParaRPr>
          </a:p>
          <a:p>
            <a:pPr marL="342906" indent="-342906" algn="just" defTabSz="457207" fontAlgn="auto">
              <a:lnSpc>
                <a:spcPct val="80000"/>
              </a:lnSpc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Font typeface="Wingdings" panose="05000000000000000000" pitchFamily="2" charset="2"/>
              <a:buChar char="v"/>
              <a:defRPr/>
            </a:pPr>
            <a:r>
              <a:rPr lang="tr-TR" altLang="tr-TR" sz="2400" dirty="0" err="1" smtClean="0">
                <a:latin typeface="Comic Sans MS" panose="030F0702030302020204" pitchFamily="66" charset="0"/>
              </a:rPr>
              <a:t>İntrinsik</a:t>
            </a:r>
            <a:r>
              <a:rPr lang="tr-TR" altLang="tr-TR" sz="2400" dirty="0" smtClean="0">
                <a:latin typeface="Comic Sans MS" panose="030F0702030302020204" pitchFamily="66" charset="0"/>
              </a:rPr>
              <a:t> kas gücü ve elin koordinasyonunda kayıp mevcuttur, uygun tedavi edilmezse 4. ve 5. parmakta pençe </a:t>
            </a:r>
            <a:r>
              <a:rPr lang="tr-TR" altLang="tr-TR" sz="2400" dirty="0" err="1" smtClean="0">
                <a:latin typeface="Comic Sans MS" panose="030F0702030302020204" pitchFamily="66" charset="0"/>
              </a:rPr>
              <a:t>deformitesi</a:t>
            </a:r>
            <a:r>
              <a:rPr lang="tr-TR" altLang="tr-TR" sz="2400" dirty="0" smtClean="0">
                <a:latin typeface="Comic Sans MS" panose="030F0702030302020204" pitchFamily="66" charset="0"/>
              </a:rPr>
              <a:t> gelişir.</a:t>
            </a:r>
          </a:p>
          <a:p>
            <a:pPr marL="342906" indent="-342906" algn="just" defTabSz="457207" fontAlgn="auto">
              <a:lnSpc>
                <a:spcPct val="80000"/>
              </a:lnSpc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Font typeface="Wingdings" panose="05000000000000000000" pitchFamily="2" charset="2"/>
              <a:buChar char="v"/>
              <a:defRPr/>
            </a:pPr>
            <a:r>
              <a:rPr lang="tr-TR" altLang="tr-TR" sz="2400" dirty="0" smtClean="0">
                <a:latin typeface="Comic Sans MS" panose="030F0702030302020204" pitchFamily="66" charset="0"/>
              </a:rPr>
              <a:t>Dördüncü ve beşinci parmakta MCP eklemlerinde </a:t>
            </a:r>
            <a:r>
              <a:rPr lang="tr-TR" altLang="tr-TR" sz="2400" dirty="0" err="1" smtClean="0">
                <a:latin typeface="Comic Sans MS" panose="030F0702030302020204" pitchFamily="66" charset="0"/>
              </a:rPr>
              <a:t>ekstansiyonu</a:t>
            </a:r>
            <a:r>
              <a:rPr lang="tr-TR" altLang="tr-TR" sz="2400" dirty="0" smtClean="0">
                <a:latin typeface="Comic Sans MS" panose="030F0702030302020204" pitchFamily="66" charset="0"/>
              </a:rPr>
              <a:t> kısıtlayan, IP eklem </a:t>
            </a:r>
            <a:r>
              <a:rPr lang="tr-TR" altLang="tr-TR" sz="2400" dirty="0" err="1" smtClean="0">
                <a:latin typeface="Comic Sans MS" panose="030F0702030302020204" pitchFamily="66" charset="0"/>
              </a:rPr>
              <a:t>ektansiyonu</a:t>
            </a:r>
            <a:r>
              <a:rPr lang="tr-TR" altLang="tr-TR" sz="2400" dirty="0" smtClean="0">
                <a:latin typeface="Comic Sans MS" panose="030F0702030302020204" pitchFamily="66" charset="0"/>
              </a:rPr>
              <a:t> sağlayan ve parmaklarda tam </a:t>
            </a:r>
            <a:r>
              <a:rPr lang="tr-TR" altLang="tr-TR" sz="2400" dirty="0" err="1" smtClean="0">
                <a:latin typeface="Comic Sans MS" panose="030F0702030302020204" pitchFamily="66" charset="0"/>
              </a:rPr>
              <a:t>fleksiyona</a:t>
            </a:r>
            <a:r>
              <a:rPr lang="tr-TR" altLang="tr-TR" sz="2400" dirty="0" smtClean="0">
                <a:latin typeface="Comic Sans MS" panose="030F0702030302020204" pitchFamily="66" charset="0"/>
              </a:rPr>
              <a:t> izin veren </a:t>
            </a:r>
            <a:r>
              <a:rPr lang="tr-TR" altLang="tr-TR" sz="2400" dirty="0" err="1" smtClean="0">
                <a:latin typeface="Comic Sans MS" panose="030F0702030302020204" pitchFamily="66" charset="0"/>
              </a:rPr>
              <a:t>splintler</a:t>
            </a:r>
            <a:r>
              <a:rPr lang="tr-TR" altLang="tr-TR" sz="2400" dirty="0" smtClean="0">
                <a:latin typeface="Comic Sans MS" panose="030F0702030302020204" pitchFamily="66" charset="0"/>
              </a:rPr>
              <a:t> kullanılır.</a:t>
            </a:r>
          </a:p>
          <a:p>
            <a:pPr marL="342906" indent="-342906" algn="just" defTabSz="457207" fontAlgn="auto">
              <a:lnSpc>
                <a:spcPct val="80000"/>
              </a:lnSpc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Font typeface="Wingdings" panose="05000000000000000000" pitchFamily="2" charset="2"/>
              <a:buNone/>
              <a:defRPr/>
            </a:pPr>
            <a:r>
              <a:rPr lang="tr-TR" altLang="tr-TR" sz="2400" i="1" dirty="0" smtClean="0">
                <a:solidFill>
                  <a:srgbClr val="00FF00"/>
                </a:solidFill>
                <a:latin typeface="Comic Sans MS" panose="030F0702030302020204" pitchFamily="66" charset="0"/>
              </a:rPr>
              <a:t>	</a:t>
            </a:r>
            <a:endParaRPr lang="tr-TR" altLang="tr-TR" sz="2400" dirty="0" smtClean="0">
              <a:latin typeface="Comic Sans MS" panose="030F0702030302020204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94" name="Rectangle 2"/>
          <p:cNvSpPr>
            <a:spLocks noGrp="1" noChangeArrowheads="1"/>
          </p:cNvSpPr>
          <p:nvPr>
            <p:ph type="title"/>
          </p:nvPr>
        </p:nvSpPr>
        <p:spPr>
          <a:xfrm>
            <a:off x="395288" y="0"/>
            <a:ext cx="8229600" cy="1143000"/>
          </a:xfrm>
        </p:spPr>
        <p:txBody>
          <a:bodyPr/>
          <a:lstStyle/>
          <a:p>
            <a:r>
              <a:rPr lang="tr-TR" altLang="tr-TR" sz="3200" smtClean="0">
                <a:latin typeface="Comic Sans MS" pitchFamily="66" charset="0"/>
              </a:rPr>
              <a:t>El-El Bileği ve Parmak Ortezleri</a:t>
            </a:r>
          </a:p>
        </p:txBody>
      </p:sp>
      <p:sp>
        <p:nvSpPr>
          <p:cNvPr id="136195" name="Rectangle 3"/>
          <p:cNvSpPr>
            <a:spLocks noGrp="1" noChangeArrowheads="1"/>
          </p:cNvSpPr>
          <p:nvPr>
            <p:ph idx="1"/>
          </p:nvPr>
        </p:nvSpPr>
        <p:spPr>
          <a:xfrm>
            <a:off x="395288" y="692150"/>
            <a:ext cx="8280400" cy="5616575"/>
          </a:xfrm>
        </p:spPr>
        <p:txBody>
          <a:bodyPr/>
          <a:lstStyle/>
          <a:p>
            <a:pPr algn="just">
              <a:buFont typeface="Wingdings" pitchFamily="2" charset="2"/>
              <a:buNone/>
            </a:pPr>
            <a:r>
              <a:rPr lang="tr-TR" altLang="tr-TR" sz="3000" i="1" smtClean="0">
                <a:solidFill>
                  <a:srgbClr val="00FF00"/>
                </a:solidFill>
                <a:latin typeface="Comic Sans MS" pitchFamily="66" charset="0"/>
              </a:rPr>
              <a:t>	</a:t>
            </a:r>
          </a:p>
          <a:p>
            <a:pPr algn="just">
              <a:buFont typeface="Wingdings" pitchFamily="2" charset="2"/>
              <a:buNone/>
            </a:pPr>
            <a:r>
              <a:rPr lang="tr-TR" altLang="tr-TR" sz="3000" i="1" smtClean="0">
                <a:solidFill>
                  <a:srgbClr val="00FF00"/>
                </a:solidFill>
                <a:latin typeface="Comic Sans MS" pitchFamily="66" charset="0"/>
              </a:rPr>
              <a:t>	Kombine median ve ulnar sinir yaralanmalarında</a:t>
            </a:r>
          </a:p>
          <a:p>
            <a:pPr algn="just">
              <a:buFont typeface="Wingdings" pitchFamily="2" charset="2"/>
              <a:buChar char="v"/>
            </a:pPr>
            <a:r>
              <a:rPr lang="tr-TR" altLang="tr-TR" sz="3000" smtClean="0">
                <a:latin typeface="Comic Sans MS" pitchFamily="66" charset="0"/>
              </a:rPr>
              <a:t>Tüm parmakların MCP eklemlerini 20</a:t>
            </a:r>
            <a:r>
              <a:rPr lang="tr-TR" altLang="tr-TR" sz="3000" baseline="30000" smtClean="0">
                <a:latin typeface="Comic Sans MS" pitchFamily="66" charset="0"/>
              </a:rPr>
              <a:t>0</a:t>
            </a:r>
            <a:r>
              <a:rPr lang="tr-TR" altLang="tr-TR" sz="3000" smtClean="0">
                <a:latin typeface="Comic Sans MS" pitchFamily="66" charset="0"/>
              </a:rPr>
              <a:t>-40</a:t>
            </a:r>
            <a:r>
              <a:rPr lang="tr-TR" altLang="tr-TR" sz="3000" baseline="30000" smtClean="0">
                <a:latin typeface="Comic Sans MS" pitchFamily="66" charset="0"/>
              </a:rPr>
              <a:t>0</a:t>
            </a:r>
            <a:r>
              <a:rPr lang="tr-TR" altLang="tr-TR" sz="3000" smtClean="0">
                <a:latin typeface="Comic Sans MS" pitchFamily="66" charset="0"/>
              </a:rPr>
              <a:t> fleksiyonda tutan, tüm parmakları içine alan ve “web” aralığını koruyan bir splint uygundur</a:t>
            </a:r>
          </a:p>
          <a:p>
            <a:pPr algn="just">
              <a:buFont typeface="Wingdings" pitchFamily="2" charset="2"/>
              <a:buChar char="v"/>
            </a:pPr>
            <a:r>
              <a:rPr lang="tr-TR" altLang="tr-TR" sz="3000" smtClean="0">
                <a:latin typeface="Comic Sans MS" pitchFamily="66" charset="0"/>
              </a:rPr>
              <a:t>Dinamik splintlerde çekme kuvveti yönü segmente dik olmalıdır.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5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sz="3200" smtClean="0">
                <a:latin typeface="Comic Sans MS" pitchFamily="66" charset="0"/>
              </a:rPr>
              <a:t>El-El Bileği ve Parmak Ortezleri</a:t>
            </a:r>
          </a:p>
        </p:txBody>
      </p:sp>
      <p:sp>
        <p:nvSpPr>
          <p:cNvPr id="152579" name="Rectangle 3"/>
          <p:cNvSpPr>
            <a:spLocks noGrp="1" noChangeArrowheads="1"/>
          </p:cNvSpPr>
          <p:nvPr>
            <p:ph idx="1"/>
          </p:nvPr>
        </p:nvSpPr>
        <p:spPr>
          <a:xfrm>
            <a:off x="395288" y="1268413"/>
            <a:ext cx="8229600" cy="5589587"/>
          </a:xfrm>
        </p:spPr>
        <p:txBody>
          <a:bodyPr/>
          <a:lstStyle/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tr-TR" altLang="tr-TR" sz="2400" smtClean="0">
                <a:solidFill>
                  <a:srgbClr val="00FF00"/>
                </a:solidFill>
                <a:latin typeface="Comic Sans MS" pitchFamily="66" charset="0"/>
              </a:rPr>
              <a:t>	Yanıklarda,</a:t>
            </a:r>
            <a:r>
              <a:rPr lang="tr-TR" altLang="tr-TR" sz="2400" smtClean="0">
                <a:latin typeface="Comic Sans MS" pitchFamily="66" charset="0"/>
              </a:rPr>
              <a:t> </a:t>
            </a:r>
          </a:p>
          <a:p>
            <a:pPr algn="just">
              <a:lnSpc>
                <a:spcPct val="80000"/>
              </a:lnSpc>
              <a:buFont typeface="Wingdings" pitchFamily="2" charset="2"/>
              <a:buNone/>
            </a:pPr>
            <a:endParaRPr lang="tr-TR" altLang="tr-TR" sz="2400" smtClean="0">
              <a:latin typeface="Comic Sans MS" pitchFamily="66" charset="0"/>
            </a:endParaRPr>
          </a:p>
          <a:p>
            <a:pPr algn="just">
              <a:lnSpc>
                <a:spcPct val="80000"/>
              </a:lnSpc>
              <a:buFont typeface="Wingdings" pitchFamily="2" charset="2"/>
              <a:buChar char="v"/>
            </a:pPr>
            <a:r>
              <a:rPr lang="tr-TR" altLang="tr-TR" sz="2400" smtClean="0">
                <a:latin typeface="Comic Sans MS" pitchFamily="66" charset="0"/>
              </a:rPr>
              <a:t>El bileğini 10</a:t>
            </a:r>
            <a:r>
              <a:rPr lang="tr-TR" altLang="tr-TR" sz="2400" baseline="30000" smtClean="0">
                <a:latin typeface="Comic Sans MS" pitchFamily="66" charset="0"/>
              </a:rPr>
              <a:t>0</a:t>
            </a:r>
            <a:r>
              <a:rPr lang="tr-TR" altLang="tr-TR" sz="2400" smtClean="0">
                <a:latin typeface="Comic Sans MS" pitchFamily="66" charset="0"/>
              </a:rPr>
              <a:t> ekstansiyonda ve MCP eklemleri 60</a:t>
            </a:r>
            <a:r>
              <a:rPr lang="tr-TR" altLang="tr-TR" sz="2400" baseline="30000" smtClean="0">
                <a:latin typeface="Comic Sans MS" pitchFamily="66" charset="0"/>
              </a:rPr>
              <a:t>0</a:t>
            </a:r>
            <a:r>
              <a:rPr lang="tr-TR" altLang="tr-TR" sz="2400" smtClean="0">
                <a:latin typeface="Comic Sans MS" pitchFamily="66" charset="0"/>
              </a:rPr>
              <a:t>-70</a:t>
            </a:r>
            <a:r>
              <a:rPr lang="tr-TR" altLang="tr-TR" sz="2400" baseline="30000" smtClean="0">
                <a:latin typeface="Comic Sans MS" pitchFamily="66" charset="0"/>
              </a:rPr>
              <a:t>0</a:t>
            </a:r>
            <a:r>
              <a:rPr lang="tr-TR" altLang="tr-TR" sz="2400" smtClean="0">
                <a:latin typeface="Comic Sans MS" pitchFamily="66" charset="0"/>
              </a:rPr>
              <a:t> fleksiyonda, DIP ve PIP eklemleri ekstansiyonda  pozisyonlayan </a:t>
            </a:r>
            <a:r>
              <a:rPr lang="tr-TR" altLang="tr-TR" sz="2400" i="1" smtClean="0">
                <a:solidFill>
                  <a:srgbClr val="00FF00"/>
                </a:solidFill>
                <a:latin typeface="Comic Sans MS" pitchFamily="66" charset="0"/>
              </a:rPr>
              <a:t>statik el-el bileği splintleri</a:t>
            </a:r>
            <a:r>
              <a:rPr lang="tr-TR" altLang="tr-TR" sz="2400" smtClean="0">
                <a:latin typeface="Comic Sans MS" pitchFamily="66" charset="0"/>
              </a:rPr>
              <a:t> kullanılır, başparmak “web”aralığının korunması ve dorsal kontraktürlerin önlenmesinde yararlıdır</a:t>
            </a:r>
          </a:p>
          <a:p>
            <a:pPr algn="just">
              <a:lnSpc>
                <a:spcPct val="80000"/>
              </a:lnSpc>
              <a:buFont typeface="Wingdings" pitchFamily="2" charset="2"/>
              <a:buChar char="v"/>
            </a:pPr>
            <a:endParaRPr lang="tr-TR" altLang="tr-TR" sz="2400" smtClean="0">
              <a:solidFill>
                <a:srgbClr val="00FF00"/>
              </a:solidFill>
              <a:latin typeface="Comic Sans MS" pitchFamily="66" charset="0"/>
            </a:endParaRPr>
          </a:p>
          <a:p>
            <a:pPr algn="just">
              <a:lnSpc>
                <a:spcPct val="80000"/>
              </a:lnSpc>
              <a:buFont typeface="Wingdings" pitchFamily="2" charset="2"/>
              <a:buChar char="v"/>
            </a:pPr>
            <a:r>
              <a:rPr lang="tr-TR" altLang="tr-TR" sz="2400" smtClean="0">
                <a:latin typeface="Comic Sans MS" pitchFamily="66" charset="0"/>
              </a:rPr>
              <a:t> MCP ve IP eklem kontraktürlerinin önlenmesinde </a:t>
            </a:r>
            <a:r>
              <a:rPr lang="tr-TR" altLang="tr-TR" sz="2400" smtClean="0">
                <a:solidFill>
                  <a:srgbClr val="00FF00"/>
                </a:solidFill>
                <a:latin typeface="Comic Sans MS" pitchFamily="66" charset="0"/>
              </a:rPr>
              <a:t>d</a:t>
            </a:r>
            <a:r>
              <a:rPr lang="tr-TR" altLang="tr-TR" sz="2400" i="1" smtClean="0">
                <a:solidFill>
                  <a:srgbClr val="00FF00"/>
                </a:solidFill>
                <a:latin typeface="Comic Sans MS" pitchFamily="66" charset="0"/>
              </a:rPr>
              <a:t>inamik splintler</a:t>
            </a:r>
            <a:r>
              <a:rPr lang="tr-TR" altLang="tr-TR" sz="2400" smtClean="0">
                <a:latin typeface="Comic Sans MS" pitchFamily="66" charset="0"/>
              </a:rPr>
              <a:t> kullanılır</a:t>
            </a:r>
          </a:p>
          <a:p>
            <a:pPr algn="just">
              <a:lnSpc>
                <a:spcPct val="80000"/>
              </a:lnSpc>
              <a:buFont typeface="Wingdings" pitchFamily="2" charset="2"/>
              <a:buChar char="v"/>
            </a:pPr>
            <a:endParaRPr lang="tr-TR" altLang="tr-TR" sz="2400" smtClean="0">
              <a:latin typeface="Comic Sans MS" pitchFamily="66" charset="0"/>
            </a:endParaRPr>
          </a:p>
          <a:p>
            <a:pPr algn="just">
              <a:lnSpc>
                <a:spcPct val="80000"/>
              </a:lnSpc>
              <a:buFont typeface="Wingdings" pitchFamily="2" charset="2"/>
              <a:buChar char="v"/>
            </a:pPr>
            <a:r>
              <a:rPr lang="tr-TR" altLang="tr-TR" sz="2400" smtClean="0">
                <a:latin typeface="Comic Sans MS" pitchFamily="66" charset="0"/>
              </a:rPr>
              <a:t>İlk 3-4 gün süresince ödem azaldıkça splint modifiye edilmelidir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626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115888"/>
            <a:ext cx="8229600" cy="1143000"/>
          </a:xfrm>
        </p:spPr>
        <p:txBody>
          <a:bodyPr/>
          <a:lstStyle/>
          <a:p>
            <a:r>
              <a:rPr lang="tr-TR" altLang="tr-TR" sz="3200" smtClean="0">
                <a:latin typeface="Comic Sans MS" pitchFamily="66" charset="0"/>
              </a:rPr>
              <a:t>El-El Bileği ve Parmak Ortezleri</a:t>
            </a:r>
          </a:p>
        </p:txBody>
      </p:sp>
      <p:sp>
        <p:nvSpPr>
          <p:cNvPr id="75779" name="Rectangle 3"/>
          <p:cNvSpPr>
            <a:spLocks noGrp="1" noChangeArrowheads="1"/>
          </p:cNvSpPr>
          <p:nvPr>
            <p:ph idx="1"/>
          </p:nvPr>
        </p:nvSpPr>
        <p:spPr>
          <a:xfrm>
            <a:off x="395288" y="620713"/>
            <a:ext cx="8229600" cy="6021387"/>
          </a:xfrm>
        </p:spPr>
        <p:txBody>
          <a:bodyPr rtlCol="0">
            <a:normAutofit/>
          </a:bodyPr>
          <a:lstStyle/>
          <a:p>
            <a:pPr marL="342906" indent="-342906" algn="just" defTabSz="457207" fontAlgn="auto">
              <a:lnSpc>
                <a:spcPct val="80000"/>
              </a:lnSpc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Font typeface="Wingdings" panose="05000000000000000000" pitchFamily="2" charset="2"/>
              <a:buChar char="v"/>
              <a:defRPr/>
            </a:pPr>
            <a:endParaRPr lang="tr-TR" altLang="tr-TR" sz="2400" dirty="0" smtClean="0">
              <a:latin typeface="Comic Sans MS" panose="030F0702030302020204" pitchFamily="66" charset="0"/>
            </a:endParaRPr>
          </a:p>
          <a:p>
            <a:pPr marL="342906" indent="-342906" algn="just" defTabSz="457207" fontAlgn="auto">
              <a:lnSpc>
                <a:spcPct val="80000"/>
              </a:lnSpc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Font typeface="Wingdings" panose="05000000000000000000" pitchFamily="2" charset="2"/>
              <a:buNone/>
              <a:defRPr/>
            </a:pPr>
            <a:r>
              <a:rPr lang="tr-TR" altLang="tr-TR" sz="2400" dirty="0" smtClean="0">
                <a:solidFill>
                  <a:srgbClr val="00FF00"/>
                </a:solidFill>
                <a:latin typeface="Comic Sans MS" panose="030F0702030302020204" pitchFamily="66" charset="0"/>
              </a:rPr>
              <a:t>	Kafa travmaları ve inmede </a:t>
            </a:r>
            <a:r>
              <a:rPr lang="tr-TR" altLang="tr-TR" sz="2400" dirty="0" err="1" smtClean="0">
                <a:solidFill>
                  <a:srgbClr val="00FF00"/>
                </a:solidFill>
                <a:latin typeface="Comic Sans MS" panose="030F0702030302020204" pitchFamily="66" charset="0"/>
              </a:rPr>
              <a:t>ortezler</a:t>
            </a:r>
            <a:endParaRPr lang="tr-TR" altLang="tr-TR" sz="2400" dirty="0" smtClean="0">
              <a:solidFill>
                <a:srgbClr val="00FF00"/>
              </a:solidFill>
              <a:latin typeface="Comic Sans MS" panose="030F0702030302020204" pitchFamily="66" charset="0"/>
            </a:endParaRPr>
          </a:p>
          <a:p>
            <a:pPr marL="342906" indent="-342906" algn="just" defTabSz="457207" fontAlgn="auto">
              <a:lnSpc>
                <a:spcPct val="80000"/>
              </a:lnSpc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Font typeface="Wingdings" panose="05000000000000000000" pitchFamily="2" charset="2"/>
              <a:buChar char="v"/>
              <a:defRPr/>
            </a:pPr>
            <a:r>
              <a:rPr lang="tr-TR" altLang="tr-TR" sz="2400" dirty="0" err="1" smtClean="0">
                <a:latin typeface="Comic Sans MS" panose="030F0702030302020204" pitchFamily="66" charset="0"/>
              </a:rPr>
              <a:t>Deformitelerin</a:t>
            </a:r>
            <a:r>
              <a:rPr lang="tr-TR" altLang="tr-TR" sz="2400" dirty="0" smtClean="0">
                <a:latin typeface="Comic Sans MS" panose="030F0702030302020204" pitchFamily="66" charset="0"/>
              </a:rPr>
              <a:t> önlenmesi ve kas </a:t>
            </a:r>
            <a:r>
              <a:rPr lang="tr-TR" altLang="tr-TR" sz="2400" dirty="0" err="1" smtClean="0">
                <a:latin typeface="Comic Sans MS" panose="030F0702030302020204" pitchFamily="66" charset="0"/>
              </a:rPr>
              <a:t>tonusunun</a:t>
            </a:r>
            <a:r>
              <a:rPr lang="tr-TR" altLang="tr-TR" sz="2400" dirty="0" smtClean="0">
                <a:latin typeface="Comic Sans MS" panose="030F0702030302020204" pitchFamily="66" charset="0"/>
              </a:rPr>
              <a:t> düzenlenmesinde kullanılır</a:t>
            </a:r>
          </a:p>
          <a:p>
            <a:pPr marL="342906" indent="-342906" algn="just" defTabSz="457207" fontAlgn="auto">
              <a:lnSpc>
                <a:spcPct val="80000"/>
              </a:lnSpc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Font typeface="Wingdings" panose="05000000000000000000" pitchFamily="2" charset="2"/>
              <a:buChar char="v"/>
              <a:defRPr/>
            </a:pPr>
            <a:r>
              <a:rPr lang="tr-TR" altLang="tr-TR" sz="2400" dirty="0" smtClean="0">
                <a:latin typeface="Comic Sans MS" panose="030F0702030302020204" pitchFamily="66" charset="0"/>
              </a:rPr>
              <a:t>İstirahat ve pozisyonlama </a:t>
            </a:r>
            <a:r>
              <a:rPr lang="tr-TR" altLang="tr-TR" sz="2400" dirty="0" err="1" smtClean="0">
                <a:latin typeface="Comic Sans MS" panose="030F0702030302020204" pitchFamily="66" charset="0"/>
              </a:rPr>
              <a:t>ortezleri</a:t>
            </a:r>
            <a:r>
              <a:rPr lang="tr-TR" altLang="tr-TR" sz="2400" dirty="0" smtClean="0">
                <a:latin typeface="Comic Sans MS" panose="030F0702030302020204" pitchFamily="66" charset="0"/>
              </a:rPr>
              <a:t>, </a:t>
            </a:r>
            <a:r>
              <a:rPr lang="tr-TR" altLang="tr-TR" sz="2400" dirty="0" err="1" smtClean="0">
                <a:latin typeface="Comic Sans MS" panose="030F0702030302020204" pitchFamily="66" charset="0"/>
              </a:rPr>
              <a:t>distal</a:t>
            </a:r>
            <a:r>
              <a:rPr lang="tr-TR" altLang="tr-TR" sz="2400" dirty="0" smtClean="0">
                <a:latin typeface="Comic Sans MS" panose="030F0702030302020204" pitchFamily="66" charset="0"/>
              </a:rPr>
              <a:t> ödem, eklem </a:t>
            </a:r>
            <a:r>
              <a:rPr lang="tr-TR" altLang="tr-TR" sz="2400" dirty="0" err="1" smtClean="0">
                <a:latin typeface="Comic Sans MS" panose="030F0702030302020204" pitchFamily="66" charset="0"/>
              </a:rPr>
              <a:t>subluksasyonu</a:t>
            </a:r>
            <a:r>
              <a:rPr lang="tr-TR" altLang="tr-TR" sz="2400" dirty="0" smtClean="0">
                <a:latin typeface="Comic Sans MS" panose="030F0702030302020204" pitchFamily="66" charset="0"/>
              </a:rPr>
              <a:t> ve </a:t>
            </a:r>
            <a:r>
              <a:rPr lang="tr-TR" altLang="tr-TR" sz="2400" dirty="0" err="1" smtClean="0">
                <a:latin typeface="Comic Sans MS" panose="030F0702030302020204" pitchFamily="66" charset="0"/>
              </a:rPr>
              <a:t>kontraktür</a:t>
            </a:r>
            <a:r>
              <a:rPr lang="tr-TR" altLang="tr-TR" sz="2400" dirty="0" smtClean="0">
                <a:latin typeface="Comic Sans MS" panose="030F0702030302020204" pitchFamily="66" charset="0"/>
              </a:rPr>
              <a:t> gibi komplikasyonların önlenmesinde gereklidir</a:t>
            </a:r>
          </a:p>
          <a:p>
            <a:pPr marL="342906" indent="-342906" algn="just" defTabSz="457207" fontAlgn="auto">
              <a:lnSpc>
                <a:spcPct val="80000"/>
              </a:lnSpc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Font typeface="Wingdings" panose="05000000000000000000" pitchFamily="2" charset="2"/>
              <a:buChar char="v"/>
              <a:defRPr/>
            </a:pPr>
            <a:endParaRPr lang="tr-TR" altLang="tr-TR" sz="2400" dirty="0" smtClean="0">
              <a:latin typeface="Comic Sans MS" panose="030F0702030302020204" pitchFamily="66" charset="0"/>
            </a:endParaRPr>
          </a:p>
          <a:p>
            <a:pPr marL="342906" indent="-342906" algn="ctr" defTabSz="457207" fontAlgn="auto">
              <a:lnSpc>
                <a:spcPct val="80000"/>
              </a:lnSpc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Font typeface="Wingdings" panose="05000000000000000000" pitchFamily="2" charset="2"/>
              <a:buNone/>
              <a:defRPr/>
            </a:pPr>
            <a:r>
              <a:rPr lang="tr-TR" altLang="tr-TR" sz="2400" i="1" dirty="0" smtClean="0">
                <a:solidFill>
                  <a:srgbClr val="00FF00"/>
                </a:solidFill>
                <a:latin typeface="Comic Sans MS" panose="030F0702030302020204" pitchFamily="66" charset="0"/>
              </a:rPr>
              <a:t>	İstirahat el-</a:t>
            </a:r>
            <a:r>
              <a:rPr lang="tr-TR" altLang="tr-TR" sz="2400" i="1" dirty="0" err="1" smtClean="0">
                <a:solidFill>
                  <a:srgbClr val="00FF00"/>
                </a:solidFill>
                <a:latin typeface="Comic Sans MS" panose="030F0702030302020204" pitchFamily="66" charset="0"/>
              </a:rPr>
              <a:t>elbileği</a:t>
            </a:r>
            <a:r>
              <a:rPr lang="tr-TR" altLang="tr-TR" sz="2400" i="1" dirty="0" smtClean="0">
                <a:solidFill>
                  <a:srgbClr val="00FF00"/>
                </a:solidFill>
                <a:latin typeface="Comic Sans MS" panose="030F0702030302020204" pitchFamily="66" charset="0"/>
              </a:rPr>
              <a:t> </a:t>
            </a:r>
            <a:r>
              <a:rPr lang="tr-TR" altLang="tr-TR" sz="2400" i="1" dirty="0" err="1" smtClean="0">
                <a:solidFill>
                  <a:srgbClr val="00FF00"/>
                </a:solidFill>
                <a:latin typeface="Comic Sans MS" panose="030F0702030302020204" pitchFamily="66" charset="0"/>
              </a:rPr>
              <a:t>ortezi</a:t>
            </a:r>
            <a:endParaRPr lang="tr-TR" altLang="tr-TR" sz="2400" dirty="0" smtClean="0">
              <a:solidFill>
                <a:srgbClr val="00FF00"/>
              </a:solidFill>
              <a:latin typeface="Comic Sans MS" panose="030F0702030302020204" pitchFamily="66" charset="0"/>
            </a:endParaRPr>
          </a:p>
          <a:p>
            <a:pPr marL="342906" indent="-342906" algn="just" defTabSz="457207" fontAlgn="auto">
              <a:lnSpc>
                <a:spcPct val="80000"/>
              </a:lnSpc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Font typeface="Wingdings" panose="05000000000000000000" pitchFamily="2" charset="2"/>
              <a:buChar char="v"/>
              <a:defRPr/>
            </a:pPr>
            <a:r>
              <a:rPr lang="tr-TR" altLang="tr-TR" sz="2400" dirty="0" smtClean="0">
                <a:latin typeface="Comic Sans MS" panose="030F0702030302020204" pitchFamily="66" charset="0"/>
              </a:rPr>
              <a:t>El bileği hafif </a:t>
            </a:r>
            <a:r>
              <a:rPr lang="tr-TR" altLang="tr-TR" sz="2400" dirty="0" err="1" smtClean="0">
                <a:latin typeface="Comic Sans MS" panose="030F0702030302020204" pitchFamily="66" charset="0"/>
              </a:rPr>
              <a:t>ekstansiyonda</a:t>
            </a:r>
            <a:r>
              <a:rPr lang="tr-TR" altLang="tr-TR" sz="2400" dirty="0" smtClean="0">
                <a:latin typeface="Comic Sans MS" panose="030F0702030302020204" pitchFamily="66" charset="0"/>
              </a:rPr>
              <a:t>, MCP eklemleri hafif </a:t>
            </a:r>
            <a:r>
              <a:rPr lang="tr-TR" altLang="tr-TR" sz="2400" dirty="0" err="1" smtClean="0">
                <a:latin typeface="Comic Sans MS" panose="030F0702030302020204" pitchFamily="66" charset="0"/>
              </a:rPr>
              <a:t>fleksiyonda</a:t>
            </a:r>
            <a:r>
              <a:rPr lang="tr-TR" altLang="tr-TR" sz="2400" dirty="0" smtClean="0">
                <a:latin typeface="Comic Sans MS" panose="030F0702030302020204" pitchFamily="66" charset="0"/>
              </a:rPr>
              <a:t> ve IP eklemler </a:t>
            </a:r>
            <a:r>
              <a:rPr lang="tr-TR" altLang="tr-TR" sz="2400" dirty="0" err="1" smtClean="0">
                <a:latin typeface="Comic Sans MS" panose="030F0702030302020204" pitchFamily="66" charset="0"/>
              </a:rPr>
              <a:t>ekstansiyonda</a:t>
            </a:r>
            <a:r>
              <a:rPr lang="tr-TR" altLang="tr-TR" sz="2400" dirty="0" smtClean="0">
                <a:latin typeface="Comic Sans MS" panose="030F0702030302020204" pitchFamily="66" charset="0"/>
              </a:rPr>
              <a:t>, ya da 10 derece </a:t>
            </a:r>
            <a:r>
              <a:rPr lang="tr-TR" altLang="tr-TR" sz="2400" dirty="0" err="1" smtClean="0">
                <a:latin typeface="Comic Sans MS" panose="030F0702030302020204" pitchFamily="66" charset="0"/>
              </a:rPr>
              <a:t>fleksiyonda</a:t>
            </a:r>
            <a:r>
              <a:rPr lang="tr-TR" altLang="tr-TR" sz="2400" dirty="0">
                <a:latin typeface="Comic Sans MS" panose="030F0702030302020204" pitchFamily="66" charset="0"/>
              </a:rPr>
              <a:t> </a:t>
            </a:r>
            <a:r>
              <a:rPr lang="tr-TR" altLang="tr-TR" sz="2400" dirty="0" smtClean="0">
                <a:latin typeface="Comic Sans MS" panose="030F0702030302020204" pitchFamily="66" charset="0"/>
              </a:rPr>
              <a:t>pozisyonlanır</a:t>
            </a:r>
          </a:p>
          <a:p>
            <a:pPr marL="342906" indent="-342906" algn="just" defTabSz="457207" fontAlgn="auto">
              <a:lnSpc>
                <a:spcPct val="80000"/>
              </a:lnSpc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Font typeface="Wingdings" panose="05000000000000000000" pitchFamily="2" charset="2"/>
              <a:buNone/>
              <a:defRPr/>
            </a:pPr>
            <a:r>
              <a:rPr lang="tr-TR" altLang="tr-TR" sz="2400" i="1" dirty="0" smtClean="0">
                <a:solidFill>
                  <a:srgbClr val="00FF00"/>
                </a:solidFill>
                <a:latin typeface="Comic Sans MS" panose="030F0702030302020204" pitchFamily="66" charset="0"/>
              </a:rPr>
              <a:t>	</a:t>
            </a:r>
          </a:p>
          <a:p>
            <a:pPr marL="342906" indent="-342906" algn="ctr" defTabSz="457207" fontAlgn="auto">
              <a:lnSpc>
                <a:spcPct val="80000"/>
              </a:lnSpc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Font typeface="Wingdings" panose="05000000000000000000" pitchFamily="2" charset="2"/>
              <a:buNone/>
              <a:defRPr/>
            </a:pPr>
            <a:r>
              <a:rPr lang="tr-TR" altLang="tr-TR" sz="2400" i="1" dirty="0" smtClean="0">
                <a:solidFill>
                  <a:srgbClr val="00FF00"/>
                </a:solidFill>
                <a:latin typeface="Comic Sans MS" panose="030F0702030302020204" pitchFamily="66" charset="0"/>
              </a:rPr>
              <a:t>	</a:t>
            </a:r>
            <a:r>
              <a:rPr lang="tr-TR" altLang="tr-TR" sz="2400" i="1" dirty="0" err="1" smtClean="0">
                <a:solidFill>
                  <a:srgbClr val="00FF00"/>
                </a:solidFill>
                <a:latin typeface="Comic Sans MS" panose="030F0702030302020204" pitchFamily="66" charset="0"/>
              </a:rPr>
              <a:t>Spastisite</a:t>
            </a:r>
            <a:r>
              <a:rPr lang="tr-TR" altLang="tr-TR" sz="2400" i="1" dirty="0" smtClean="0">
                <a:solidFill>
                  <a:srgbClr val="00FF00"/>
                </a:solidFill>
                <a:latin typeface="Comic Sans MS" panose="030F0702030302020204" pitchFamily="66" charset="0"/>
              </a:rPr>
              <a:t> redüksiyon </a:t>
            </a:r>
            <a:r>
              <a:rPr lang="tr-TR" altLang="tr-TR" sz="2400" i="1" dirty="0" err="1" smtClean="0">
                <a:solidFill>
                  <a:srgbClr val="00FF00"/>
                </a:solidFill>
                <a:latin typeface="Comic Sans MS" panose="030F0702030302020204" pitchFamily="66" charset="0"/>
              </a:rPr>
              <a:t>splinti</a:t>
            </a:r>
            <a:r>
              <a:rPr lang="tr-TR" altLang="tr-TR" sz="2400" dirty="0" smtClean="0">
                <a:solidFill>
                  <a:srgbClr val="00FF00"/>
                </a:solidFill>
                <a:latin typeface="Comic Sans MS" panose="030F0702030302020204" pitchFamily="66" charset="0"/>
              </a:rPr>
              <a:t> </a:t>
            </a:r>
          </a:p>
          <a:p>
            <a:pPr marL="342906" indent="-342906" algn="just" defTabSz="457207" fontAlgn="auto">
              <a:lnSpc>
                <a:spcPct val="80000"/>
              </a:lnSpc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Font typeface="Wingdings" panose="05000000000000000000" pitchFamily="2" charset="2"/>
              <a:buChar char="v"/>
              <a:defRPr/>
            </a:pPr>
            <a:r>
              <a:rPr lang="tr-TR" altLang="tr-TR" sz="2400" dirty="0" err="1" smtClean="0">
                <a:latin typeface="Comic Sans MS" panose="030F0702030302020204" pitchFamily="66" charset="0"/>
              </a:rPr>
              <a:t>Spastisite</a:t>
            </a:r>
            <a:r>
              <a:rPr lang="tr-TR" altLang="tr-TR" sz="2400" dirty="0" smtClean="0">
                <a:latin typeface="Comic Sans MS" panose="030F0702030302020204" pitchFamily="66" charset="0"/>
              </a:rPr>
              <a:t> varlığında </a:t>
            </a:r>
            <a:r>
              <a:rPr lang="tr-TR" altLang="tr-TR" sz="2400" dirty="0" err="1" smtClean="0">
                <a:latin typeface="Comic Sans MS" panose="030F0702030302020204" pitchFamily="66" charset="0"/>
              </a:rPr>
              <a:t>yararlıdır.El</a:t>
            </a:r>
            <a:r>
              <a:rPr lang="tr-TR" altLang="tr-TR" sz="2400" dirty="0" smtClean="0">
                <a:latin typeface="Comic Sans MS" panose="030F0702030302020204" pitchFamily="66" charset="0"/>
              </a:rPr>
              <a:t> bileği 30</a:t>
            </a:r>
            <a:r>
              <a:rPr lang="tr-TR" altLang="tr-TR" sz="2400" baseline="30000" dirty="0" smtClean="0">
                <a:latin typeface="Comic Sans MS" panose="030F0702030302020204" pitchFamily="66" charset="0"/>
              </a:rPr>
              <a:t>0 </a:t>
            </a:r>
            <a:r>
              <a:rPr lang="tr-TR" altLang="tr-TR" sz="2400" dirty="0" err="1" smtClean="0">
                <a:latin typeface="Comic Sans MS" panose="030F0702030302020204" pitchFamily="66" charset="0"/>
              </a:rPr>
              <a:t>ekstansiyon</a:t>
            </a:r>
            <a:r>
              <a:rPr lang="tr-TR" altLang="tr-TR" sz="2400" dirty="0" smtClean="0">
                <a:latin typeface="Comic Sans MS" panose="030F0702030302020204" pitchFamily="66" charset="0"/>
              </a:rPr>
              <a:t>, MCP 45</a:t>
            </a:r>
            <a:r>
              <a:rPr lang="tr-TR" altLang="tr-TR" sz="2400" baseline="30000" dirty="0" smtClean="0">
                <a:latin typeface="Comic Sans MS" panose="030F0702030302020204" pitchFamily="66" charset="0"/>
              </a:rPr>
              <a:t>0</a:t>
            </a:r>
            <a:r>
              <a:rPr lang="tr-TR" altLang="tr-TR" sz="2400" dirty="0" smtClean="0">
                <a:latin typeface="Comic Sans MS" panose="030F0702030302020204" pitchFamily="66" charset="0"/>
              </a:rPr>
              <a:t> </a:t>
            </a:r>
            <a:r>
              <a:rPr lang="tr-TR" altLang="tr-TR" sz="2400" dirty="0" err="1" smtClean="0">
                <a:latin typeface="Comic Sans MS" panose="030F0702030302020204" pitchFamily="66" charset="0"/>
              </a:rPr>
              <a:t>fleksiyon</a:t>
            </a:r>
            <a:r>
              <a:rPr lang="tr-TR" altLang="tr-TR" sz="2400" dirty="0" smtClean="0">
                <a:latin typeface="Comic Sans MS" panose="030F0702030302020204" pitchFamily="66" charset="0"/>
              </a:rPr>
              <a:t>, IP eklemler </a:t>
            </a:r>
            <a:r>
              <a:rPr lang="tr-TR" altLang="tr-TR" sz="2400" dirty="0" err="1" smtClean="0">
                <a:latin typeface="Comic Sans MS" panose="030F0702030302020204" pitchFamily="66" charset="0"/>
              </a:rPr>
              <a:t>ekstansiyon</a:t>
            </a:r>
            <a:r>
              <a:rPr lang="tr-TR" altLang="tr-TR" sz="2400" dirty="0" smtClean="0">
                <a:latin typeface="Comic Sans MS" panose="030F0702030302020204" pitchFamily="66" charset="0"/>
              </a:rPr>
              <a:t>, parmaklar </a:t>
            </a:r>
            <a:r>
              <a:rPr lang="tr-TR" altLang="tr-TR" sz="2400" dirty="0" err="1" smtClean="0">
                <a:latin typeface="Comic Sans MS" panose="030F0702030302020204" pitchFamily="66" charset="0"/>
              </a:rPr>
              <a:t>abduksiyonda</a:t>
            </a:r>
            <a:r>
              <a:rPr lang="tr-TR" altLang="tr-TR" sz="2400" dirty="0" smtClean="0">
                <a:latin typeface="Comic Sans MS" panose="030F0702030302020204" pitchFamily="66" charset="0"/>
              </a:rPr>
              <a:t>, başparmak </a:t>
            </a:r>
            <a:r>
              <a:rPr lang="tr-TR" altLang="tr-TR" sz="2400" dirty="0" err="1" smtClean="0">
                <a:latin typeface="Comic Sans MS" panose="030F0702030302020204" pitchFamily="66" charset="0"/>
              </a:rPr>
              <a:t>ekstansiyon</a:t>
            </a:r>
            <a:r>
              <a:rPr lang="tr-TR" altLang="tr-TR" sz="2400" dirty="0" smtClean="0">
                <a:latin typeface="Comic Sans MS" panose="030F0702030302020204" pitchFamily="66" charset="0"/>
              </a:rPr>
              <a:t> ve </a:t>
            </a:r>
            <a:r>
              <a:rPr lang="tr-TR" altLang="tr-TR" sz="2400" dirty="0" err="1" smtClean="0">
                <a:latin typeface="Comic Sans MS" panose="030F0702030302020204" pitchFamily="66" charset="0"/>
              </a:rPr>
              <a:t>abduksiyonda</a:t>
            </a:r>
            <a:r>
              <a:rPr lang="tr-TR" altLang="tr-TR" sz="2400" dirty="0" smtClean="0">
                <a:latin typeface="Comic Sans MS" panose="030F0702030302020204" pitchFamily="66" charset="0"/>
              </a:rPr>
              <a:t> pozisyonlanır</a:t>
            </a:r>
            <a:endParaRPr lang="tr-TR" altLang="tr-TR" sz="2400" baseline="30000" dirty="0" smtClean="0">
              <a:latin typeface="Comic Sans MS" panose="030F0702030302020204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818" name="Rectangle 2"/>
          <p:cNvSpPr>
            <a:spLocks noGrp="1" noChangeArrowheads="1"/>
          </p:cNvSpPr>
          <p:nvPr>
            <p:ph type="title"/>
          </p:nvPr>
        </p:nvSpPr>
        <p:spPr>
          <a:xfrm>
            <a:off x="395288" y="0"/>
            <a:ext cx="8229600" cy="1143000"/>
          </a:xfrm>
        </p:spPr>
        <p:txBody>
          <a:bodyPr/>
          <a:lstStyle/>
          <a:p>
            <a:r>
              <a:rPr lang="tr-TR" altLang="tr-TR" sz="3200" smtClean="0">
                <a:latin typeface="Comic Sans MS" pitchFamily="66" charset="0"/>
              </a:rPr>
              <a:t>El-El Bileği ve Parmak Ortezleri</a:t>
            </a:r>
          </a:p>
        </p:txBody>
      </p:sp>
      <p:sp>
        <p:nvSpPr>
          <p:cNvPr id="79875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981075"/>
            <a:ext cx="8229600" cy="5543550"/>
          </a:xfrm>
        </p:spPr>
        <p:txBody>
          <a:bodyPr rtlCol="0">
            <a:normAutofit/>
          </a:bodyPr>
          <a:lstStyle/>
          <a:p>
            <a:pPr marL="342906" indent="-342906" algn="just" defTabSz="457207" fontAlgn="auto">
              <a:lnSpc>
                <a:spcPct val="90000"/>
              </a:lnSpc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Font typeface="Wingdings" panose="05000000000000000000" pitchFamily="2" charset="2"/>
              <a:buNone/>
              <a:defRPr/>
            </a:pPr>
            <a:r>
              <a:rPr lang="tr-TR" altLang="tr-TR" sz="2800" dirty="0" smtClean="0">
                <a:solidFill>
                  <a:srgbClr val="00FF00"/>
                </a:solidFill>
                <a:latin typeface="Comic Sans MS" panose="030F0702030302020204" pitchFamily="66" charset="0"/>
              </a:rPr>
              <a:t>	C1-C8 düzeyindeki </a:t>
            </a:r>
            <a:r>
              <a:rPr lang="tr-TR" altLang="tr-TR" sz="2800" dirty="0" err="1" smtClean="0">
                <a:solidFill>
                  <a:srgbClr val="00FF00"/>
                </a:solidFill>
                <a:latin typeface="Comic Sans MS" panose="030F0702030302020204" pitchFamily="66" charset="0"/>
              </a:rPr>
              <a:t>spinal</a:t>
            </a:r>
            <a:r>
              <a:rPr lang="tr-TR" altLang="tr-TR" sz="2800" dirty="0" smtClean="0">
                <a:solidFill>
                  <a:srgbClr val="00FF00"/>
                </a:solidFill>
                <a:latin typeface="Comic Sans MS" panose="030F0702030302020204" pitchFamily="66" charset="0"/>
              </a:rPr>
              <a:t> </a:t>
            </a:r>
            <a:r>
              <a:rPr lang="tr-TR" altLang="tr-TR" sz="2800" dirty="0" err="1" smtClean="0">
                <a:solidFill>
                  <a:srgbClr val="00FF00"/>
                </a:solidFill>
                <a:latin typeface="Comic Sans MS" panose="030F0702030302020204" pitchFamily="66" charset="0"/>
              </a:rPr>
              <a:t>kord</a:t>
            </a:r>
            <a:r>
              <a:rPr lang="tr-TR" altLang="tr-TR" sz="2800" dirty="0" smtClean="0">
                <a:solidFill>
                  <a:srgbClr val="00FF00"/>
                </a:solidFill>
                <a:latin typeface="Comic Sans MS" panose="030F0702030302020204" pitchFamily="66" charset="0"/>
              </a:rPr>
              <a:t> yaralanmalı hastalarda</a:t>
            </a:r>
            <a:r>
              <a:rPr lang="tr-TR" altLang="tr-TR" sz="2800" dirty="0" smtClean="0">
                <a:latin typeface="Comic Sans MS" panose="030F0702030302020204" pitchFamily="66" charset="0"/>
              </a:rPr>
              <a:t> </a:t>
            </a:r>
          </a:p>
          <a:p>
            <a:pPr marL="342906" indent="-342906" algn="just" defTabSz="457207" fontAlgn="auto">
              <a:lnSpc>
                <a:spcPct val="90000"/>
              </a:lnSpc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Font typeface="Wingdings" panose="05000000000000000000" pitchFamily="2" charset="2"/>
              <a:buChar char="v"/>
              <a:defRPr/>
            </a:pPr>
            <a:r>
              <a:rPr lang="tr-TR" altLang="tr-TR" sz="2800" dirty="0" smtClean="0">
                <a:latin typeface="Comic Sans MS" panose="030F0702030302020204" pitchFamily="66" charset="0"/>
              </a:rPr>
              <a:t>Başparmağı </a:t>
            </a:r>
            <a:r>
              <a:rPr lang="tr-TR" altLang="tr-TR" sz="2800" dirty="0" err="1" smtClean="0">
                <a:latin typeface="Comic Sans MS" panose="030F0702030302020204" pitchFamily="66" charset="0"/>
              </a:rPr>
              <a:t>oppozisyonda</a:t>
            </a:r>
            <a:r>
              <a:rPr lang="tr-TR" altLang="tr-TR" sz="2800" dirty="0" smtClean="0">
                <a:latin typeface="Comic Sans MS" panose="030F0702030302020204" pitchFamily="66" charset="0"/>
              </a:rPr>
              <a:t> tutan, başparmak “web” aralığını ve </a:t>
            </a:r>
            <a:r>
              <a:rPr lang="tr-TR" altLang="tr-TR" sz="2800" dirty="0" err="1" smtClean="0">
                <a:latin typeface="Comic Sans MS" panose="030F0702030302020204" pitchFamily="66" charset="0"/>
              </a:rPr>
              <a:t>palmar</a:t>
            </a:r>
            <a:r>
              <a:rPr lang="tr-TR" altLang="tr-TR" sz="2800" dirty="0" smtClean="0">
                <a:latin typeface="Comic Sans MS" panose="030F0702030302020204" pitchFamily="66" charset="0"/>
              </a:rPr>
              <a:t> arkı koruyan </a:t>
            </a:r>
            <a:r>
              <a:rPr lang="tr-TR" altLang="tr-TR" sz="2800" i="1" dirty="0" smtClean="0">
                <a:solidFill>
                  <a:srgbClr val="00FF00"/>
                </a:solidFill>
                <a:latin typeface="Comic Sans MS" panose="030F0702030302020204" pitchFamily="66" charset="0"/>
              </a:rPr>
              <a:t>statik el-</a:t>
            </a:r>
            <a:r>
              <a:rPr lang="tr-TR" altLang="tr-TR" sz="2800" i="1" dirty="0" err="1" smtClean="0">
                <a:solidFill>
                  <a:srgbClr val="00FF00"/>
                </a:solidFill>
                <a:latin typeface="Comic Sans MS" panose="030F0702030302020204" pitchFamily="66" charset="0"/>
              </a:rPr>
              <a:t>elbileği</a:t>
            </a:r>
            <a:r>
              <a:rPr lang="tr-TR" altLang="tr-TR" sz="2800" i="1" dirty="0" smtClean="0">
                <a:solidFill>
                  <a:srgbClr val="00FF00"/>
                </a:solidFill>
                <a:latin typeface="Comic Sans MS" panose="030F0702030302020204" pitchFamily="66" charset="0"/>
              </a:rPr>
              <a:t> </a:t>
            </a:r>
            <a:r>
              <a:rPr lang="tr-TR" altLang="tr-TR" sz="2800" i="1" dirty="0" err="1" smtClean="0">
                <a:solidFill>
                  <a:srgbClr val="00FF00"/>
                </a:solidFill>
                <a:latin typeface="Comic Sans MS" panose="030F0702030302020204" pitchFamily="66" charset="0"/>
              </a:rPr>
              <a:t>ortezleri</a:t>
            </a:r>
            <a:r>
              <a:rPr lang="tr-TR" altLang="tr-TR" sz="2800" dirty="0" smtClean="0">
                <a:latin typeface="Comic Sans MS" panose="030F0702030302020204" pitchFamily="66" charset="0"/>
              </a:rPr>
              <a:t> kullanılmaktadır</a:t>
            </a:r>
          </a:p>
          <a:p>
            <a:pPr marL="342906" indent="-342906" algn="just" defTabSz="457207" fontAlgn="auto">
              <a:lnSpc>
                <a:spcPct val="90000"/>
              </a:lnSpc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Font typeface="Wingdings" panose="05000000000000000000" pitchFamily="2" charset="2"/>
              <a:buChar char="v"/>
              <a:defRPr/>
            </a:pPr>
            <a:r>
              <a:rPr lang="tr-TR" altLang="tr-TR" sz="2800" dirty="0" smtClean="0">
                <a:latin typeface="Comic Sans MS" panose="030F0702030302020204" pitchFamily="66" charset="0"/>
              </a:rPr>
              <a:t>El bileği yaklaşık 20</a:t>
            </a:r>
            <a:r>
              <a:rPr lang="tr-TR" altLang="tr-TR" sz="2800" baseline="30000" dirty="0" smtClean="0">
                <a:latin typeface="Comic Sans MS" panose="030F0702030302020204" pitchFamily="66" charset="0"/>
              </a:rPr>
              <a:t>0</a:t>
            </a:r>
            <a:r>
              <a:rPr lang="tr-TR" altLang="tr-TR" sz="2800" dirty="0" smtClean="0">
                <a:latin typeface="Comic Sans MS" panose="030F0702030302020204" pitchFamily="66" charset="0"/>
              </a:rPr>
              <a:t>  </a:t>
            </a:r>
            <a:r>
              <a:rPr lang="tr-TR" altLang="tr-TR" sz="2800" dirty="0" err="1" smtClean="0">
                <a:latin typeface="Comic Sans MS" panose="030F0702030302020204" pitchFamily="66" charset="0"/>
              </a:rPr>
              <a:t>ekstansiyonda</a:t>
            </a:r>
            <a:r>
              <a:rPr lang="tr-TR" altLang="tr-TR" sz="2800" dirty="0" smtClean="0">
                <a:latin typeface="Comic Sans MS" panose="030F0702030302020204" pitchFamily="66" charset="0"/>
              </a:rPr>
              <a:t> ve başparmak </a:t>
            </a:r>
            <a:r>
              <a:rPr lang="tr-TR" altLang="tr-TR" sz="2800" dirty="0" err="1" smtClean="0">
                <a:latin typeface="Comic Sans MS" panose="030F0702030302020204" pitchFamily="66" charset="0"/>
              </a:rPr>
              <a:t>abduksiyon</a:t>
            </a:r>
            <a:r>
              <a:rPr lang="tr-TR" altLang="tr-TR" sz="2800" dirty="0" smtClean="0">
                <a:latin typeface="Comic Sans MS" panose="030F0702030302020204" pitchFamily="66" charset="0"/>
              </a:rPr>
              <a:t> pozisyonundadır</a:t>
            </a:r>
          </a:p>
          <a:p>
            <a:pPr marL="342906" indent="-342906" algn="just" defTabSz="457207" fontAlgn="auto">
              <a:lnSpc>
                <a:spcPct val="90000"/>
              </a:lnSpc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Font typeface="Wingdings" panose="05000000000000000000" pitchFamily="2" charset="2"/>
              <a:buChar char="v"/>
              <a:defRPr/>
            </a:pPr>
            <a:r>
              <a:rPr lang="tr-TR" altLang="tr-TR" sz="2800" dirty="0" smtClean="0">
                <a:latin typeface="Comic Sans MS" panose="030F0702030302020204" pitchFamily="66" charset="0"/>
              </a:rPr>
              <a:t>C4 düzeyli hastalarda, C5 seviyesi ile ilgili kaslarda (</a:t>
            </a:r>
            <a:r>
              <a:rPr lang="tr-TR" altLang="tr-TR" sz="2800" dirty="0" err="1" smtClean="0">
                <a:latin typeface="Comic Sans MS" panose="030F0702030302020204" pitchFamily="66" charset="0"/>
              </a:rPr>
              <a:t>deltoid</a:t>
            </a:r>
            <a:r>
              <a:rPr lang="tr-TR" altLang="tr-TR" sz="2800" dirty="0" smtClean="0">
                <a:latin typeface="Comic Sans MS" panose="030F0702030302020204" pitchFamily="66" charset="0"/>
              </a:rPr>
              <a:t> veya </a:t>
            </a:r>
            <a:r>
              <a:rPr lang="tr-TR" altLang="tr-TR" sz="2800" dirty="0" err="1" smtClean="0">
                <a:latin typeface="Comic Sans MS" panose="030F0702030302020204" pitchFamily="66" charset="0"/>
              </a:rPr>
              <a:t>biseps</a:t>
            </a:r>
            <a:r>
              <a:rPr lang="tr-TR" altLang="tr-TR" sz="2800" dirty="0" smtClean="0">
                <a:latin typeface="Comic Sans MS" panose="030F0702030302020204" pitchFamily="66" charset="0"/>
              </a:rPr>
              <a:t>) 2/5 veya 3/5 kas gücü olduğunda </a:t>
            </a:r>
            <a:r>
              <a:rPr lang="tr-TR" altLang="tr-TR" sz="2800" i="1" dirty="0" smtClean="0">
                <a:solidFill>
                  <a:srgbClr val="00FF00"/>
                </a:solidFill>
                <a:latin typeface="Comic Sans MS" panose="030F0702030302020204" pitchFamily="66" charset="0"/>
              </a:rPr>
              <a:t>mobil kol destekleri</a:t>
            </a:r>
            <a:r>
              <a:rPr lang="tr-TR" altLang="tr-TR" sz="2800" i="1" dirty="0" smtClean="0">
                <a:latin typeface="Comic Sans MS" panose="030F0702030302020204" pitchFamily="66" charset="0"/>
              </a:rPr>
              <a:t>,</a:t>
            </a:r>
            <a:r>
              <a:rPr lang="tr-TR" altLang="tr-TR" sz="2800" dirty="0" smtClean="0">
                <a:latin typeface="Comic Sans MS" panose="030F0702030302020204" pitchFamily="66" charset="0"/>
              </a:rPr>
              <a:t> </a:t>
            </a:r>
            <a:r>
              <a:rPr lang="tr-TR" altLang="tr-TR" sz="2800" dirty="0" err="1" smtClean="0">
                <a:latin typeface="Comic Sans MS" panose="030F0702030302020204" pitchFamily="66" charset="0"/>
              </a:rPr>
              <a:t>antigravite</a:t>
            </a:r>
            <a:r>
              <a:rPr lang="tr-TR" altLang="tr-TR" sz="2800" dirty="0" smtClean="0">
                <a:latin typeface="Comic Sans MS" panose="030F0702030302020204" pitchFamily="66" charset="0"/>
              </a:rPr>
              <a:t> desteği sağlayarak yararlı olabilir</a:t>
            </a:r>
          </a:p>
          <a:p>
            <a:pPr marL="342906" indent="-342906" algn="just" defTabSz="457207" fontAlgn="auto">
              <a:lnSpc>
                <a:spcPct val="90000"/>
              </a:lnSpc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Font typeface="Wingdings" panose="05000000000000000000" pitchFamily="2" charset="2"/>
              <a:buChar char="v"/>
              <a:defRPr/>
            </a:pPr>
            <a:r>
              <a:rPr lang="tr-TR" altLang="tr-TR" sz="2800" dirty="0" smtClean="0">
                <a:latin typeface="Comic Sans MS" panose="030F0702030302020204" pitchFamily="66" charset="0"/>
              </a:rPr>
              <a:t> C5 düzeyinde </a:t>
            </a:r>
            <a:r>
              <a:rPr lang="tr-TR" altLang="tr-TR" sz="2800" i="1" dirty="0" smtClean="0">
                <a:solidFill>
                  <a:srgbClr val="00FF00"/>
                </a:solidFill>
                <a:latin typeface="Comic Sans MS" panose="030F0702030302020204" pitchFamily="66" charset="0"/>
              </a:rPr>
              <a:t>mobil kol </a:t>
            </a:r>
            <a:r>
              <a:rPr lang="tr-TR" altLang="tr-TR" sz="2800" i="1" dirty="0" err="1" smtClean="0">
                <a:solidFill>
                  <a:srgbClr val="00FF00"/>
                </a:solidFill>
                <a:latin typeface="Comic Sans MS" panose="030F0702030302020204" pitchFamily="66" charset="0"/>
              </a:rPr>
              <a:t>splinti</a:t>
            </a:r>
            <a:r>
              <a:rPr lang="tr-TR" altLang="tr-TR" sz="2800" dirty="0" smtClean="0">
                <a:latin typeface="Comic Sans MS" panose="030F0702030302020204" pitchFamily="66" charset="0"/>
              </a:rPr>
              <a:t> yanında, uygun </a:t>
            </a:r>
            <a:r>
              <a:rPr lang="tr-TR" altLang="tr-TR" sz="2800" i="1" dirty="0" smtClean="0">
                <a:latin typeface="Comic Sans MS" panose="030F0702030302020204" pitchFamily="66" charset="0"/>
              </a:rPr>
              <a:t>statik el-</a:t>
            </a:r>
            <a:r>
              <a:rPr lang="tr-TR" altLang="tr-TR" sz="2800" i="1" dirty="0" err="1" smtClean="0">
                <a:latin typeface="Comic Sans MS" panose="030F0702030302020204" pitchFamily="66" charset="0"/>
              </a:rPr>
              <a:t>elbileği</a:t>
            </a:r>
            <a:r>
              <a:rPr lang="tr-TR" altLang="tr-TR" sz="2800" i="1" dirty="0" smtClean="0">
                <a:latin typeface="Comic Sans MS" panose="030F0702030302020204" pitchFamily="66" charset="0"/>
              </a:rPr>
              <a:t> </a:t>
            </a:r>
            <a:r>
              <a:rPr lang="tr-TR" altLang="tr-TR" sz="2800" i="1" dirty="0" err="1" smtClean="0">
                <a:latin typeface="Comic Sans MS" panose="030F0702030302020204" pitchFamily="66" charset="0"/>
              </a:rPr>
              <a:t>ortezleri</a:t>
            </a:r>
            <a:r>
              <a:rPr lang="tr-TR" altLang="tr-TR" sz="2800" dirty="0" smtClean="0">
                <a:latin typeface="Comic Sans MS" panose="030F0702030302020204" pitchFamily="66" charset="0"/>
              </a:rPr>
              <a:t> kullanılabilir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866" name="Rectangle 2"/>
          <p:cNvSpPr>
            <a:spLocks noGrp="1" noChangeArrowheads="1"/>
          </p:cNvSpPr>
          <p:nvPr>
            <p:ph type="title"/>
          </p:nvPr>
        </p:nvSpPr>
        <p:spPr>
          <a:xfrm>
            <a:off x="395288" y="0"/>
            <a:ext cx="8229600" cy="1143000"/>
          </a:xfrm>
        </p:spPr>
        <p:txBody>
          <a:bodyPr/>
          <a:lstStyle/>
          <a:p>
            <a:r>
              <a:rPr lang="tr-TR" altLang="tr-TR" sz="3200" smtClean="0">
                <a:latin typeface="Comic Sans MS" pitchFamily="66" charset="0"/>
              </a:rPr>
              <a:t>El-El Bileği ve Parmak Ortezleri</a:t>
            </a:r>
          </a:p>
        </p:txBody>
      </p:sp>
      <p:sp>
        <p:nvSpPr>
          <p:cNvPr id="164867" name="Rectangle 3"/>
          <p:cNvSpPr>
            <a:spLocks noGrp="1" noChangeArrowheads="1"/>
          </p:cNvSpPr>
          <p:nvPr>
            <p:ph idx="1"/>
          </p:nvPr>
        </p:nvSpPr>
        <p:spPr>
          <a:xfrm>
            <a:off x="395288" y="1052513"/>
            <a:ext cx="8229600" cy="5616575"/>
          </a:xfrm>
        </p:spPr>
        <p:txBody>
          <a:bodyPr/>
          <a:lstStyle/>
          <a:p>
            <a:pPr algn="just">
              <a:lnSpc>
                <a:spcPct val="80000"/>
              </a:lnSpc>
              <a:buFont typeface="Wingdings" pitchFamily="2" charset="2"/>
              <a:buNone/>
            </a:pPr>
            <a:r>
              <a:rPr lang="tr-TR" altLang="tr-TR" sz="2400" smtClean="0">
                <a:solidFill>
                  <a:srgbClr val="00FF00"/>
                </a:solidFill>
                <a:latin typeface="Comic Sans MS" pitchFamily="66" charset="0"/>
              </a:rPr>
              <a:t>	Spinal kord yaralanmalı hastalarda</a:t>
            </a:r>
            <a:r>
              <a:rPr lang="tr-TR" altLang="tr-TR" sz="2400" smtClean="0">
                <a:latin typeface="Comic Sans MS" pitchFamily="66" charset="0"/>
              </a:rPr>
              <a:t> </a:t>
            </a:r>
          </a:p>
          <a:p>
            <a:pPr algn="just">
              <a:lnSpc>
                <a:spcPct val="80000"/>
              </a:lnSpc>
              <a:buFont typeface="Wingdings" pitchFamily="2" charset="2"/>
              <a:buChar char="v"/>
            </a:pPr>
            <a:r>
              <a:rPr lang="tr-TR" altLang="tr-TR" sz="2400" i="1" smtClean="0">
                <a:solidFill>
                  <a:srgbClr val="00FF00"/>
                </a:solidFill>
                <a:latin typeface="Comic Sans MS" pitchFamily="66" charset="0"/>
              </a:rPr>
              <a:t>Tenodez ortezi</a:t>
            </a:r>
            <a:r>
              <a:rPr lang="tr-TR" altLang="tr-TR" sz="2400" smtClean="0">
                <a:solidFill>
                  <a:srgbClr val="00FF00"/>
                </a:solidFill>
                <a:latin typeface="Comic Sans MS" pitchFamily="66" charset="0"/>
              </a:rPr>
              <a:t>,</a:t>
            </a:r>
            <a:r>
              <a:rPr lang="tr-TR" altLang="tr-TR" sz="2400" smtClean="0">
                <a:latin typeface="Comic Sans MS" pitchFamily="66" charset="0"/>
              </a:rPr>
              <a:t> C6 spinal kord yaralanmalı hastalarda, fonksiyonel tutmayı sağlamak için kullanılır, el bileğinin aktif ekstansiyonu ile, başparmağın statik pozisyonuna karşı, parmaklarda pasif fleksiyon sağlanarak tutma gerçekleşir</a:t>
            </a:r>
          </a:p>
          <a:p>
            <a:pPr algn="just">
              <a:lnSpc>
                <a:spcPct val="80000"/>
              </a:lnSpc>
              <a:buFont typeface="Wingdings" pitchFamily="2" charset="2"/>
              <a:buChar char="v"/>
            </a:pPr>
            <a:r>
              <a:rPr lang="tr-TR" altLang="tr-TR" sz="2400" smtClean="0">
                <a:latin typeface="Comic Sans MS" pitchFamily="66" charset="0"/>
              </a:rPr>
              <a:t>C7 düzeyinde, triseps fonksiyonu yanında parmak ekstensör ve fleksörlerinde ya da her ikisinde bir miktar kuvvet olabilir, doğal tenodez bazı aktiviteler için yeterlidir</a:t>
            </a:r>
          </a:p>
          <a:p>
            <a:pPr algn="just">
              <a:lnSpc>
                <a:spcPct val="80000"/>
              </a:lnSpc>
              <a:buFont typeface="Wingdings" pitchFamily="2" charset="2"/>
              <a:buChar char="v"/>
            </a:pPr>
            <a:r>
              <a:rPr lang="tr-TR" altLang="tr-TR" sz="2400" smtClean="0">
                <a:latin typeface="Comic Sans MS" pitchFamily="66" charset="0"/>
              </a:rPr>
              <a:t>Tutma fonksiyonunu sağlayan ortezler, palmar bölgede bir cep içererek küçük objeleri (çatal, kaşık, kalem, diş fırçası gibi) tutmaya yardımcı olabilir</a:t>
            </a:r>
          </a:p>
          <a:p>
            <a:pPr>
              <a:lnSpc>
                <a:spcPct val="80000"/>
              </a:lnSpc>
            </a:pPr>
            <a:endParaRPr lang="tr-TR" altLang="tr-TR" sz="24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152</Words>
  <PresentationFormat>Ekran Gösterisi (4:3)</PresentationFormat>
  <Paragraphs>75</Paragraphs>
  <Slides>10</Slides>
  <Notes>9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1" baseType="lpstr">
      <vt:lpstr>Ofis Teması</vt:lpstr>
      <vt:lpstr>ÜE ORTEZLERİ</vt:lpstr>
      <vt:lpstr>El-El Bileği ve Parmak Ortezleri</vt:lpstr>
      <vt:lpstr>El-El Bileği ve Parmak Ortezleri</vt:lpstr>
      <vt:lpstr>El-El Bileği ve Parmak Ortezleri</vt:lpstr>
      <vt:lpstr>El-El Bileği ve Parmak Ortezleri</vt:lpstr>
      <vt:lpstr>El-El Bileği ve Parmak Ortezleri</vt:lpstr>
      <vt:lpstr>El-El Bileği ve Parmak Ortezleri</vt:lpstr>
      <vt:lpstr>El-El Bileği ve Parmak Ortezleri</vt:lpstr>
      <vt:lpstr>El-El Bileği ve Parmak Ortezleri</vt:lpstr>
      <vt:lpstr>Üst Ekstremite Ortezleri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ÜE ORTEZLERİ</dc:title>
  <dc:creator>fztmerve</dc:creator>
  <cp:lastModifiedBy>fztmerve</cp:lastModifiedBy>
  <cp:revision>1</cp:revision>
  <dcterms:created xsi:type="dcterms:W3CDTF">2019-06-27T11:30:53Z</dcterms:created>
  <dcterms:modified xsi:type="dcterms:W3CDTF">2019-06-27T11:34:38Z</dcterms:modified>
</cp:coreProperties>
</file>