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8" r:id="rId3"/>
    <p:sldId id="259" r:id="rId4"/>
    <p:sldId id="260" r:id="rId5"/>
    <p:sldId id="257"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AHLAK KANITI</a:t>
            </a:r>
            <a:endParaRPr lang="tr-TR" dirty="0"/>
          </a:p>
        </p:txBody>
      </p:sp>
      <p:sp>
        <p:nvSpPr>
          <p:cNvPr id="3" name="İçerik Yer Tutucusu 2"/>
          <p:cNvSpPr>
            <a:spLocks noGrp="1"/>
          </p:cNvSpPr>
          <p:nvPr>
            <p:ph idx="1"/>
          </p:nvPr>
        </p:nvSpPr>
        <p:spPr/>
        <p:txBody>
          <a:bodyPr>
            <a:normAutofit fontScale="92500"/>
          </a:bodyPr>
          <a:lstStyle/>
          <a:p>
            <a:pPr algn="just"/>
            <a:r>
              <a:rPr lang="tr-TR" dirty="0"/>
              <a:t>-Bu kanıtın çeşitli türleri vardır.</a:t>
            </a:r>
          </a:p>
          <a:p>
            <a:pPr algn="just"/>
            <a:r>
              <a:rPr lang="tr-TR" dirty="0"/>
              <a:t>-Bir kısmı, insandaki ahlak duygusunun ve vicdanın kaynağı olarak Tanrı’nın varlığını öngörür.</a:t>
            </a:r>
          </a:p>
          <a:p>
            <a:pPr algn="just"/>
            <a:r>
              <a:rPr lang="tr-TR" dirty="0"/>
              <a:t>-Diğer bir kısmı ise, ahlaki doğruların nesnelliğinin ve ahlaki gerçekçiliğin Tanrı dışında bir hipotezle açıklanamayacağını vurgular.</a:t>
            </a:r>
          </a:p>
          <a:p>
            <a:pPr algn="just"/>
            <a:r>
              <a:rPr lang="tr-TR" dirty="0"/>
              <a:t>-Ahlak kanıtı daha çok Kant ve C.S </a:t>
            </a:r>
            <a:r>
              <a:rPr lang="tr-TR" dirty="0" err="1"/>
              <a:t>Lewis</a:t>
            </a:r>
            <a:r>
              <a:rPr lang="tr-TR" dirty="0"/>
              <a:t> gibi filozoflarla anılmaktadır.</a:t>
            </a:r>
          </a:p>
          <a:p>
            <a:endParaRPr lang="tr-TR" dirty="0"/>
          </a:p>
        </p:txBody>
      </p:sp>
    </p:spTree>
    <p:extLst>
      <p:ext uri="{BB962C8B-B14F-4D97-AF65-F5344CB8AC3E}">
        <p14:creationId xmlns:p14="http://schemas.microsoft.com/office/powerpoint/2010/main" val="108513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0"/>
            <a:ext cx="8229600" cy="4565103"/>
          </a:xfrm>
        </p:spPr>
        <p:txBody>
          <a:bodyPr>
            <a:noAutofit/>
          </a:bodyPr>
          <a:lstStyle/>
          <a:p>
            <a:r>
              <a:rPr lang="tr-TR" sz="1600" b="1" dirty="0" err="1"/>
              <a:t>Copan</a:t>
            </a:r>
            <a:r>
              <a:rPr lang="tr-TR" sz="1600" dirty="0"/>
              <a:t>, P. (2017). «Ahlaki Argüman», </a:t>
            </a:r>
            <a:r>
              <a:rPr lang="tr-TR" sz="1600" i="1" dirty="0"/>
              <a:t>Din Felsefesi: Klasik ve Güncel Meseleler</a:t>
            </a:r>
            <a:r>
              <a:rPr lang="tr-TR" sz="1600" dirty="0"/>
              <a:t>, Ed. Paul </a:t>
            </a:r>
            <a:r>
              <a:rPr lang="tr-TR" sz="1600" dirty="0" err="1"/>
              <a:t>Copan</a:t>
            </a:r>
            <a:r>
              <a:rPr lang="tr-TR" sz="1600" dirty="0"/>
              <a:t> ve </a:t>
            </a:r>
            <a:r>
              <a:rPr lang="tr-TR" sz="1600" dirty="0" err="1"/>
              <a:t>Chad</a:t>
            </a:r>
            <a:r>
              <a:rPr lang="tr-TR" sz="1600" dirty="0"/>
              <a:t> </a:t>
            </a:r>
            <a:r>
              <a:rPr lang="tr-TR" sz="1600" dirty="0" err="1"/>
              <a:t>Meister</a:t>
            </a:r>
            <a:r>
              <a:rPr lang="tr-TR" sz="1600" dirty="0"/>
              <a:t>, (çev. Aydın Çavdar), İstanbul: Ayrıntı Yay. </a:t>
            </a:r>
            <a:r>
              <a:rPr lang="tr-TR" sz="1600" dirty="0" err="1"/>
              <a:t>ss</a:t>
            </a:r>
            <a:r>
              <a:rPr lang="tr-TR" sz="1600" dirty="0"/>
              <a:t>. 180-200.</a:t>
            </a:r>
          </a:p>
          <a:p>
            <a:r>
              <a:rPr lang="tr-TR" sz="1600" b="1" dirty="0"/>
              <a:t>Adams,</a:t>
            </a:r>
            <a:r>
              <a:rPr lang="tr-TR" sz="1600" dirty="0"/>
              <a:t> R. M. (2013). «Tanrı’nın Varlığı Lehine Ahlaki Argümanlar», (çev. Hümeyra </a:t>
            </a:r>
            <a:r>
              <a:rPr lang="tr-TR" sz="1600" dirty="0" err="1"/>
              <a:t>Özturan</a:t>
            </a:r>
            <a:r>
              <a:rPr lang="tr-TR" sz="1600" dirty="0"/>
              <a:t>), </a:t>
            </a:r>
            <a:r>
              <a:rPr lang="tr-TR" sz="1600" i="1" dirty="0"/>
              <a:t>Din Felsefesi: Seçme Metinler</a:t>
            </a:r>
            <a:r>
              <a:rPr lang="tr-TR" sz="1600" dirty="0"/>
              <a:t>, ed. Michael </a:t>
            </a:r>
            <a:r>
              <a:rPr lang="tr-TR" sz="1600" dirty="0" err="1"/>
              <a:t>Peterson</a:t>
            </a:r>
            <a:r>
              <a:rPr lang="tr-TR" sz="1600" dirty="0"/>
              <a:t> </a:t>
            </a:r>
            <a:r>
              <a:rPr lang="tr-TR" sz="1600" dirty="0" err="1"/>
              <a:t>vdğ</a:t>
            </a:r>
            <a:r>
              <a:rPr lang="tr-TR" sz="1600" dirty="0"/>
              <a:t>. İstanbul: Küre, </a:t>
            </a:r>
            <a:r>
              <a:rPr lang="tr-TR" sz="1600" dirty="0" err="1"/>
              <a:t>ss</a:t>
            </a:r>
            <a:r>
              <a:rPr lang="tr-TR" sz="1600" dirty="0"/>
              <a:t>. 309-321.</a:t>
            </a:r>
          </a:p>
          <a:p>
            <a:r>
              <a:rPr lang="tr-TR" sz="1600" b="1" dirty="0" smtClean="0"/>
              <a:t>Reçber</a:t>
            </a:r>
            <a:r>
              <a:rPr lang="tr-TR" sz="1600" dirty="0"/>
              <a:t>, M. S. (2016). «Tanrı’nın </a:t>
            </a:r>
            <a:r>
              <a:rPr lang="tr-TR" sz="1600" dirty="0" err="1"/>
              <a:t>Varlığı’nın</a:t>
            </a:r>
            <a:r>
              <a:rPr lang="tr-TR" sz="1600" dirty="0"/>
              <a:t> Delilleri», </a:t>
            </a:r>
            <a:r>
              <a:rPr lang="tr-TR" sz="1600" i="1" dirty="0"/>
              <a:t>Din Felsefesi: El Kitabı</a:t>
            </a:r>
            <a:r>
              <a:rPr lang="tr-TR" sz="1600" dirty="0"/>
              <a:t>, ed. Recep Kılıç ve Mehmet Sait Reçber, Ankara: Grafiker Yayınları, </a:t>
            </a:r>
            <a:r>
              <a:rPr lang="tr-TR" sz="1600" dirty="0" err="1"/>
              <a:t>ss</a:t>
            </a:r>
            <a:r>
              <a:rPr lang="tr-TR" sz="1600" dirty="0"/>
              <a:t>. 123-154</a:t>
            </a:r>
            <a:r>
              <a:rPr lang="tr-TR" sz="1600" dirty="0" smtClean="0"/>
              <a:t>.</a:t>
            </a:r>
          </a:p>
          <a:p>
            <a:r>
              <a:rPr lang="tr-TR" sz="1600" b="1" dirty="0" err="1"/>
              <a:t>Peterson</a:t>
            </a:r>
            <a:r>
              <a:rPr lang="tr-TR" sz="1600" dirty="0"/>
              <a:t> M. </a:t>
            </a:r>
            <a:r>
              <a:rPr lang="tr-TR" sz="1600" dirty="0" err="1"/>
              <a:t>vdğ</a:t>
            </a:r>
            <a:r>
              <a:rPr lang="tr-TR" sz="1600" dirty="0"/>
              <a:t>. (2003). </a:t>
            </a:r>
            <a:r>
              <a:rPr lang="tr-TR" sz="1600" i="1" dirty="0"/>
              <a:t>Akıl ve İnanç: Din Felsefesine Giriş</a:t>
            </a:r>
            <a:r>
              <a:rPr lang="tr-TR" sz="1600" dirty="0"/>
              <a:t>, (çev. Rahim Acar), İstanbul: Küre Yay.</a:t>
            </a:r>
          </a:p>
          <a:p>
            <a:r>
              <a:rPr lang="tr-TR" sz="1600" b="1" dirty="0" smtClean="0"/>
              <a:t>Reçber</a:t>
            </a:r>
            <a:r>
              <a:rPr lang="tr-TR" sz="1600" dirty="0"/>
              <a:t>, M. S. (2004). </a:t>
            </a:r>
            <a:r>
              <a:rPr lang="tr-TR" sz="1600" i="1" dirty="0"/>
              <a:t>Tanrı’yı Bilmenin İmkanı ve Mahiyeti,</a:t>
            </a:r>
            <a:r>
              <a:rPr lang="tr-TR" sz="1600" dirty="0"/>
              <a:t> Ankara: </a:t>
            </a:r>
            <a:r>
              <a:rPr lang="tr-TR" sz="1600" dirty="0" err="1"/>
              <a:t>Kitâbiyât</a:t>
            </a:r>
            <a:r>
              <a:rPr lang="tr-TR" sz="1600" dirty="0"/>
              <a:t>.</a:t>
            </a:r>
          </a:p>
          <a:p>
            <a:r>
              <a:rPr lang="tr-TR" sz="1600" b="1" dirty="0" smtClean="0"/>
              <a:t>Kant</a:t>
            </a:r>
            <a:r>
              <a:rPr lang="tr-TR" sz="1600" dirty="0"/>
              <a:t>, I., (2015). </a:t>
            </a:r>
            <a:r>
              <a:rPr lang="tr-TR" sz="1600" i="1" dirty="0"/>
              <a:t>Ahlak Metafiziğinin Temellendirilmesi, çev. </a:t>
            </a:r>
            <a:r>
              <a:rPr lang="tr-TR" sz="1600" i="1" dirty="0" err="1"/>
              <a:t>İoanna</a:t>
            </a:r>
            <a:r>
              <a:rPr lang="tr-TR" sz="1600" i="1" dirty="0"/>
              <a:t> </a:t>
            </a:r>
            <a:r>
              <a:rPr lang="tr-TR" sz="1600" i="1" dirty="0" err="1"/>
              <a:t>Kuçuradi</a:t>
            </a:r>
            <a:r>
              <a:rPr lang="tr-TR" sz="1600" dirty="0"/>
              <a:t>, Ankara: Türkiye Felsefe Kurumu.</a:t>
            </a:r>
          </a:p>
          <a:p>
            <a:r>
              <a:rPr lang="tr-TR" sz="1600" b="1" dirty="0"/>
              <a:t>Kant</a:t>
            </a:r>
            <a:r>
              <a:rPr lang="tr-TR" sz="1600" dirty="0"/>
              <a:t>, I. (2016). </a:t>
            </a:r>
            <a:r>
              <a:rPr lang="tr-TR" sz="1600" i="1" dirty="0"/>
              <a:t>Pratik Aklın Eleştirisi</a:t>
            </a:r>
            <a:r>
              <a:rPr lang="tr-TR" sz="1600" dirty="0"/>
              <a:t>, çev. </a:t>
            </a:r>
            <a:r>
              <a:rPr lang="tr-TR" sz="1600" dirty="0" err="1"/>
              <a:t>İoanna</a:t>
            </a:r>
            <a:r>
              <a:rPr lang="tr-TR" sz="1600" dirty="0"/>
              <a:t> </a:t>
            </a:r>
            <a:r>
              <a:rPr lang="tr-TR" sz="1600" dirty="0" err="1"/>
              <a:t>Kuçuradi</a:t>
            </a:r>
            <a:r>
              <a:rPr lang="tr-TR" sz="1600" dirty="0"/>
              <a:t> ve </a:t>
            </a:r>
            <a:r>
              <a:rPr lang="tr-TR" sz="1600" dirty="0" err="1"/>
              <a:t>dğr</a:t>
            </a:r>
            <a:r>
              <a:rPr lang="tr-TR" sz="1600" dirty="0"/>
              <a:t>., Ankara: Türkiye Felsefe Kurumu</a:t>
            </a:r>
            <a:r>
              <a:rPr lang="tr-TR" sz="1600" dirty="0" smtClean="0"/>
              <a:t>.</a:t>
            </a:r>
          </a:p>
          <a:p>
            <a:r>
              <a:rPr lang="tr-TR" sz="1600" b="1" dirty="0" err="1" smtClean="0"/>
              <a:t>Idziak</a:t>
            </a:r>
            <a:r>
              <a:rPr lang="tr-TR" sz="1600" dirty="0" smtClean="0"/>
              <a:t>, J. M. «Ahlak Tanrı’nın Buyruklarına Dayanır mı?» (çev. Ferhat Akdemir), </a:t>
            </a:r>
            <a:r>
              <a:rPr lang="tr-TR" sz="1600" i="1" dirty="0"/>
              <a:t>Din Felsefesinde Çağdaş Tartışmalar,</a:t>
            </a:r>
            <a:r>
              <a:rPr lang="tr-TR" sz="1600" dirty="0"/>
              <a:t> ed. Michael </a:t>
            </a:r>
            <a:r>
              <a:rPr lang="tr-TR" sz="1600" dirty="0" err="1"/>
              <a:t>Peterson</a:t>
            </a:r>
            <a:r>
              <a:rPr lang="tr-TR" sz="1600" dirty="0"/>
              <a:t> </a:t>
            </a:r>
            <a:r>
              <a:rPr lang="tr-TR" sz="1600" dirty="0" err="1"/>
              <a:t>vdğ</a:t>
            </a:r>
            <a:r>
              <a:rPr lang="tr-TR" sz="1600" dirty="0"/>
              <a:t>., Ankara: </a:t>
            </a:r>
            <a:r>
              <a:rPr lang="tr-TR" sz="1600" dirty="0" err="1"/>
              <a:t>Elis</a:t>
            </a:r>
            <a:r>
              <a:rPr lang="tr-TR" sz="1600" dirty="0"/>
              <a:t>. </a:t>
            </a:r>
            <a:r>
              <a:rPr lang="tr-TR" sz="1600" dirty="0" err="1"/>
              <a:t>ss</a:t>
            </a:r>
            <a:r>
              <a:rPr lang="tr-TR" sz="1600" dirty="0"/>
              <a:t>. </a:t>
            </a:r>
            <a:r>
              <a:rPr lang="tr-TR" sz="1600" dirty="0" smtClean="0"/>
              <a:t>349-377.</a:t>
            </a:r>
            <a:endParaRPr lang="tr-TR" sz="1600" dirty="0"/>
          </a:p>
        </p:txBody>
      </p:sp>
    </p:spTree>
    <p:extLst>
      <p:ext uri="{BB962C8B-B14F-4D97-AF65-F5344CB8AC3E}">
        <p14:creationId xmlns:p14="http://schemas.microsoft.com/office/powerpoint/2010/main" val="1991664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Kant ve İyi Niyet</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Kant’ın ahlak metafiziğinde «iyi niyet» kavramı merkezi bir yer tutmaktadır.</a:t>
            </a:r>
          </a:p>
          <a:p>
            <a:r>
              <a:rPr lang="tr-TR" dirty="0"/>
              <a:t>K</a:t>
            </a:r>
            <a:r>
              <a:rPr lang="tr-TR" dirty="0" smtClean="0"/>
              <a:t>ayıtsız şartsız bir şekilde iyi diyeceğimiz tek şey «iyi </a:t>
            </a:r>
            <a:r>
              <a:rPr lang="tr-TR" dirty="0" err="1" smtClean="0"/>
              <a:t>niyet»tir</a:t>
            </a:r>
            <a:r>
              <a:rPr lang="tr-TR" dirty="0" smtClean="0"/>
              <a:t>.</a:t>
            </a:r>
          </a:p>
          <a:p>
            <a:r>
              <a:rPr lang="tr-TR" dirty="0" smtClean="0"/>
              <a:t>İyi niyet mutluluğa layık olmanın, dolayısıyla da ahlakın vazgeçilmez koşuludur.</a:t>
            </a:r>
          </a:p>
          <a:p>
            <a:r>
              <a:rPr lang="tr-TR" dirty="0" smtClean="0"/>
              <a:t>Tabiatta her şey yasalara göre işler, ancak insan ilkelere göre hareket eder.</a:t>
            </a:r>
          </a:p>
          <a:p>
            <a:r>
              <a:rPr lang="tr-TR" dirty="0" smtClean="0"/>
              <a:t>Bu onun akıl sahibi ve iradeli bir varlık olması sebebiyledir. </a:t>
            </a:r>
            <a:endParaRPr lang="tr-TR" dirty="0"/>
          </a:p>
        </p:txBody>
      </p:sp>
    </p:spTree>
    <p:extLst>
      <p:ext uri="{BB962C8B-B14F-4D97-AF65-F5344CB8AC3E}">
        <p14:creationId xmlns:p14="http://schemas.microsoft.com/office/powerpoint/2010/main" val="2383266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Kategorik Buyruk</a:t>
            </a:r>
            <a:endParaRPr lang="tr-TR" dirty="0"/>
          </a:p>
        </p:txBody>
      </p:sp>
      <p:sp>
        <p:nvSpPr>
          <p:cNvPr id="3" name="İçerik Yer Tutucusu 2"/>
          <p:cNvSpPr>
            <a:spLocks noGrp="1"/>
          </p:cNvSpPr>
          <p:nvPr>
            <p:ph idx="1"/>
          </p:nvPr>
        </p:nvSpPr>
        <p:spPr/>
        <p:txBody>
          <a:bodyPr/>
          <a:lstStyle/>
          <a:p>
            <a:r>
              <a:rPr lang="tr-TR" dirty="0" smtClean="0"/>
              <a:t>Pratik akıl, iradeyi sınırlar ve ona olması gerekeni nesnel ilkeler şeklinde gösterir. Kant bu ilkelere «buyruk» der.</a:t>
            </a:r>
          </a:p>
          <a:p>
            <a:r>
              <a:rPr lang="tr-TR" dirty="0" smtClean="0"/>
              <a:t>«Buyruk» hiçbir koşula bağlanamayacağı için «</a:t>
            </a:r>
            <a:r>
              <a:rPr lang="tr-TR" dirty="0" err="1" smtClean="0"/>
              <a:t>kategorik»tir</a:t>
            </a:r>
            <a:r>
              <a:rPr lang="tr-TR" dirty="0"/>
              <a:t> </a:t>
            </a:r>
            <a:r>
              <a:rPr lang="tr-TR" dirty="0" smtClean="0"/>
              <a:t>ve evrenseldir.</a:t>
            </a:r>
          </a:p>
          <a:p>
            <a:r>
              <a:rPr lang="tr-TR" dirty="0" smtClean="0"/>
              <a:t>Buna göre, insan her zaman, evrensel bir yasa olacak şekilde eylemde bulunmalıdır.</a:t>
            </a:r>
          </a:p>
          <a:p>
            <a:pPr marL="0" indent="0">
              <a:buNone/>
            </a:pPr>
            <a:r>
              <a:rPr lang="tr-TR" dirty="0" smtClean="0"/>
              <a:t> </a:t>
            </a:r>
          </a:p>
          <a:p>
            <a:endParaRPr lang="tr-TR" dirty="0" smtClean="0"/>
          </a:p>
        </p:txBody>
      </p:sp>
    </p:spTree>
    <p:extLst>
      <p:ext uri="{BB962C8B-B14F-4D97-AF65-F5344CB8AC3E}">
        <p14:creationId xmlns:p14="http://schemas.microsoft.com/office/powerpoint/2010/main" val="1253648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En </a:t>
            </a:r>
            <a:r>
              <a:rPr lang="tr-TR" dirty="0"/>
              <a:t>Y</a:t>
            </a:r>
            <a:r>
              <a:rPr lang="tr-TR" dirty="0" smtClean="0"/>
              <a:t>üksek İyi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Ahlaki eylemlerin nihai gayesi  «en yüksek </a:t>
            </a:r>
            <a:r>
              <a:rPr lang="tr-TR" dirty="0" err="1" smtClean="0"/>
              <a:t>iyi»nin</a:t>
            </a:r>
            <a:r>
              <a:rPr lang="tr-TR" dirty="0" smtClean="0"/>
              <a:t> gerçekleşmesidir ve Kant’a göre bu «gerçekleşme» zorunludur. Çünkü o, ahlak yasası ile belirlenmiş iradenin zorunlu nesnesidir.</a:t>
            </a:r>
          </a:p>
          <a:p>
            <a:r>
              <a:rPr lang="tr-TR" dirty="0" smtClean="0"/>
              <a:t>Ancak bu dünyada bir insanın bu ideale erişmesi imkansızdır.</a:t>
            </a:r>
          </a:p>
          <a:p>
            <a:r>
              <a:rPr lang="tr-TR" dirty="0" smtClean="0"/>
              <a:t>Bu ideale erişim ancak ruhun ölümsüzlüğü ve Tanrı’nın varlığı ile mümkün olabilir.</a:t>
            </a:r>
          </a:p>
          <a:p>
            <a:r>
              <a:rPr lang="tr-TR" dirty="0" smtClean="0"/>
              <a:t>Tanrı, dışında hiçbir şey mutluluğun ahlakla orantılı olmasını sağlayamaz.</a:t>
            </a:r>
            <a:endParaRPr lang="tr-TR" dirty="0"/>
          </a:p>
        </p:txBody>
      </p:sp>
    </p:spTree>
    <p:extLst>
      <p:ext uri="{BB962C8B-B14F-4D97-AF65-F5344CB8AC3E}">
        <p14:creationId xmlns:p14="http://schemas.microsoft.com/office/powerpoint/2010/main" val="1560672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Değerlendirme</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Kant’ın ahlak ile Tanrı arasında kurduğu ilişkinin amacı çok açık değildir.</a:t>
            </a:r>
          </a:p>
          <a:p>
            <a:r>
              <a:rPr lang="tr-TR" dirty="0" smtClean="0"/>
              <a:t>Kant’ın bu ilişkiyi Tanrı’nın varlığının bir kanıtı olarak mı sunduğu yoksa ahlak metafiziğindeki bir boşluğu doldurmak için mi Tanrı’nın varlığına başvurduğu hususu tartışmalıdır.</a:t>
            </a:r>
          </a:p>
          <a:p>
            <a:r>
              <a:rPr lang="tr-TR" dirty="0" smtClean="0"/>
              <a:t>Kant bir taraftan ahlakın otonomluğunu sağlamaya çalışırken diğer taraftan en yüksek iyinin gerçekleşmesinin imkanını Tanrı’nın varlığına bağlamaktadır.   </a:t>
            </a:r>
          </a:p>
          <a:p>
            <a:endParaRPr lang="tr-TR" dirty="0"/>
          </a:p>
        </p:txBody>
      </p:sp>
    </p:spTree>
    <p:extLst>
      <p:ext uri="{BB962C8B-B14F-4D97-AF65-F5344CB8AC3E}">
        <p14:creationId xmlns:p14="http://schemas.microsoft.com/office/powerpoint/2010/main" val="2645305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Değerlendirme</a:t>
            </a:r>
            <a:endParaRPr lang="tr-TR" dirty="0"/>
          </a:p>
        </p:txBody>
      </p:sp>
      <p:sp>
        <p:nvSpPr>
          <p:cNvPr id="3" name="İçerik Yer Tutucusu 2"/>
          <p:cNvSpPr>
            <a:spLocks noGrp="1"/>
          </p:cNvSpPr>
          <p:nvPr>
            <p:ph idx="1"/>
          </p:nvPr>
        </p:nvSpPr>
        <p:spPr/>
        <p:txBody>
          <a:bodyPr>
            <a:normAutofit lnSpcReduction="10000"/>
          </a:bodyPr>
          <a:lstStyle/>
          <a:p>
            <a:r>
              <a:rPr lang="tr-TR" dirty="0" err="1" smtClean="0"/>
              <a:t>Mackie’ye</a:t>
            </a:r>
            <a:r>
              <a:rPr lang="tr-TR" dirty="0" smtClean="0"/>
              <a:t> göre en yüksek iyinin gerçekleşmesi, ahlakın otonomluğu için zorunlu bir </a:t>
            </a:r>
            <a:r>
              <a:rPr lang="tr-TR" dirty="0" err="1" smtClean="0"/>
              <a:t>postula</a:t>
            </a:r>
            <a:r>
              <a:rPr lang="tr-TR" dirty="0" smtClean="0"/>
              <a:t> değildir.</a:t>
            </a:r>
          </a:p>
          <a:p>
            <a:r>
              <a:rPr lang="tr-TR" dirty="0" smtClean="0"/>
              <a:t>Ancak böyle bir yaklaşımın gerçek anlamda ahlaki bir ideale sahip olup olmayacağı tartışmalıdır.</a:t>
            </a:r>
          </a:p>
          <a:p>
            <a:r>
              <a:rPr lang="tr-TR" dirty="0" smtClean="0"/>
              <a:t>Çünkü, en yüksek iyinin gerçekleşmesi, mutluluğun ahlakla orantılı olmasının garantörü olarak düşünülmektedir.   </a:t>
            </a:r>
            <a:endParaRPr lang="tr-TR" dirty="0"/>
          </a:p>
        </p:txBody>
      </p:sp>
    </p:spTree>
    <p:extLst>
      <p:ext uri="{BB962C8B-B14F-4D97-AF65-F5344CB8AC3E}">
        <p14:creationId xmlns:p14="http://schemas.microsoft.com/office/powerpoint/2010/main" val="42576621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Ahlaki Doğruların Nesnelliği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Ahlakın göreceli bir şey değil de nesnel bir şey olduğunu, yani ahlak yasalarının herkes için geçerli olduğunu kabul ettiğimizde bu nesnelliğin kaynağını da açıklamak durumundayız.</a:t>
            </a:r>
          </a:p>
          <a:p>
            <a:r>
              <a:rPr lang="tr-TR" dirty="0" smtClean="0"/>
              <a:t>Ahlakın </a:t>
            </a:r>
            <a:r>
              <a:rPr lang="tr-TR" dirty="0"/>
              <a:t>göreceli olduğu </a:t>
            </a:r>
            <a:r>
              <a:rPr lang="tr-TR" dirty="0" smtClean="0"/>
              <a:t>fikri, </a:t>
            </a:r>
            <a:r>
              <a:rPr lang="tr-TR" dirty="0"/>
              <a:t>b</a:t>
            </a:r>
            <a:r>
              <a:rPr lang="tr-TR" dirty="0" smtClean="0"/>
              <a:t>azen, </a:t>
            </a:r>
            <a:r>
              <a:rPr lang="tr-TR" dirty="0"/>
              <a:t>başka insan ve toplumlarla toleransa dayalı bir ilişki </a:t>
            </a:r>
            <a:r>
              <a:rPr lang="tr-TR" dirty="0" smtClean="0"/>
              <a:t>kurmanın bir koşulu </a:t>
            </a:r>
            <a:r>
              <a:rPr lang="tr-TR" dirty="0"/>
              <a:t>ve dayanağı </a:t>
            </a:r>
            <a:r>
              <a:rPr lang="tr-TR" dirty="0" smtClean="0"/>
              <a:t>olarak öne sürülmektedir.</a:t>
            </a:r>
          </a:p>
          <a:p>
            <a:r>
              <a:rPr lang="tr-TR" dirty="0" smtClean="0"/>
              <a:t>Ancak, bu düşünce tutarsızdır. Çünkü bizzat kendisi bir ahlaki doğruluğu (toleranslı olmamız gerektiğini) önermektedir.</a:t>
            </a:r>
            <a:endParaRPr lang="tr-TR" dirty="0"/>
          </a:p>
        </p:txBody>
      </p:sp>
    </p:spTree>
    <p:extLst>
      <p:ext uri="{BB962C8B-B14F-4D97-AF65-F5344CB8AC3E}">
        <p14:creationId xmlns:p14="http://schemas.microsoft.com/office/powerpoint/2010/main" val="491002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smtClean="0"/>
              <a:t>Lewis’e</a:t>
            </a:r>
            <a:r>
              <a:rPr lang="tr-TR" dirty="0" smtClean="0"/>
              <a:t> göre ahlakın nesnelliğinin kaynağı insanların olgusal dünyaya ilişkin bilimsel tecrübeleri olamaz.</a:t>
            </a:r>
          </a:p>
          <a:p>
            <a:r>
              <a:rPr lang="tr-TR" dirty="0" smtClean="0"/>
              <a:t>Çünkü bilim bize «olan» hakkında açıklama yapar, «olması </a:t>
            </a:r>
            <a:r>
              <a:rPr lang="tr-TR" dirty="0" err="1" smtClean="0"/>
              <a:t>gereken»e</a:t>
            </a:r>
            <a:r>
              <a:rPr lang="tr-TR" dirty="0" smtClean="0"/>
              <a:t> dair bir şey söyleyemez</a:t>
            </a:r>
          </a:p>
          <a:p>
            <a:r>
              <a:rPr lang="tr-TR" dirty="0" smtClean="0"/>
              <a:t>Bilimsel yasalara uymama konusunda özgürlüğümüz olmadığı halde, ahlaki yasalara uymayabiliyoruz.</a:t>
            </a:r>
          </a:p>
          <a:p>
            <a:r>
              <a:rPr lang="tr-TR" dirty="0" smtClean="0"/>
              <a:t>Diğer taraftan, ahlakın nesnelliğinin kaynağı insan zihni de olamaz. Çünkü öyle görünüyor ki ahlaki yasaların varlığı insanın varlığına ve yokluğuna başlı değildir.</a:t>
            </a:r>
          </a:p>
          <a:p>
            <a:endParaRPr lang="tr-TR" dirty="0" smtClean="0"/>
          </a:p>
          <a:p>
            <a:endParaRPr lang="tr-TR" dirty="0"/>
          </a:p>
        </p:txBody>
      </p:sp>
    </p:spTree>
    <p:extLst>
      <p:ext uri="{BB962C8B-B14F-4D97-AF65-F5344CB8AC3E}">
        <p14:creationId xmlns:p14="http://schemas.microsoft.com/office/powerpoint/2010/main" val="3014296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Vicdanın Kaynağı</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İnsandaki vicdan duygusu Tanrı’dan başka bir şeyle açıklanamaz mı?</a:t>
            </a:r>
          </a:p>
          <a:p>
            <a:r>
              <a:rPr lang="tr-TR" dirty="0" err="1" smtClean="0"/>
              <a:t>Mackie</a:t>
            </a:r>
            <a:r>
              <a:rPr lang="tr-TR" dirty="0" smtClean="0"/>
              <a:t>, böyle bir duygunun insana, diğer insanlar (aile, toplum) tarafından empoze edilmiş olabileceğini söyleyerek vicdanın kaynağına dair bazı </a:t>
            </a:r>
            <a:r>
              <a:rPr lang="tr-TR" dirty="0" err="1" smtClean="0"/>
              <a:t>natüralis</a:t>
            </a:r>
            <a:r>
              <a:rPr lang="tr-TR" dirty="0" smtClean="0"/>
              <a:t> ve psikolojik açıklamalar yapılabileceğini öne sürer.</a:t>
            </a:r>
          </a:p>
          <a:p>
            <a:r>
              <a:rPr lang="tr-TR" dirty="0" smtClean="0"/>
              <a:t>Ancak insan, toplumun empoze ettiği bazı şeylere karşı çıktığında herhangi bir rahatsızlık duymazken, diğer bazı karşı çıkışlarında vicdanen rahatsızlık duymaktadır. Demek ki vicdanla toplumun empoze ettiği şeyler arasında birebir bir örtüşmeden bahsetmek doğru değildir.</a:t>
            </a:r>
          </a:p>
          <a:p>
            <a:r>
              <a:rPr lang="tr-TR" dirty="0" smtClean="0"/>
              <a:t>Ayrıca </a:t>
            </a:r>
            <a:r>
              <a:rPr lang="tr-TR" dirty="0" err="1" smtClean="0"/>
              <a:t>natüralis</a:t>
            </a:r>
            <a:r>
              <a:rPr lang="tr-TR" dirty="0" smtClean="0"/>
              <a:t> ve psikolojik açıklamalar sadece, insanın bu duyguya hangi yolla sahip olduğuna dair bir şeyler söyleyecektir. Bu durumda, belirli bir yolla edinilen bir duygunun niçin insanın ahlaki sorumluluğuna kaynaklık ettiği sorusu hala cevap bekleyecektir. </a:t>
            </a:r>
          </a:p>
        </p:txBody>
      </p:sp>
    </p:spTree>
    <p:extLst>
      <p:ext uri="{BB962C8B-B14F-4D97-AF65-F5344CB8AC3E}">
        <p14:creationId xmlns:p14="http://schemas.microsoft.com/office/powerpoint/2010/main" val="7846071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853</Words>
  <Application>Microsoft Office PowerPoint</Application>
  <PresentationFormat>Ekran Gösterisi (4:3)</PresentationFormat>
  <Paragraphs>51</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AHLAK KANITI</vt:lpstr>
      <vt:lpstr>Kant ve İyi Niyet</vt:lpstr>
      <vt:lpstr>Kategorik Buyruk</vt:lpstr>
      <vt:lpstr>En Yüksek İyi</vt:lpstr>
      <vt:lpstr>Değerlendirme</vt:lpstr>
      <vt:lpstr>Değerlendirme</vt:lpstr>
      <vt:lpstr>Ahlaki Doğruların Nesnelliği</vt:lpstr>
      <vt:lpstr>PowerPoint Sunusu</vt:lpstr>
      <vt:lpstr>Vicdanın Kaynağı</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AHLAK KANITI</dc:title>
  <dc:creator>yusufduman</dc:creator>
  <cp:lastModifiedBy>yusuf duman</cp:lastModifiedBy>
  <cp:revision>40</cp:revision>
  <dcterms:created xsi:type="dcterms:W3CDTF">2018-02-11T14:26:47Z</dcterms:created>
  <dcterms:modified xsi:type="dcterms:W3CDTF">2018-04-11T12:43:24Z</dcterms:modified>
</cp:coreProperties>
</file>