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5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EBFA7-C63A-4080-8231-D8E28C83E92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5074C-D538-40BD-930E-9CC8ABB6C3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5228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EBFA7-C63A-4080-8231-D8E28C83E92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5074C-D538-40BD-930E-9CC8ABB6C3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049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EBFA7-C63A-4080-8231-D8E28C83E92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5074C-D538-40BD-930E-9CC8ABB6C3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5336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EBFA7-C63A-4080-8231-D8E28C83E92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5074C-D538-40BD-930E-9CC8ABB6C3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235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EBFA7-C63A-4080-8231-D8E28C83E92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5074C-D538-40BD-930E-9CC8ABB6C3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0336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EBFA7-C63A-4080-8231-D8E28C83E92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5074C-D538-40BD-930E-9CC8ABB6C3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202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EBFA7-C63A-4080-8231-D8E28C83E92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5074C-D538-40BD-930E-9CC8ABB6C3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5852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EBFA7-C63A-4080-8231-D8E28C83E92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5074C-D538-40BD-930E-9CC8ABB6C3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5501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EBFA7-C63A-4080-8231-D8E28C83E92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5074C-D538-40BD-930E-9CC8ABB6C3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9760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EBFA7-C63A-4080-8231-D8E28C83E92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5074C-D538-40BD-930E-9CC8ABB6C3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02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EBFA7-C63A-4080-8231-D8E28C83E92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5074C-D538-40BD-930E-9CC8ABB6C3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5760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7EBFA7-C63A-4080-8231-D8E28C83E92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85074C-D538-40BD-930E-9CC8ABB6C3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0973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607272"/>
            <a:ext cx="9144000" cy="2387600"/>
          </a:xfrm>
        </p:spPr>
        <p:txBody>
          <a:bodyPr>
            <a:normAutofit/>
          </a:bodyPr>
          <a:lstStyle/>
          <a:p>
            <a:r>
              <a:rPr lang="tr-TR" sz="6500" b="1" dirty="0" smtClean="0"/>
              <a:t>Sağlık Sosyolojisinin Doğuşu</a:t>
            </a:r>
            <a:endParaRPr lang="tr-TR" sz="6500" b="1" dirty="0"/>
          </a:p>
        </p:txBody>
      </p:sp>
    </p:spTree>
    <p:extLst>
      <p:ext uri="{BB962C8B-B14F-4D97-AF65-F5344CB8AC3E}">
        <p14:creationId xmlns:p14="http://schemas.microsoft.com/office/powerpoint/2010/main" val="2203053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500" dirty="0" smtClean="0"/>
              <a:t>Sağlık sosyolojisinin gelişiminin tarihçesine baktığımızda, sosyolojinin gelişmesiyle yakından ilgili olduğunu görürüz. </a:t>
            </a:r>
          </a:p>
          <a:p>
            <a:pPr marL="0" indent="0">
              <a:buNone/>
            </a:pPr>
            <a:r>
              <a:rPr lang="tr-TR" sz="3500" dirty="0" smtClean="0"/>
              <a:t>Sağlık sosyolojisi akademik olarak 1950’lerde ve ABD’de gelişim göstermiş olsa da, kökeni oldukça eskidir.</a:t>
            </a:r>
            <a:endParaRPr lang="tr-TR" sz="3500" dirty="0"/>
          </a:p>
        </p:txBody>
      </p:sp>
    </p:spTree>
    <p:extLst>
      <p:ext uri="{BB962C8B-B14F-4D97-AF65-F5344CB8AC3E}">
        <p14:creationId xmlns:p14="http://schemas.microsoft.com/office/powerpoint/2010/main" val="368337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500" dirty="0" smtClean="0"/>
              <a:t>Sağlığın sosyal görünümlerine ilgi, 18.yy’dan beri çeşitli disiplinlerde ve çeşitli ülkelerde </a:t>
            </a:r>
            <a:r>
              <a:rPr lang="tr-TR" sz="3500" dirty="0" err="1" smtClean="0"/>
              <a:t>sözkonusudur</a:t>
            </a:r>
            <a:r>
              <a:rPr lang="tr-TR" sz="3500" dirty="0" smtClean="0"/>
              <a:t>.</a:t>
            </a:r>
          </a:p>
          <a:p>
            <a:pPr marL="0" indent="0">
              <a:buNone/>
            </a:pPr>
            <a:r>
              <a:rPr lang="tr-TR" sz="3500" dirty="0" smtClean="0"/>
              <a:t>Sosyal tıp, sosyal hijyen ve kamu sağlığı Fransa’da, Almanya’da ve İngiltere’de gelişmiştir.</a:t>
            </a:r>
          </a:p>
        </p:txBody>
      </p:sp>
    </p:spTree>
    <p:extLst>
      <p:ext uri="{BB962C8B-B14F-4D97-AF65-F5344CB8AC3E}">
        <p14:creationId xmlns:p14="http://schemas.microsoft.com/office/powerpoint/2010/main" val="4074052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500" dirty="0" err="1" smtClean="0"/>
              <a:t>Rudolf</a:t>
            </a:r>
            <a:r>
              <a:rPr lang="tr-TR" sz="3500" dirty="0" smtClean="0"/>
              <a:t> </a:t>
            </a:r>
            <a:r>
              <a:rPr lang="tr-TR" sz="3500" dirty="0" err="1" smtClean="0"/>
              <a:t>Virchow</a:t>
            </a:r>
            <a:r>
              <a:rPr lang="tr-TR" sz="3500" dirty="0" smtClean="0"/>
              <a:t>, Solomon </a:t>
            </a:r>
            <a:r>
              <a:rPr lang="tr-TR" sz="3500" dirty="0" err="1" smtClean="0"/>
              <a:t>Neumann</a:t>
            </a:r>
            <a:r>
              <a:rPr lang="tr-TR" sz="3500" dirty="0" smtClean="0"/>
              <a:t>, Henry E. </a:t>
            </a:r>
            <a:r>
              <a:rPr lang="tr-TR" sz="3500" dirty="0" err="1" smtClean="0"/>
              <a:t>Sigerist</a:t>
            </a:r>
            <a:r>
              <a:rPr lang="tr-TR" sz="3500" dirty="0" smtClean="0"/>
              <a:t> ve Bernard H. </a:t>
            </a:r>
            <a:r>
              <a:rPr lang="tr-TR" sz="3500" dirty="0" err="1" smtClean="0"/>
              <a:t>Stern</a:t>
            </a:r>
            <a:r>
              <a:rPr lang="tr-TR" sz="3500" dirty="0" smtClean="0"/>
              <a:t> bu konudaki öncülerdendir.</a:t>
            </a:r>
          </a:p>
          <a:p>
            <a:pPr marL="0" indent="0">
              <a:buNone/>
            </a:pPr>
            <a:r>
              <a:rPr lang="tr-TR" sz="3500" dirty="0" smtClean="0"/>
              <a:t>Ayrıca, Hollanda’da </a:t>
            </a:r>
            <a:r>
              <a:rPr lang="tr-TR" sz="3500" dirty="0" err="1" smtClean="0"/>
              <a:t>Coronel</a:t>
            </a:r>
            <a:r>
              <a:rPr lang="tr-TR" sz="3500" dirty="0" smtClean="0"/>
              <a:t>, İngiltere’de </a:t>
            </a:r>
            <a:r>
              <a:rPr lang="tr-TR" sz="3500" dirty="0" err="1" smtClean="0"/>
              <a:t>Chadwick’in</a:t>
            </a:r>
            <a:r>
              <a:rPr lang="tr-TR" sz="3500" dirty="0" smtClean="0"/>
              <a:t> çalışmalarında da atıf yapılmaktadır.</a:t>
            </a:r>
          </a:p>
        </p:txBody>
      </p:sp>
    </p:spTree>
    <p:extLst>
      <p:ext uri="{BB962C8B-B14F-4D97-AF65-F5344CB8AC3E}">
        <p14:creationId xmlns:p14="http://schemas.microsoft.com/office/powerpoint/2010/main" val="415768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500" dirty="0" smtClean="0"/>
              <a:t>Sağlık sosyolojisinin düşünsel-felsefi ortamı yıllardan beri vardır; önemli olan, alanın kuramsal ve </a:t>
            </a:r>
            <a:r>
              <a:rPr lang="tr-TR" sz="3500" dirty="0" err="1" smtClean="0"/>
              <a:t>metolodolojik</a:t>
            </a:r>
            <a:r>
              <a:rPr lang="tr-TR" sz="3500" dirty="0" smtClean="0"/>
              <a:t> yaklaşımlarının oluşmasıdır.</a:t>
            </a:r>
          </a:p>
          <a:p>
            <a:pPr marL="0" indent="0">
              <a:buNone/>
            </a:pPr>
            <a:r>
              <a:rPr lang="tr-TR" sz="3500" dirty="0" smtClean="0"/>
              <a:t>Bu tür alt disiplin düşüncesinin başlangıç tarihi olarak 1800’ler verilebilir.</a:t>
            </a:r>
          </a:p>
        </p:txBody>
      </p:sp>
    </p:spTree>
    <p:extLst>
      <p:ext uri="{BB962C8B-B14F-4D97-AF65-F5344CB8AC3E}">
        <p14:creationId xmlns:p14="http://schemas.microsoft.com/office/powerpoint/2010/main" val="2177246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500" dirty="0" smtClean="0"/>
              <a:t>Fransız Devrimi (1789-1799) ve Endüstri Devrimi (1760-1830) gibi </a:t>
            </a:r>
            <a:r>
              <a:rPr lang="tr-TR" sz="3500" dirty="0" err="1" smtClean="0"/>
              <a:t>sosyo</a:t>
            </a:r>
            <a:r>
              <a:rPr lang="tr-TR" sz="3500" dirty="0" smtClean="0"/>
              <a:t>-politik ve </a:t>
            </a:r>
            <a:r>
              <a:rPr lang="tr-TR" sz="3500" dirty="0" err="1" smtClean="0"/>
              <a:t>sosyo</a:t>
            </a:r>
            <a:r>
              <a:rPr lang="tr-TR" sz="3500" dirty="0" smtClean="0"/>
              <a:t>-ekonomik olaylar sağlık-hastalık ve sosyal çevre etkileşimin anlaşılmasında da etkili olmuştur.</a:t>
            </a:r>
            <a:endParaRPr lang="tr-TR" sz="3500" dirty="0" smtClean="0"/>
          </a:p>
          <a:p>
            <a:pPr marL="0" indent="0">
              <a:buNone/>
            </a:pPr>
            <a:r>
              <a:rPr lang="tr-TR" sz="3500" dirty="0" smtClean="0"/>
              <a:t>1851’de  Almanya’da </a:t>
            </a:r>
            <a:r>
              <a:rPr lang="tr-TR" sz="3500" dirty="0" err="1" smtClean="0"/>
              <a:t>Rudolf</a:t>
            </a:r>
            <a:r>
              <a:rPr lang="tr-TR" sz="3500" dirty="0" smtClean="0"/>
              <a:t> </a:t>
            </a:r>
            <a:r>
              <a:rPr lang="tr-TR" sz="3500" dirty="0" err="1" smtClean="0"/>
              <a:t>Virchow</a:t>
            </a:r>
            <a:r>
              <a:rPr lang="tr-TR" sz="3500" dirty="0" smtClean="0"/>
              <a:t>, tıbbın bir sosyal bilim olduğunu ileri sürmüştür.</a:t>
            </a:r>
          </a:p>
        </p:txBody>
      </p:sp>
    </p:spTree>
    <p:extLst>
      <p:ext uri="{BB962C8B-B14F-4D97-AF65-F5344CB8AC3E}">
        <p14:creationId xmlns:p14="http://schemas.microsoft.com/office/powerpoint/2010/main" val="2636858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500" dirty="0" smtClean="0"/>
              <a:t>Charles </a:t>
            </a:r>
            <a:r>
              <a:rPr lang="tr-TR" sz="3500" dirty="0" err="1" smtClean="0"/>
              <a:t>McIntire</a:t>
            </a:r>
            <a:r>
              <a:rPr lang="tr-TR" sz="3500" dirty="0" smtClean="0"/>
              <a:t> 1894’deki bir yayınında ‘’</a:t>
            </a:r>
            <a:r>
              <a:rPr lang="tr-TR" sz="3500" dirty="0" err="1" smtClean="0"/>
              <a:t>Medical</a:t>
            </a:r>
            <a:r>
              <a:rPr lang="tr-TR" sz="3500" dirty="0" smtClean="0"/>
              <a:t> </a:t>
            </a:r>
            <a:r>
              <a:rPr lang="tr-TR" sz="3500" dirty="0" err="1" smtClean="0"/>
              <a:t>Sociology</a:t>
            </a:r>
            <a:r>
              <a:rPr lang="tr-TR" sz="3500" dirty="0" smtClean="0"/>
              <a:t>’’ terimini kullanmıştır. </a:t>
            </a:r>
          </a:p>
          <a:p>
            <a:pPr marL="0" indent="0">
              <a:buNone/>
            </a:pPr>
            <a:r>
              <a:rPr lang="tr-TR" sz="3500" dirty="0" smtClean="0"/>
              <a:t>Fakat modern medikal sosyoloji, 1930’larda sosyolojik kavramların tıbba uygulanmasıyla gelişmiştir.</a:t>
            </a:r>
            <a:endParaRPr lang="tr-TR" sz="3500" dirty="0" smtClean="0"/>
          </a:p>
        </p:txBody>
      </p:sp>
    </p:spTree>
    <p:extLst>
      <p:ext uri="{BB962C8B-B14F-4D97-AF65-F5344CB8AC3E}">
        <p14:creationId xmlns:p14="http://schemas.microsoft.com/office/powerpoint/2010/main" val="885225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500" dirty="0" smtClean="0"/>
              <a:t>ABD’de ise, genel sosyolojinin gelişimine önemli ölçüde katkıları olan T. </a:t>
            </a:r>
            <a:r>
              <a:rPr lang="tr-TR" sz="3500" dirty="0" err="1" smtClean="0"/>
              <a:t>Parsons</a:t>
            </a:r>
            <a:r>
              <a:rPr lang="tr-TR" sz="3500" dirty="0" smtClean="0"/>
              <a:t> ve R. </a:t>
            </a:r>
            <a:r>
              <a:rPr lang="tr-TR" sz="3500" dirty="0" err="1" smtClean="0"/>
              <a:t>Merton’un</a:t>
            </a:r>
            <a:r>
              <a:rPr lang="tr-TR" sz="3500" dirty="0" smtClean="0"/>
              <a:t> sağlık sosyolojisinin gelişimine de katkıları olmuştur.</a:t>
            </a:r>
          </a:p>
          <a:p>
            <a:pPr marL="0" indent="0">
              <a:buNone/>
            </a:pPr>
            <a:r>
              <a:rPr lang="tr-TR" sz="3500" dirty="0" smtClean="0"/>
              <a:t>Sağlık sosyolojisinin gelişimini bu konuda yayınlanmış nitel araştırmalarda da görmek olasıdır. </a:t>
            </a:r>
          </a:p>
          <a:p>
            <a:pPr marL="0" indent="0">
              <a:buNone/>
            </a:pPr>
            <a:endParaRPr lang="tr-TR" sz="3500" dirty="0"/>
          </a:p>
        </p:txBody>
      </p:sp>
    </p:spTree>
    <p:extLst>
      <p:ext uri="{BB962C8B-B14F-4D97-AF65-F5344CB8AC3E}">
        <p14:creationId xmlns:p14="http://schemas.microsoft.com/office/powerpoint/2010/main" val="2159613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sz="3500" dirty="0" smtClean="0"/>
          </a:p>
          <a:p>
            <a:pPr marL="0" indent="0">
              <a:buNone/>
            </a:pPr>
            <a:r>
              <a:rPr lang="tr-TR" sz="3500" dirty="0" smtClean="0"/>
              <a:t>1959’da </a:t>
            </a:r>
            <a:r>
              <a:rPr lang="tr-TR" sz="3500" dirty="0" err="1"/>
              <a:t>American</a:t>
            </a:r>
            <a:r>
              <a:rPr lang="tr-TR" sz="3500" dirty="0"/>
              <a:t> </a:t>
            </a:r>
            <a:r>
              <a:rPr lang="tr-TR" sz="3500" dirty="0" err="1"/>
              <a:t>Journal</a:t>
            </a:r>
            <a:r>
              <a:rPr lang="tr-TR" sz="3500" dirty="0"/>
              <a:t> of </a:t>
            </a:r>
            <a:r>
              <a:rPr lang="tr-TR" sz="3500" dirty="0" err="1"/>
              <a:t>Health</a:t>
            </a:r>
            <a:r>
              <a:rPr lang="tr-TR" sz="3500" dirty="0"/>
              <a:t> </a:t>
            </a:r>
            <a:r>
              <a:rPr lang="tr-TR" sz="3500" dirty="0" err="1"/>
              <a:t>and</a:t>
            </a:r>
            <a:r>
              <a:rPr lang="tr-TR" sz="3500" dirty="0"/>
              <a:t> </a:t>
            </a:r>
            <a:r>
              <a:rPr lang="tr-TR" sz="3500" dirty="0" err="1"/>
              <a:t>Social</a:t>
            </a:r>
            <a:r>
              <a:rPr lang="tr-TR" sz="3500" dirty="0"/>
              <a:t> </a:t>
            </a:r>
            <a:r>
              <a:rPr lang="tr-TR" sz="3500" dirty="0" err="1"/>
              <a:t>Behavior</a:t>
            </a:r>
            <a:r>
              <a:rPr lang="tr-TR" sz="3500" dirty="0"/>
              <a:t>, 1966’da </a:t>
            </a:r>
            <a:r>
              <a:rPr lang="tr-TR" sz="3500" dirty="0" err="1"/>
              <a:t>Social</a:t>
            </a:r>
            <a:r>
              <a:rPr lang="tr-TR" sz="3500" dirty="0"/>
              <a:t> </a:t>
            </a:r>
            <a:r>
              <a:rPr lang="tr-TR" sz="3500" dirty="0" err="1"/>
              <a:t>Science</a:t>
            </a:r>
            <a:r>
              <a:rPr lang="tr-TR" sz="3500" dirty="0"/>
              <a:t> </a:t>
            </a:r>
            <a:r>
              <a:rPr lang="tr-TR" sz="3500" dirty="0" err="1"/>
              <a:t>and</a:t>
            </a:r>
            <a:r>
              <a:rPr lang="tr-TR" sz="3500" dirty="0"/>
              <a:t> </a:t>
            </a:r>
            <a:r>
              <a:rPr lang="tr-TR" sz="3500" dirty="0" err="1"/>
              <a:t>Medicine</a:t>
            </a:r>
            <a:r>
              <a:rPr lang="tr-TR" sz="3500" dirty="0"/>
              <a:t> 1979’da British </a:t>
            </a:r>
            <a:r>
              <a:rPr lang="tr-TR" sz="3500" dirty="0" err="1"/>
              <a:t>Sociology</a:t>
            </a:r>
            <a:r>
              <a:rPr lang="tr-TR" sz="3500" dirty="0"/>
              <a:t> of </a:t>
            </a:r>
            <a:r>
              <a:rPr lang="tr-TR" sz="3500" dirty="0" err="1"/>
              <a:t>Health</a:t>
            </a:r>
            <a:r>
              <a:rPr lang="tr-TR" sz="3500" dirty="0"/>
              <a:t> </a:t>
            </a:r>
            <a:r>
              <a:rPr lang="tr-TR" sz="3500" dirty="0" err="1"/>
              <a:t>and</a:t>
            </a:r>
            <a:r>
              <a:rPr lang="tr-TR" sz="3500" dirty="0"/>
              <a:t> </a:t>
            </a:r>
            <a:r>
              <a:rPr lang="tr-TR" sz="3500" dirty="0" err="1"/>
              <a:t>Illness</a:t>
            </a:r>
            <a:r>
              <a:rPr lang="tr-TR" sz="3500" dirty="0"/>
              <a:t>, yayınına başlatmıştır</a:t>
            </a:r>
            <a:r>
              <a:rPr lang="tr-TR" sz="3500" dirty="0" smtClean="0"/>
              <a:t>.</a:t>
            </a:r>
            <a:endParaRPr lang="tr-TR" sz="3500" dirty="0"/>
          </a:p>
        </p:txBody>
      </p:sp>
    </p:spTree>
    <p:extLst>
      <p:ext uri="{BB962C8B-B14F-4D97-AF65-F5344CB8AC3E}">
        <p14:creationId xmlns:p14="http://schemas.microsoft.com/office/powerpoint/2010/main" val="35675350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245</Words>
  <Application>Microsoft Office PowerPoint</Application>
  <PresentationFormat>Geniş ekran</PresentationFormat>
  <Paragraphs>17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Sağlık Sosyolojisinin Doğuşu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Sosyolojisinin Gelişimini Etkileyen Faktörler</dc:title>
  <dc:creator>USER</dc:creator>
  <cp:lastModifiedBy>USER</cp:lastModifiedBy>
  <cp:revision>4</cp:revision>
  <dcterms:created xsi:type="dcterms:W3CDTF">2020-05-03T12:01:09Z</dcterms:created>
  <dcterms:modified xsi:type="dcterms:W3CDTF">2020-05-03T12:45:21Z</dcterms:modified>
</cp:coreProperties>
</file>