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7" r:id="rId1"/>
  </p:sldMasterIdLst>
  <p:notesMasterIdLst>
    <p:notesMasterId r:id="rId22"/>
  </p:notesMasterIdLst>
  <p:handoutMasterIdLst>
    <p:handoutMasterId r:id="rId23"/>
  </p:handoutMasterIdLst>
  <p:sldIdLst>
    <p:sldId id="291" r:id="rId2"/>
    <p:sldId id="296" r:id="rId3"/>
    <p:sldId id="301" r:id="rId4"/>
    <p:sldId id="297" r:id="rId5"/>
    <p:sldId id="302" r:id="rId6"/>
    <p:sldId id="303" r:id="rId7"/>
    <p:sldId id="313" r:id="rId8"/>
    <p:sldId id="304" r:id="rId9"/>
    <p:sldId id="314" r:id="rId10"/>
    <p:sldId id="305" r:id="rId11"/>
    <p:sldId id="311" r:id="rId12"/>
    <p:sldId id="310" r:id="rId13"/>
    <p:sldId id="312" r:id="rId14"/>
    <p:sldId id="315" r:id="rId15"/>
    <p:sldId id="306" r:id="rId16"/>
    <p:sldId id="316" r:id="rId17"/>
    <p:sldId id="300" r:id="rId18"/>
    <p:sldId id="307" r:id="rId19"/>
    <p:sldId id="308" r:id="rId20"/>
    <p:sldId id="309" r:id="rId21"/>
  </p:sldIdLst>
  <p:sldSz cx="9144000" cy="6858000" type="screen4x3"/>
  <p:notesSz cx="6858000" cy="9144000"/>
  <p:defaultTextStyle>
    <a:defPPr>
      <a:defRPr lang="tr-T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49E14DAF-25A7-49DA-BD38-FE76219F5B1B}" type="slidenum">
              <a:rPr lang="tr-TR"/>
              <a:pPr/>
              <a:t>‹#›</a:t>
            </a:fld>
            <a:endParaRPr lang="tr-TR">
              <a:latin typeface="Arial Tur" charset="-94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4588" y="687388"/>
            <a:ext cx="4568825" cy="342582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86BC2ECB-3FDC-41E3-839A-3B876EF82E67}" type="slidenum">
              <a:rPr lang="tr-TR"/>
              <a:pPr/>
              <a:t>‹#›</a:t>
            </a:fld>
            <a:endParaRPr lang="tr-TR">
              <a:latin typeface="Arial Tur" charset="-94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3259" y="1300786"/>
            <a:ext cx="6517482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3259" y="3886201"/>
            <a:ext cx="6517482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45CB3-61DA-4266-8F70-378C2C0B07A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321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4289374"/>
            <a:ext cx="7773324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88558" y="698261"/>
            <a:ext cx="7366899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5108728"/>
            <a:ext cx="7773339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0423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204821"/>
            <a:ext cx="7773339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9954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872588"/>
            <a:ext cx="6977064" cy="272991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2"/>
            <a:ext cx="6564224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372797"/>
            <a:ext cx="7773339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737626" y="887859"/>
            <a:ext cx="546888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50130" y="3120015"/>
            <a:ext cx="553641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08479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2138722"/>
            <a:ext cx="7773339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662335"/>
            <a:ext cx="777333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9526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1605094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3"/>
            <a:ext cx="2474232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31" y="2943356"/>
            <a:ext cx="2474232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9292" y="2367093"/>
            <a:ext cx="246864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12" y="2943356"/>
            <a:ext cx="2477513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2367093"/>
            <a:ext cx="24786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9974" y="2943356"/>
            <a:ext cx="247869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1860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31" y="610772"/>
            <a:ext cx="7773339" cy="1603922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31" y="4204820"/>
            <a:ext cx="2472307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331" y="2367093"/>
            <a:ext cx="2472307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31" y="4781082"/>
            <a:ext cx="2472307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69" y="4204820"/>
            <a:ext cx="247637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31011" y="2367093"/>
            <a:ext cx="2477514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11" y="4781081"/>
            <a:ext cx="2477514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4204820"/>
            <a:ext cx="247551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79974" y="2367093"/>
            <a:ext cx="2478696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9880" y="4781079"/>
            <a:ext cx="2478790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5637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2367094"/>
            <a:ext cx="7773339" cy="342410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1237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609602"/>
            <a:ext cx="1914995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609602"/>
            <a:ext cx="5744043" cy="5181599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2507A-C22B-462E-9B17-1EB927F515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732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7772870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A7484-E0F5-4D73-BB62-986ECDAAF5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2886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828564"/>
            <a:ext cx="7763814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3657458"/>
            <a:ext cx="7763814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B0CAF-4D1C-4E34-B3D3-EB6CE65BEB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4356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3829520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629150" y="2367093"/>
            <a:ext cx="3829050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BF530-55B0-4E7D-89BE-2E9C563026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0174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746" y="2371018"/>
            <a:ext cx="3655106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331" y="3051013"/>
            <a:ext cx="3829520" cy="274018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7317" y="2371018"/>
            <a:ext cx="3661353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629150" y="3051013"/>
            <a:ext cx="3829051" cy="274018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91325-7D32-43B7-9E56-E61E633148D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0288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F0236-E947-4C63-A0C5-F45D317E77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741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ECF57-9784-48E3-9D28-0F4F6DB0F8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054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2951766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808547" y="609601"/>
            <a:ext cx="4650122" cy="518159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2632852"/>
            <a:ext cx="2951767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3D0DA-1813-4487-9C6A-FF5E116029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8510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2" y="609600"/>
            <a:ext cx="4129618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04270" y="609601"/>
            <a:ext cx="3005851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2632853"/>
            <a:ext cx="4129604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E5512-2454-491E-916C-A35A7D91A6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510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4"/>
            <a:ext cx="7773339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3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31" y="5883276"/>
            <a:ext cx="5004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7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2071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  <p:sldLayoutId id="2147483729" r:id="rId12"/>
    <p:sldLayoutId id="2147483730" r:id="rId13"/>
    <p:sldLayoutId id="2147483731" r:id="rId14"/>
    <p:sldLayoutId id="2147483732" r:id="rId15"/>
    <p:sldLayoutId id="2147483733" r:id="rId16"/>
    <p:sldLayoutId id="2147483734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8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B-309 BİYOKİMYA </a:t>
            </a:r>
            <a:r>
              <a:rPr lang="tr-TR" dirty="0" smtClean="0"/>
              <a:t>I </a:t>
            </a:r>
            <a:endParaRPr lang="en-US" dirty="0"/>
          </a:p>
        </p:txBody>
      </p:sp>
      <p:sp>
        <p:nvSpPr>
          <p:cNvPr id="93189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VI.HAFTA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sz="4000" dirty="0" err="1" smtClean="0"/>
              <a:t>Karbohidratlar</a:t>
            </a:r>
            <a:r>
              <a:rPr lang="tr-TR" sz="4000" dirty="0" smtClean="0"/>
              <a:t> sulu çözeltilerde halkalı  yapı oluştururlar,</a:t>
            </a:r>
          </a:p>
          <a:p>
            <a:r>
              <a:rPr lang="tr-TR" sz="4000" dirty="0" smtClean="0"/>
              <a:t>Bu yapılar sulu ortamda alkoller ve aldehit veya ketonların arasında meydana gelen tepkimelerdir.</a:t>
            </a:r>
          </a:p>
        </p:txBody>
      </p:sp>
    </p:spTree>
    <p:extLst>
      <p:ext uri="{BB962C8B-B14F-4D97-AF65-F5344CB8AC3E}">
        <p14:creationId xmlns:p14="http://schemas.microsoft.com/office/powerpoint/2010/main" val="10934070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ncuentra aquí información de Carbohydrate para tu escuela ¡Entra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388" y="886568"/>
            <a:ext cx="7272808" cy="3838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991995" y="5013176"/>
            <a:ext cx="74168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0000"/>
                </a:solidFill>
              </a:rPr>
              <a:t>https://www.google.com/url?sa=i&amp;url=https%3A%2F%2Fhtml.rincondelvago.com%2Fcarbohydrate.html&amp;psig=AOvVaw3AiaIbKNUAI8D0ap1N-ufi&amp;ust=1589384713262000&amp;source=images&amp;cd=vfe&amp;ved=0CAIQjRxqFwoTCIC6vdXVrukCFQAAAAAdAAAAABAU</a:t>
            </a:r>
          </a:p>
        </p:txBody>
      </p:sp>
    </p:spTree>
    <p:extLst>
      <p:ext uri="{BB962C8B-B14F-4D97-AF65-F5344CB8AC3E}">
        <p14:creationId xmlns:p14="http://schemas.microsoft.com/office/powerpoint/2010/main" val="22589748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2.1 Essential ideas: 2.1.3 Carbohydrates and lipid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764704"/>
            <a:ext cx="8101407" cy="5339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600796" y="5488986"/>
            <a:ext cx="81229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0000"/>
                </a:solidFill>
              </a:rPr>
              <a:t>https://www.google.com/url?sa=i&amp;url=https%3A%2F%2Fwww.philpoteducation.com%2Fmod%2Fbook%2Fview.php%3Fid%3D782%26chapterid%3D1125&amp;psig=AOvVaw3AiaIbKNUAI8D0ap1N-ufi&amp;ust=1589384713262000&amp;source=images&amp;cd=vfe&amp;ved=0CAIQjRxqFwoTCIC6vdXVrukCFQAAAAAdAAAAABAE</a:t>
            </a:r>
          </a:p>
        </p:txBody>
      </p:sp>
    </p:spTree>
    <p:extLst>
      <p:ext uri="{BB962C8B-B14F-4D97-AF65-F5344CB8AC3E}">
        <p14:creationId xmlns:p14="http://schemas.microsoft.com/office/powerpoint/2010/main" val="23072989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Reading: Structure and Function of Carbohydrates | Biology 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04664"/>
            <a:ext cx="7908032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611560" y="5372472"/>
            <a:ext cx="79800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0000"/>
                </a:solidFill>
              </a:rPr>
              <a:t>https://www.google.com/url?sa=i&amp;url=https%3A%2F%2Fcourses.lumenlearning.com%2Fivytech-bio1-1%2Fchapter%2Freading-types-of-carbohydrates%2F&amp;psig=AOvVaw3AiaIbKNUAI8D0ap1N-ufi&amp;ust=1589384713262000&amp;source=images&amp;cd=vfe&amp;ved=0CAIQjRxqFwoTCIC6vdXVrukCFQAAAAAdAAAAABAv</a:t>
            </a:r>
          </a:p>
        </p:txBody>
      </p:sp>
    </p:spTree>
    <p:extLst>
      <p:ext uri="{BB962C8B-B14F-4D97-AF65-F5344CB8AC3E}">
        <p14:creationId xmlns:p14="http://schemas.microsoft.com/office/powerpoint/2010/main" val="19392207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arbohydrate structu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764704"/>
            <a:ext cx="7776864" cy="4562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1043608" y="5517232"/>
            <a:ext cx="77768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0000"/>
                </a:solidFill>
              </a:rPr>
              <a:t>https://www.google.com/url?sa=i&amp;url=https%3A%2F%2Fwww.slideshare.net%2FWilhelminaAnnieMensa%2Fcarbohydrate-structure-52179056&amp;psig=AOvVaw3AiaIbKNUAI8D0ap1N-ufi&amp;ust=1589384713262000&amp;source=images&amp;cd=vfe&amp;ved=0CAIQjRxqFwoTCIC6vdXVrukCFQAAAAAdAAAAABBa</a:t>
            </a:r>
          </a:p>
        </p:txBody>
      </p:sp>
    </p:spTree>
    <p:extLst>
      <p:ext uri="{BB962C8B-B14F-4D97-AF65-F5344CB8AC3E}">
        <p14:creationId xmlns:p14="http://schemas.microsoft.com/office/powerpoint/2010/main" val="16371478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sz="4000" dirty="0" smtClean="0"/>
              <a:t>Bu tepkime sonucu ilave bir asimetrik karbon içeren ve bu nedenle iki </a:t>
            </a:r>
            <a:r>
              <a:rPr lang="tr-TR" sz="4000" dirty="0" err="1" smtClean="0"/>
              <a:t>stereoizomerik</a:t>
            </a:r>
            <a:r>
              <a:rPr lang="tr-TR" sz="4000" dirty="0" smtClean="0"/>
              <a:t> yapı oluşturabilen yarı </a:t>
            </a:r>
            <a:r>
              <a:rPr lang="tr-TR" sz="4000" dirty="0" err="1" smtClean="0"/>
              <a:t>asetal</a:t>
            </a:r>
            <a:r>
              <a:rPr lang="tr-TR" sz="4000" dirty="0" smtClean="0"/>
              <a:t> ve yarı ketal olarak adlandırılan yapılar meydana gelir. Biyolojik açıdan önemli yapılardır.</a:t>
            </a:r>
          </a:p>
        </p:txBody>
      </p:sp>
    </p:spTree>
    <p:extLst>
      <p:ext uri="{BB962C8B-B14F-4D97-AF65-F5344CB8AC3E}">
        <p14:creationId xmlns:p14="http://schemas.microsoft.com/office/powerpoint/2010/main" val="17129295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10.3: Hemiacetals, Hemiketals, and Hydrates - Chemistry LibreTex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908720"/>
            <a:ext cx="6912768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7749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457200" y="1285861"/>
            <a:ext cx="8229600" cy="3929090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tr-TR" sz="3600" smtClean="0"/>
              <a:t>DERSİMİZDE </a:t>
            </a:r>
            <a:r>
              <a:rPr lang="tr-TR" sz="3600" dirty="0" smtClean="0"/>
              <a:t>SİZE DAĞITILAN DERS PROGRAMINDA BELİRTİLDİĞİ GİBİ BU KONU İLE </a:t>
            </a:r>
            <a:r>
              <a:rPr lang="tr-TR" sz="3600" smtClean="0"/>
              <a:t>İLGİLİ BİYOKİMYASAL </a:t>
            </a:r>
            <a:r>
              <a:rPr lang="tr-TR" sz="3600" dirty="0" smtClean="0"/>
              <a:t>FORMÜLLER </a:t>
            </a:r>
            <a:r>
              <a:rPr lang="tr-TR" sz="3600" smtClean="0"/>
              <a:t>YAZILARAK ANLATILACAK VE TARTIŞILACAKTIR </a:t>
            </a:r>
            <a:endParaRPr lang="tr-TR" sz="3600" dirty="0" smtClean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785786" y="285728"/>
            <a:ext cx="7772400" cy="1736725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KAYNAKÇA</a:t>
            </a:r>
            <a:br>
              <a:rPr lang="tr-TR" dirty="0" smtClean="0"/>
            </a:br>
            <a:endParaRPr lang="en-US" dirty="0"/>
          </a:p>
        </p:txBody>
      </p:sp>
      <p:sp>
        <p:nvSpPr>
          <p:cNvPr id="9318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1928802"/>
            <a:ext cx="6400800" cy="3709998"/>
          </a:xfrm>
        </p:spPr>
        <p:txBody>
          <a:bodyPr/>
          <a:lstStyle/>
          <a:p>
            <a:pPr algn="just"/>
            <a:endParaRPr lang="tr-TR" dirty="0" smtClean="0"/>
          </a:p>
          <a:p>
            <a:pPr algn="just"/>
            <a:r>
              <a:rPr lang="tr-TR" b="1" dirty="0" smtClean="0"/>
              <a:t>Başlıca Kaynak</a:t>
            </a:r>
            <a:r>
              <a:rPr lang="tr-TR" dirty="0" smtClean="0"/>
              <a:t>: </a:t>
            </a:r>
            <a:r>
              <a:rPr lang="tr-TR" dirty="0" err="1" smtClean="0"/>
              <a:t>Lehnınger</a:t>
            </a:r>
            <a:r>
              <a:rPr lang="tr-TR" dirty="0" smtClean="0"/>
              <a:t> </a:t>
            </a:r>
            <a:r>
              <a:rPr lang="tr-TR" dirty="0" smtClean="0"/>
              <a:t>Biyokimyanın İlkeleri, </a:t>
            </a:r>
            <a:r>
              <a:rPr lang="tr-TR" dirty="0" err="1" smtClean="0"/>
              <a:t>Davıd</a:t>
            </a:r>
            <a:r>
              <a:rPr lang="tr-TR" dirty="0" smtClean="0"/>
              <a:t> </a:t>
            </a:r>
            <a:r>
              <a:rPr lang="tr-TR" dirty="0" err="1" smtClean="0"/>
              <a:t>L.Nelson</a:t>
            </a:r>
            <a:r>
              <a:rPr lang="tr-TR" dirty="0" smtClean="0"/>
              <a:t>, </a:t>
            </a:r>
            <a:r>
              <a:rPr lang="tr-TR" dirty="0" err="1" smtClean="0"/>
              <a:t>Mıchael</a:t>
            </a:r>
            <a:r>
              <a:rPr lang="tr-TR" dirty="0" smtClean="0"/>
              <a:t> </a:t>
            </a:r>
            <a:r>
              <a:rPr lang="tr-TR" dirty="0" smtClean="0"/>
              <a:t>M. </a:t>
            </a:r>
            <a:r>
              <a:rPr lang="tr-TR" dirty="0" err="1" smtClean="0"/>
              <a:t>Cox</a:t>
            </a:r>
            <a:r>
              <a:rPr lang="tr-TR" dirty="0" smtClean="0"/>
              <a:t>, Beşinci Baskıdan Çeviri, Çeviri Editörü; Y. Murat Elçin, </a:t>
            </a:r>
            <a:r>
              <a:rPr lang="tr-TR" dirty="0" err="1" smtClean="0"/>
              <a:t>Palme</a:t>
            </a:r>
            <a:r>
              <a:rPr lang="tr-TR" dirty="0" smtClean="0"/>
              <a:t> Yayıncılık, 2013.</a:t>
            </a:r>
          </a:p>
          <a:p>
            <a:pPr algn="just"/>
            <a:endParaRPr lang="tr-TR" dirty="0" smtClean="0"/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13500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428728" y="714356"/>
            <a:ext cx="6400800" cy="5138758"/>
          </a:xfrm>
        </p:spPr>
        <p:txBody>
          <a:bodyPr/>
          <a:lstStyle/>
          <a:p>
            <a:pPr algn="just"/>
            <a:endParaRPr lang="tr-TR" dirty="0" smtClean="0"/>
          </a:p>
          <a:p>
            <a:pPr algn="just"/>
            <a:r>
              <a:rPr lang="en-US" dirty="0" smtClean="0"/>
              <a:t>Principles of Biochemistry, H. R. Horton, L. A. Moran, K. G. </a:t>
            </a:r>
            <a:r>
              <a:rPr lang="en-US" dirty="0" err="1" smtClean="0"/>
              <a:t>Scrimgeour</a:t>
            </a:r>
            <a:r>
              <a:rPr lang="en-US" dirty="0" smtClean="0"/>
              <a:t>, M. D. Perry, J. D. </a:t>
            </a:r>
            <a:r>
              <a:rPr lang="en-US" dirty="0" err="1" smtClean="0"/>
              <a:t>Rawn</a:t>
            </a:r>
            <a:r>
              <a:rPr lang="en-US" dirty="0" smtClean="0"/>
              <a:t>, Pearson </a:t>
            </a:r>
            <a:r>
              <a:rPr lang="en-US" dirty="0" err="1" smtClean="0"/>
              <a:t>Prentis</a:t>
            </a:r>
            <a:r>
              <a:rPr lang="en-US" dirty="0" smtClean="0"/>
              <a:t> Hall, 2006.</a:t>
            </a:r>
            <a:endParaRPr lang="tr-TR" dirty="0" smtClean="0"/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Color</a:t>
            </a:r>
            <a:r>
              <a:rPr lang="tr-TR" dirty="0" smtClean="0"/>
              <a:t> Atlas of </a:t>
            </a:r>
            <a:r>
              <a:rPr lang="tr-TR" dirty="0" err="1" smtClean="0"/>
              <a:t>Bıochemıstry</a:t>
            </a:r>
            <a:r>
              <a:rPr lang="tr-TR" dirty="0" smtClean="0"/>
              <a:t>, J. </a:t>
            </a:r>
            <a:r>
              <a:rPr lang="tr-TR" dirty="0" err="1" smtClean="0"/>
              <a:t>Koolman</a:t>
            </a:r>
            <a:r>
              <a:rPr lang="tr-TR" dirty="0" smtClean="0"/>
              <a:t>, K. H. </a:t>
            </a:r>
            <a:r>
              <a:rPr lang="tr-TR" dirty="0" err="1" smtClean="0"/>
              <a:t>Roehm</a:t>
            </a:r>
            <a:r>
              <a:rPr lang="tr-TR" dirty="0" smtClean="0"/>
              <a:t>, </a:t>
            </a:r>
            <a:r>
              <a:rPr lang="tr-TR" dirty="0" err="1" smtClean="0"/>
              <a:t>Georg</a:t>
            </a:r>
            <a:r>
              <a:rPr lang="tr-TR" dirty="0" smtClean="0"/>
              <a:t> </a:t>
            </a:r>
            <a:r>
              <a:rPr lang="tr-TR" dirty="0" err="1" smtClean="0"/>
              <a:t>Thıeme</a:t>
            </a:r>
            <a:r>
              <a:rPr lang="tr-TR" dirty="0" smtClean="0"/>
              <a:t> </a:t>
            </a:r>
            <a:r>
              <a:rPr lang="tr-TR" dirty="0" err="1" smtClean="0"/>
              <a:t>Verlag</a:t>
            </a:r>
            <a:r>
              <a:rPr lang="tr-TR" dirty="0" smtClean="0"/>
              <a:t>, 2005.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80391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ALTINCI HAFTA  DERS İÇERİĞİ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sz="3600" b="1" dirty="0" err="1" smtClean="0"/>
              <a:t>Karbohihratlar</a:t>
            </a:r>
            <a:r>
              <a:rPr lang="tr-TR" sz="3600" b="1" dirty="0" smtClean="0"/>
              <a:t> ve </a:t>
            </a:r>
            <a:r>
              <a:rPr lang="tr-TR" sz="3600" b="1" dirty="0" err="1" smtClean="0"/>
              <a:t>Glikobiyolojiye</a:t>
            </a:r>
            <a:r>
              <a:rPr lang="tr-TR" sz="3600" b="1" dirty="0" smtClean="0"/>
              <a:t> Giriş: </a:t>
            </a:r>
          </a:p>
          <a:p>
            <a:r>
              <a:rPr lang="tr-TR" sz="3600" b="1" dirty="0" err="1" smtClean="0"/>
              <a:t>Karbohidratlar</a:t>
            </a:r>
            <a:r>
              <a:rPr lang="tr-TR" sz="3600" b="1" dirty="0" smtClean="0"/>
              <a:t>, yeryüzünde en çok bulunan </a:t>
            </a:r>
            <a:r>
              <a:rPr lang="tr-TR" sz="3600" b="1" dirty="0" err="1" smtClean="0"/>
              <a:t>biyomoleküllerdir</a:t>
            </a:r>
            <a:r>
              <a:rPr lang="tr-TR" sz="3600" b="1" dirty="0" smtClean="0"/>
              <a:t>, </a:t>
            </a:r>
          </a:p>
          <a:p>
            <a:r>
              <a:rPr lang="tr-TR" sz="3600" b="1" dirty="0" smtClean="0"/>
              <a:t>Birçok görevi bulunmaktadır,</a:t>
            </a:r>
          </a:p>
          <a:p>
            <a:r>
              <a:rPr lang="tr-TR" sz="3600" b="1" dirty="0" err="1" smtClean="0"/>
              <a:t>Glikokonjugatlar</a:t>
            </a:r>
            <a:r>
              <a:rPr lang="tr-TR" sz="3600" b="1" dirty="0" smtClean="0"/>
              <a:t> karmaşık </a:t>
            </a:r>
            <a:r>
              <a:rPr lang="tr-TR" sz="3600" b="1" dirty="0" err="1" smtClean="0"/>
              <a:t>karbohidrat</a:t>
            </a:r>
            <a:r>
              <a:rPr lang="tr-TR" sz="3600" b="1" dirty="0" smtClean="0"/>
              <a:t> polimerleridir,</a:t>
            </a:r>
            <a:endParaRPr lang="tr-TR" sz="3600" dirty="0" smtClean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00042"/>
            <a:ext cx="6400800" cy="5138758"/>
          </a:xfrm>
        </p:spPr>
        <p:txBody>
          <a:bodyPr/>
          <a:lstStyle/>
          <a:p>
            <a:pPr algn="just"/>
            <a:r>
              <a:rPr lang="tr-TR" dirty="0" err="1" smtClean="0"/>
              <a:t>Harper’s</a:t>
            </a:r>
            <a:r>
              <a:rPr lang="tr-TR" dirty="0" smtClean="0"/>
              <a:t> </a:t>
            </a:r>
            <a:r>
              <a:rPr lang="tr-TR" dirty="0" err="1" smtClean="0"/>
              <a:t>Illustrated</a:t>
            </a:r>
            <a:r>
              <a:rPr lang="tr-TR" dirty="0" smtClean="0"/>
              <a:t> </a:t>
            </a:r>
            <a:r>
              <a:rPr lang="tr-TR" dirty="0" err="1" smtClean="0"/>
              <a:t>Bıochemıstry</a:t>
            </a:r>
            <a:r>
              <a:rPr lang="tr-TR" dirty="0" smtClean="0"/>
              <a:t>, R. K. </a:t>
            </a:r>
            <a:r>
              <a:rPr lang="tr-TR" dirty="0" err="1" smtClean="0"/>
              <a:t>Murray</a:t>
            </a:r>
            <a:r>
              <a:rPr lang="tr-TR" dirty="0" smtClean="0"/>
              <a:t>, D. K. </a:t>
            </a:r>
            <a:r>
              <a:rPr lang="tr-TR" dirty="0" err="1" smtClean="0"/>
              <a:t>Granner</a:t>
            </a:r>
            <a:r>
              <a:rPr lang="tr-TR" dirty="0" smtClean="0"/>
              <a:t>, P. A. </a:t>
            </a:r>
            <a:r>
              <a:rPr lang="tr-TR" dirty="0" err="1" smtClean="0"/>
              <a:t>Mayes</a:t>
            </a:r>
            <a:r>
              <a:rPr lang="tr-TR" dirty="0" smtClean="0"/>
              <a:t>, V. W. </a:t>
            </a:r>
            <a:r>
              <a:rPr lang="tr-TR" dirty="0" err="1" smtClean="0"/>
              <a:t>Rodwell</a:t>
            </a:r>
            <a:r>
              <a:rPr lang="tr-TR" dirty="0" smtClean="0"/>
              <a:t>, </a:t>
            </a:r>
            <a:r>
              <a:rPr lang="tr-TR" dirty="0" err="1" smtClean="0"/>
              <a:t>Lange</a:t>
            </a:r>
            <a:r>
              <a:rPr lang="tr-TR" dirty="0" smtClean="0"/>
              <a:t> </a:t>
            </a:r>
            <a:r>
              <a:rPr lang="tr-TR" dirty="0" err="1" smtClean="0"/>
              <a:t>Medıcal</a:t>
            </a:r>
            <a:r>
              <a:rPr lang="tr-TR" dirty="0" smtClean="0"/>
              <a:t> </a:t>
            </a:r>
            <a:r>
              <a:rPr lang="tr-TR" dirty="0" err="1" smtClean="0"/>
              <a:t>Books</a:t>
            </a:r>
            <a:r>
              <a:rPr lang="tr-TR" dirty="0" smtClean="0"/>
              <a:t>/</a:t>
            </a:r>
            <a:r>
              <a:rPr lang="tr-TR" dirty="0" err="1" smtClean="0"/>
              <a:t>McGraw-Hıll</a:t>
            </a:r>
            <a:r>
              <a:rPr lang="tr-TR" dirty="0" smtClean="0"/>
              <a:t> </a:t>
            </a:r>
            <a:r>
              <a:rPr lang="tr-TR" dirty="0" err="1" smtClean="0"/>
              <a:t>Medıcal</a:t>
            </a:r>
            <a:r>
              <a:rPr lang="tr-TR" dirty="0" smtClean="0"/>
              <a:t> </a:t>
            </a:r>
            <a:r>
              <a:rPr lang="tr-TR" dirty="0" err="1" smtClean="0"/>
              <a:t>Publıshıng</a:t>
            </a:r>
            <a:r>
              <a:rPr lang="tr-TR" dirty="0" smtClean="0"/>
              <a:t> </a:t>
            </a:r>
            <a:r>
              <a:rPr lang="tr-TR" dirty="0" err="1" smtClean="0"/>
              <a:t>Dıvısıon</a:t>
            </a:r>
            <a:r>
              <a:rPr lang="tr-TR" dirty="0" smtClean="0"/>
              <a:t>, 2003.</a:t>
            </a:r>
          </a:p>
          <a:p>
            <a:pPr algn="just"/>
            <a:endParaRPr lang="tr-TR" dirty="0" smtClean="0"/>
          </a:p>
          <a:p>
            <a:pPr algn="just"/>
            <a:r>
              <a:rPr lang="en-US" dirty="0" smtClean="0"/>
              <a:t>Basic Concepts in Biochemistry, A Student’s Survival Guide, H. F. Gilbert, McGraw-Hill Health </a:t>
            </a:r>
            <a:r>
              <a:rPr lang="en-US" dirty="0" err="1" smtClean="0"/>
              <a:t>Proffesions</a:t>
            </a:r>
            <a:r>
              <a:rPr lang="en-US" dirty="0" smtClean="0"/>
              <a:t> Division, 2000.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04656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sz="4000" dirty="0" err="1" smtClean="0"/>
              <a:t>Monosakkaritler</a:t>
            </a:r>
            <a:r>
              <a:rPr lang="tr-TR" sz="4000" dirty="0" smtClean="0"/>
              <a:t>; </a:t>
            </a:r>
            <a:r>
              <a:rPr lang="tr-TR" sz="4000" dirty="0" err="1" smtClean="0"/>
              <a:t>aldozlar</a:t>
            </a:r>
            <a:r>
              <a:rPr lang="tr-TR" sz="4000" dirty="0" smtClean="0"/>
              <a:t>, </a:t>
            </a:r>
            <a:r>
              <a:rPr lang="tr-TR" sz="4000" dirty="0" err="1" smtClean="0"/>
              <a:t>ketozlar</a:t>
            </a:r>
            <a:r>
              <a:rPr lang="tr-TR" sz="4000" dirty="0" smtClean="0"/>
              <a:t> kimyasal yapıları, </a:t>
            </a:r>
            <a:r>
              <a:rPr lang="tr-TR" sz="4000" dirty="0" err="1" smtClean="0"/>
              <a:t>enantiyomer</a:t>
            </a:r>
            <a:r>
              <a:rPr lang="tr-TR" sz="4000" dirty="0" smtClean="0"/>
              <a:t>, </a:t>
            </a:r>
            <a:r>
              <a:rPr lang="tr-TR" sz="4000" dirty="0" err="1" smtClean="0"/>
              <a:t>diasteriomer</a:t>
            </a:r>
            <a:r>
              <a:rPr lang="tr-TR" sz="4000" dirty="0" smtClean="0"/>
              <a:t>, </a:t>
            </a:r>
            <a:r>
              <a:rPr lang="tr-TR" sz="4000" dirty="0" err="1" smtClean="0"/>
              <a:t>epimer</a:t>
            </a:r>
            <a:r>
              <a:rPr lang="tr-TR" sz="4000" dirty="0" smtClean="0"/>
              <a:t>, </a:t>
            </a:r>
            <a:r>
              <a:rPr lang="tr-TR" sz="4000" dirty="0" err="1" smtClean="0"/>
              <a:t>hemiasetal</a:t>
            </a:r>
            <a:r>
              <a:rPr lang="tr-TR" sz="4000" dirty="0" smtClean="0"/>
              <a:t> ve </a:t>
            </a:r>
            <a:r>
              <a:rPr lang="tr-TR" sz="4000" dirty="0" err="1" smtClean="0"/>
              <a:t>hemiketal</a:t>
            </a:r>
            <a:r>
              <a:rPr lang="tr-TR" sz="4000" dirty="0" smtClean="0"/>
              <a:t> oluşumları ve bunların biyolojik önemi, halkasal yapı oluşumu, </a:t>
            </a:r>
            <a:endParaRPr lang="tr-TR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sz="4000" dirty="0" err="1" smtClean="0"/>
              <a:t>disakkaritler</a:t>
            </a:r>
            <a:r>
              <a:rPr lang="tr-TR" sz="4000" dirty="0" smtClean="0"/>
              <a:t>, </a:t>
            </a:r>
            <a:r>
              <a:rPr lang="tr-TR" sz="4000" dirty="0" err="1" smtClean="0"/>
              <a:t>karbohidratların</a:t>
            </a:r>
            <a:r>
              <a:rPr lang="tr-TR" sz="4000" dirty="0" smtClean="0"/>
              <a:t> bağlanmaları, biyolojik önemi olan bazı </a:t>
            </a:r>
            <a:r>
              <a:rPr lang="tr-TR" sz="4000" dirty="0" err="1" smtClean="0"/>
              <a:t>hegzos</a:t>
            </a:r>
            <a:r>
              <a:rPr lang="tr-TR" sz="4000" dirty="0" smtClean="0"/>
              <a:t> türevleri, </a:t>
            </a:r>
            <a:r>
              <a:rPr lang="tr-TR" sz="4000" dirty="0" err="1" smtClean="0"/>
              <a:t>homopolisakkarit</a:t>
            </a:r>
            <a:r>
              <a:rPr lang="tr-TR" sz="4000" dirty="0" smtClean="0"/>
              <a:t> ve </a:t>
            </a:r>
            <a:r>
              <a:rPr lang="tr-TR" sz="4000" dirty="0" err="1" smtClean="0"/>
              <a:t>heteropolisakkaritler</a:t>
            </a:r>
            <a:r>
              <a:rPr lang="tr-TR" sz="4000" dirty="0" smtClean="0"/>
              <a:t>,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sz="4000" dirty="0" smtClean="0"/>
              <a:t>En basit </a:t>
            </a:r>
            <a:r>
              <a:rPr lang="tr-TR" sz="4000" dirty="0" err="1" smtClean="0"/>
              <a:t>monosakkaritler</a:t>
            </a:r>
            <a:r>
              <a:rPr lang="tr-TR" sz="4000" dirty="0" smtClean="0"/>
              <a:t>, yapılarında aldehit ve keton grubu bulunduran ve çoğunlukla, üç, dört, beş, altı ve yedi karbon içeren moleküllerdir. Örneğin </a:t>
            </a:r>
            <a:r>
              <a:rPr lang="tr-TR" sz="4000" dirty="0" err="1" smtClean="0"/>
              <a:t>aldotrioz</a:t>
            </a:r>
            <a:r>
              <a:rPr lang="tr-TR" sz="4000" dirty="0" smtClean="0"/>
              <a:t>, </a:t>
            </a:r>
            <a:r>
              <a:rPr lang="tr-TR" sz="4000" dirty="0" err="1" smtClean="0"/>
              <a:t>ketotoz</a:t>
            </a:r>
            <a:r>
              <a:rPr lang="tr-TR" sz="4000" dirty="0" smtClean="0"/>
              <a:t>, </a:t>
            </a:r>
            <a:r>
              <a:rPr lang="tr-TR" sz="4000" dirty="0" err="1" smtClean="0"/>
              <a:t>tetroz</a:t>
            </a:r>
            <a:r>
              <a:rPr lang="tr-TR" sz="4000" dirty="0" smtClean="0"/>
              <a:t>, </a:t>
            </a:r>
            <a:r>
              <a:rPr lang="tr-TR" sz="4000" dirty="0" err="1" smtClean="0"/>
              <a:t>pentoz</a:t>
            </a:r>
            <a:r>
              <a:rPr lang="tr-TR" sz="4000" dirty="0" smtClean="0"/>
              <a:t>, </a:t>
            </a:r>
            <a:r>
              <a:rPr lang="tr-TR" sz="4000" dirty="0" err="1" smtClean="0"/>
              <a:t>hegsoz</a:t>
            </a:r>
            <a:r>
              <a:rPr lang="tr-TR" sz="4000" dirty="0" smtClean="0"/>
              <a:t> vb. adlandırılırlar.</a:t>
            </a:r>
          </a:p>
        </p:txBody>
      </p:sp>
    </p:spTree>
    <p:extLst>
      <p:ext uri="{BB962C8B-B14F-4D97-AF65-F5344CB8AC3E}">
        <p14:creationId xmlns:p14="http://schemas.microsoft.com/office/powerpoint/2010/main" val="24478726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sz="4000" dirty="0" smtClean="0"/>
              <a:t>Hemen hemen bütün </a:t>
            </a:r>
            <a:r>
              <a:rPr lang="tr-TR" sz="4000" dirty="0" err="1" smtClean="0"/>
              <a:t>monosakkaritlerin</a:t>
            </a:r>
            <a:r>
              <a:rPr lang="tr-TR" sz="4000" dirty="0" smtClean="0"/>
              <a:t> </a:t>
            </a:r>
            <a:r>
              <a:rPr lang="tr-TR" sz="4000" dirty="0" err="1" smtClean="0"/>
              <a:t>kiral</a:t>
            </a:r>
            <a:r>
              <a:rPr lang="tr-TR" sz="4000" dirty="0" smtClean="0"/>
              <a:t> merkezleri bulunmaktadır, optikçe aktif ve </a:t>
            </a:r>
            <a:r>
              <a:rPr lang="tr-TR" sz="4000" dirty="0" err="1" smtClean="0"/>
              <a:t>enantiyomerleri</a:t>
            </a:r>
            <a:r>
              <a:rPr lang="tr-TR" sz="4000" dirty="0" smtClean="0"/>
              <a:t> vardır.</a:t>
            </a:r>
            <a:endParaRPr lang="tr-TR" sz="4000" dirty="0"/>
          </a:p>
          <a:p>
            <a:r>
              <a:rPr lang="tr-TR" sz="4000" dirty="0" smtClean="0"/>
              <a:t>Doğal </a:t>
            </a:r>
            <a:r>
              <a:rPr lang="tr-TR" sz="4000" dirty="0" err="1" smtClean="0"/>
              <a:t>karbohidratlar</a:t>
            </a:r>
            <a:r>
              <a:rPr lang="tr-TR" sz="4000" dirty="0" smtClean="0"/>
              <a:t> D </a:t>
            </a:r>
            <a:r>
              <a:rPr lang="tr-TR" sz="4000" dirty="0" err="1" smtClean="0"/>
              <a:t>stereoizomer</a:t>
            </a:r>
            <a:r>
              <a:rPr lang="tr-TR" sz="4000" dirty="0" smtClean="0"/>
              <a:t> formunda bulunurlar.</a:t>
            </a:r>
          </a:p>
        </p:txBody>
      </p:sp>
    </p:spTree>
    <p:extLst>
      <p:ext uri="{BB962C8B-B14F-4D97-AF65-F5344CB8AC3E}">
        <p14:creationId xmlns:p14="http://schemas.microsoft.com/office/powerpoint/2010/main" val="28103570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arbohydrat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4664"/>
            <a:ext cx="8064896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537173" y="5301208"/>
            <a:ext cx="80672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0000"/>
                </a:solidFill>
              </a:rPr>
              <a:t>https://www.google.com/url?sa=i&amp;url=https%3A%2F%2Fwww2.chemistry.msu.edu%2Ffaculty%2Freusch%2FVirtTxtJml%2Fcarbhyd.htm&amp;psig=AOvVaw3AiaIbKNUAI8D0ap1N-ufi&amp;ust=1589384713262000&amp;source=images&amp;cd=vfe&amp;ved=0CAIQjRxqFwoTCIC6vdXVrukCFQAAAAAdAAAAABA7</a:t>
            </a:r>
          </a:p>
        </p:txBody>
      </p:sp>
    </p:spTree>
    <p:extLst>
      <p:ext uri="{BB962C8B-B14F-4D97-AF65-F5344CB8AC3E}">
        <p14:creationId xmlns:p14="http://schemas.microsoft.com/office/powerpoint/2010/main" val="37841538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sz="4000" dirty="0" err="1"/>
              <a:t>Epimer</a:t>
            </a:r>
            <a:r>
              <a:rPr lang="tr-TR" sz="4000" dirty="0"/>
              <a:t>, sadece bir karbon etrafındaki düzenlenişte farklılık gösteren şekerlere verilen isimdir.</a:t>
            </a:r>
          </a:p>
          <a:p>
            <a:r>
              <a:rPr lang="tr-TR" sz="4000" dirty="0" smtClean="0"/>
              <a:t>D-</a:t>
            </a:r>
            <a:r>
              <a:rPr lang="tr-TR" sz="4000" dirty="0" err="1" smtClean="0"/>
              <a:t>Glukozun</a:t>
            </a:r>
            <a:r>
              <a:rPr lang="tr-TR" sz="4000" dirty="0" smtClean="0"/>
              <a:t> iki </a:t>
            </a:r>
            <a:r>
              <a:rPr lang="tr-TR" sz="4000" dirty="0" err="1" smtClean="0"/>
              <a:t>epimeri</a:t>
            </a:r>
            <a:r>
              <a:rPr lang="tr-TR" sz="4000" dirty="0" smtClean="0"/>
              <a:t> bulunmaktadır; D-</a:t>
            </a:r>
            <a:r>
              <a:rPr lang="tr-TR" sz="4000" dirty="0" err="1" smtClean="0"/>
              <a:t>Mannoz</a:t>
            </a:r>
            <a:r>
              <a:rPr lang="tr-TR" sz="4000" dirty="0" smtClean="0"/>
              <a:t> ve D-</a:t>
            </a:r>
            <a:r>
              <a:rPr lang="tr-TR" sz="4000" dirty="0" err="1" smtClean="0"/>
              <a:t>Galaktoz</a:t>
            </a:r>
            <a:endParaRPr lang="tr-TR" sz="4000" dirty="0" smtClean="0"/>
          </a:p>
        </p:txBody>
      </p:sp>
    </p:spTree>
    <p:extLst>
      <p:ext uri="{BB962C8B-B14F-4D97-AF65-F5344CB8AC3E}">
        <p14:creationId xmlns:p14="http://schemas.microsoft.com/office/powerpoint/2010/main" val="31646376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biochemistry - Carbohydra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052736"/>
            <a:ext cx="7704856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3032962"/>
      </p:ext>
    </p:extLst>
  </p:cSld>
  <p:clrMapOvr>
    <a:masterClrMapping/>
  </p:clrMapOvr>
</p:sld>
</file>

<file path=ppt/theme/theme1.xml><?xml version="1.0" encoding="utf-8"?>
<a:theme xmlns:a="http://schemas.openxmlformats.org/drawingml/2006/main" name="Damla">
  <a:themeElements>
    <a:clrScheme name="Damla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Daml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l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TM04033925[[fn=Damla]]</Template>
  <TotalTime>679</TotalTime>
  <Words>392</Words>
  <Application>Microsoft Office PowerPoint</Application>
  <PresentationFormat>Ekran Gösterisi (4:3)</PresentationFormat>
  <Paragraphs>34</Paragraphs>
  <Slides>20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4" baseType="lpstr">
      <vt:lpstr>Arial</vt:lpstr>
      <vt:lpstr>Arial Tur</vt:lpstr>
      <vt:lpstr>Tw Cen MT</vt:lpstr>
      <vt:lpstr>Damla</vt:lpstr>
      <vt:lpstr>B-309 BİYOKİMYA I </vt:lpstr>
      <vt:lpstr>ALTINCI HAFTA  DERS İÇERİĞİ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        KAYNAKÇA 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user</dc:creator>
  <cp:lastModifiedBy>Özlem Yıldırım</cp:lastModifiedBy>
  <cp:revision>44</cp:revision>
  <dcterms:created xsi:type="dcterms:W3CDTF">2007-03-31T19:43:26Z</dcterms:created>
  <dcterms:modified xsi:type="dcterms:W3CDTF">2020-05-12T17:49:42Z</dcterms:modified>
</cp:coreProperties>
</file>