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2"/>
  </p:notesMasterIdLst>
  <p:handoutMasterIdLst>
    <p:handoutMasterId r:id="rId23"/>
  </p:handoutMasterIdLst>
  <p:sldIdLst>
    <p:sldId id="291" r:id="rId2"/>
    <p:sldId id="296" r:id="rId3"/>
    <p:sldId id="301" r:id="rId4"/>
    <p:sldId id="297" r:id="rId5"/>
    <p:sldId id="302" r:id="rId6"/>
    <p:sldId id="303" r:id="rId7"/>
    <p:sldId id="313" r:id="rId8"/>
    <p:sldId id="304" r:id="rId9"/>
    <p:sldId id="314" r:id="rId10"/>
    <p:sldId id="305" r:id="rId11"/>
    <p:sldId id="311" r:id="rId12"/>
    <p:sldId id="310" r:id="rId13"/>
    <p:sldId id="312" r:id="rId14"/>
    <p:sldId id="315" r:id="rId15"/>
    <p:sldId id="306" r:id="rId16"/>
    <p:sldId id="316" r:id="rId17"/>
    <p:sldId id="300" r:id="rId18"/>
    <p:sldId id="307" r:id="rId19"/>
    <p:sldId id="308" r:id="rId20"/>
    <p:sldId id="309" r:id="rId21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9E14DAF-25A7-49DA-BD38-FE76219F5B1B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6BC2ECB-3FDC-41E3-839A-3B876EF82E67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5CB3-61DA-4266-8F70-378C2C0B0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4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95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847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52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86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63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23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07A-C22B-462E-9B17-1EB927F51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3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7484-E0F5-4D73-BB62-986ECDAAF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8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0CAF-4D1C-4E34-B3D3-EB6CE65BE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3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530-55B0-4E7D-89BE-2E9C56302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1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1325-7D32-43B7-9E56-E61E633148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2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236-E947-4C63-A0C5-F45D317E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4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CF57-9784-48E3-9D28-0F4F6DB0F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5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0DA-1813-4487-9C6A-FF5E11602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5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5512-2454-491E-916C-A35A7D91A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1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0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B-309 BİYOKİMYA </a:t>
            </a:r>
            <a:r>
              <a:rPr lang="tr-TR" dirty="0" smtClean="0"/>
              <a:t>I </a:t>
            </a: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VI.HAFTA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sz="4000" dirty="0" err="1" smtClean="0"/>
              <a:t>Karbohidratlar</a:t>
            </a:r>
            <a:r>
              <a:rPr lang="tr-TR" sz="4000" dirty="0" smtClean="0"/>
              <a:t> sulu çözeltilerde halkalı  yapı oluştururlar,</a:t>
            </a:r>
          </a:p>
          <a:p>
            <a:r>
              <a:rPr lang="tr-TR" sz="4000" dirty="0" smtClean="0"/>
              <a:t>Bu yapılar sulu ortamda alkoller ve aldehit veya ketonların arasında meydana gelen tepkimelerdir.</a:t>
            </a:r>
          </a:p>
        </p:txBody>
      </p:sp>
    </p:spTree>
    <p:extLst>
      <p:ext uri="{BB962C8B-B14F-4D97-AF65-F5344CB8AC3E}">
        <p14:creationId xmlns:p14="http://schemas.microsoft.com/office/powerpoint/2010/main" val="1093407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cuentra aquí información de Carbohydrate para tu escuela ¡Entr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88" y="886568"/>
            <a:ext cx="7272808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991995" y="5013176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https://www.google.com/url?sa=i&amp;url=https%3A%2F%2Fhtml.rincondelvago.com%2Fcarbohydrate.html&amp;psig=AOvVaw3AiaIbKNUAI8D0ap1N-ufi&amp;ust=1589384713262000&amp;source=images&amp;cd=vfe&amp;ved=0CAIQjRxqFwoTCIC6vdXVrukCFQAAAAAdAAAAABAU</a:t>
            </a:r>
          </a:p>
        </p:txBody>
      </p:sp>
    </p:spTree>
    <p:extLst>
      <p:ext uri="{BB962C8B-B14F-4D97-AF65-F5344CB8AC3E}">
        <p14:creationId xmlns:p14="http://schemas.microsoft.com/office/powerpoint/2010/main" val="2258974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.1 Essential ideas: 2.1.3 Carbohydrates and lip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8101407" cy="533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00796" y="5488986"/>
            <a:ext cx="8122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https://www.google.com/url?sa=i&amp;url=https%3A%2F%2Fwww.philpoteducation.com%2Fmod%2Fbook%2Fview.php%3Fid%3D782%26chapterid%3D1125&amp;psig=AOvVaw3AiaIbKNUAI8D0ap1N-ufi&amp;ust=1589384713262000&amp;source=images&amp;cd=vfe&amp;ved=0CAIQjRxqFwoTCIC6vdXVrukCFQAAAAAdAAAAABAE</a:t>
            </a:r>
          </a:p>
        </p:txBody>
      </p:sp>
    </p:spTree>
    <p:extLst>
      <p:ext uri="{BB962C8B-B14F-4D97-AF65-F5344CB8AC3E}">
        <p14:creationId xmlns:p14="http://schemas.microsoft.com/office/powerpoint/2010/main" val="2307298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ading: Structure and Function of Carbohydrates | Biology 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0803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11560" y="5372472"/>
            <a:ext cx="7980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courses.lumenlearning.com%2Fivytech-bio1-1%2Fchapter%2Freading-types-of-carbohydrates%2F&amp;psig=AOvVaw3AiaIbKNUAI8D0ap1N-ufi&amp;ust=1589384713262000&amp;source=images&amp;cd=vfe&amp;ved=0CAIQjRxqFwoTCIC6vdXVrukCFQAAAAAdAAAAABAv</a:t>
            </a:r>
          </a:p>
        </p:txBody>
      </p:sp>
    </p:spTree>
    <p:extLst>
      <p:ext uri="{BB962C8B-B14F-4D97-AF65-F5344CB8AC3E}">
        <p14:creationId xmlns:p14="http://schemas.microsoft.com/office/powerpoint/2010/main" val="1939220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bohydrate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776864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043608" y="5517232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https://www.google.com/url?sa=i&amp;url=https%3A%2F%2Fwww.slideshare.net%2FWilhelminaAnnieMensa%2Fcarbohydrate-structure-52179056&amp;psig=AOvVaw3AiaIbKNUAI8D0ap1N-ufi&amp;ust=1589384713262000&amp;source=images&amp;cd=vfe&amp;ved=0CAIQjRxqFwoTCIC6vdXVrukCFQAAAAAdAAAAABBa</a:t>
            </a:r>
          </a:p>
        </p:txBody>
      </p:sp>
    </p:spTree>
    <p:extLst>
      <p:ext uri="{BB962C8B-B14F-4D97-AF65-F5344CB8AC3E}">
        <p14:creationId xmlns:p14="http://schemas.microsoft.com/office/powerpoint/2010/main" val="1637147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4000" dirty="0" smtClean="0"/>
              <a:t>Bu tepkime sonucu ilave bir asimetrik karbon içeren ve bu nedenle iki </a:t>
            </a:r>
            <a:r>
              <a:rPr lang="tr-TR" sz="4000" dirty="0" err="1" smtClean="0"/>
              <a:t>stereoizomerik</a:t>
            </a:r>
            <a:r>
              <a:rPr lang="tr-TR" sz="4000" dirty="0" smtClean="0"/>
              <a:t> yapı oluşturabilen yarı </a:t>
            </a:r>
            <a:r>
              <a:rPr lang="tr-TR" sz="4000" dirty="0" err="1" smtClean="0"/>
              <a:t>asetal</a:t>
            </a:r>
            <a:r>
              <a:rPr lang="tr-TR" sz="4000" dirty="0" smtClean="0"/>
              <a:t> ve yarı ketal olarak adlandırılan yapılar meydana gelir. Biyolojik açıdan önemli yapılardır.</a:t>
            </a:r>
          </a:p>
        </p:txBody>
      </p:sp>
    </p:spTree>
    <p:extLst>
      <p:ext uri="{BB962C8B-B14F-4D97-AF65-F5344CB8AC3E}">
        <p14:creationId xmlns:p14="http://schemas.microsoft.com/office/powerpoint/2010/main" val="1712929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10.3: Hemiacetals, Hemiketals, and Hydrates - Chemistry LibreTex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9127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74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1285861"/>
            <a:ext cx="8229600" cy="392909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tr-TR" sz="3600" smtClean="0"/>
              <a:t>DERSİMİZDE </a:t>
            </a:r>
            <a:r>
              <a:rPr lang="tr-TR" sz="3600" dirty="0" smtClean="0"/>
              <a:t>SİZE DAĞITILAN DERS PROGRAMINDA BELİRTİLDİĞİ GİBİ BU KONU İLE </a:t>
            </a:r>
            <a:r>
              <a:rPr lang="tr-TR" sz="3600" smtClean="0"/>
              <a:t>İLGİLİ BİYOKİMYASAL </a:t>
            </a:r>
            <a:r>
              <a:rPr lang="tr-TR" sz="3600" dirty="0" smtClean="0"/>
              <a:t>FORMÜLLER </a:t>
            </a:r>
            <a:r>
              <a:rPr lang="tr-TR" sz="3600" smtClean="0"/>
              <a:t>YAZILARAK ANLATILACAK VE TARTIŞILACAKTIR </a:t>
            </a:r>
            <a:endParaRPr lang="tr-TR" sz="36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5786" y="285728"/>
            <a:ext cx="7772400" cy="173672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KAYNAKÇA</a:t>
            </a:r>
            <a:br>
              <a:rPr lang="tr-TR" dirty="0" smtClean="0"/>
            </a:b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28802"/>
            <a:ext cx="6400800" cy="370999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Başlıca Kaynak</a:t>
            </a:r>
            <a:r>
              <a:rPr lang="tr-TR" dirty="0" smtClean="0"/>
              <a:t>: </a:t>
            </a:r>
            <a:r>
              <a:rPr lang="tr-TR" dirty="0" err="1" smtClean="0"/>
              <a:t>Lehnınger</a:t>
            </a:r>
            <a:r>
              <a:rPr lang="tr-TR" dirty="0" smtClean="0"/>
              <a:t> </a:t>
            </a:r>
            <a:r>
              <a:rPr lang="tr-TR" dirty="0" smtClean="0"/>
              <a:t>Biyokimyanın İlkeleri, </a:t>
            </a:r>
            <a:r>
              <a:rPr lang="tr-TR" dirty="0" err="1" smtClean="0"/>
              <a:t>Davıd</a:t>
            </a:r>
            <a:r>
              <a:rPr lang="tr-TR" dirty="0" smtClean="0"/>
              <a:t> </a:t>
            </a:r>
            <a:r>
              <a:rPr lang="tr-TR" dirty="0" err="1" smtClean="0"/>
              <a:t>L.Nelson</a:t>
            </a:r>
            <a:r>
              <a:rPr lang="tr-TR" dirty="0" smtClean="0"/>
              <a:t>, </a:t>
            </a:r>
            <a:r>
              <a:rPr lang="tr-TR" dirty="0" err="1" smtClean="0"/>
              <a:t>Mıchael</a:t>
            </a:r>
            <a:r>
              <a:rPr lang="tr-TR" dirty="0" smtClean="0"/>
              <a:t> </a:t>
            </a:r>
            <a:r>
              <a:rPr lang="tr-TR" dirty="0" smtClean="0"/>
              <a:t>M. </a:t>
            </a:r>
            <a:r>
              <a:rPr lang="tr-TR" dirty="0" err="1" smtClean="0"/>
              <a:t>Cox</a:t>
            </a:r>
            <a:r>
              <a:rPr lang="tr-TR" dirty="0" smtClean="0"/>
              <a:t>, Beşinci Baskıdan Çeviri, Çeviri Editörü; Y. Murat Elçin, </a:t>
            </a:r>
            <a:r>
              <a:rPr lang="tr-TR" dirty="0" err="1" smtClean="0"/>
              <a:t>Palme</a:t>
            </a:r>
            <a:r>
              <a:rPr lang="tr-TR" dirty="0" smtClean="0"/>
              <a:t> Yayıncılık, 2013.</a:t>
            </a:r>
          </a:p>
          <a:p>
            <a:pPr algn="just"/>
            <a:endParaRPr lang="tr-TR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50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714356"/>
            <a:ext cx="6400800" cy="513875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en-US" dirty="0" smtClean="0"/>
              <a:t>Principles of Biochemistry, H. R. Horton, L. A. Moran, K. G. </a:t>
            </a:r>
            <a:r>
              <a:rPr lang="en-US" dirty="0" err="1" smtClean="0"/>
              <a:t>Scrimgeour</a:t>
            </a:r>
            <a:r>
              <a:rPr lang="en-US" dirty="0" smtClean="0"/>
              <a:t>, M. D. Perry, J. D. </a:t>
            </a:r>
            <a:r>
              <a:rPr lang="en-US" dirty="0" err="1" smtClean="0"/>
              <a:t>Rawn</a:t>
            </a:r>
            <a:r>
              <a:rPr lang="en-US" dirty="0" smtClean="0"/>
              <a:t>, Pearson </a:t>
            </a:r>
            <a:r>
              <a:rPr lang="en-US" dirty="0" err="1" smtClean="0"/>
              <a:t>Prentis</a:t>
            </a:r>
            <a:r>
              <a:rPr lang="en-US" dirty="0" smtClean="0"/>
              <a:t> Hall, 2006.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Color</a:t>
            </a:r>
            <a:r>
              <a:rPr lang="tr-TR" dirty="0" smtClean="0"/>
              <a:t> Atlas of </a:t>
            </a:r>
            <a:r>
              <a:rPr lang="tr-TR" dirty="0" err="1" smtClean="0"/>
              <a:t>Bıochemıstry</a:t>
            </a:r>
            <a:r>
              <a:rPr lang="tr-TR" dirty="0" smtClean="0"/>
              <a:t>, J. </a:t>
            </a:r>
            <a:r>
              <a:rPr lang="tr-TR" dirty="0" err="1" smtClean="0"/>
              <a:t>Koolman</a:t>
            </a:r>
            <a:r>
              <a:rPr lang="tr-TR" dirty="0" smtClean="0"/>
              <a:t>, K. H. </a:t>
            </a:r>
            <a:r>
              <a:rPr lang="tr-TR" dirty="0" err="1" smtClean="0"/>
              <a:t>Roehm</a:t>
            </a:r>
            <a:r>
              <a:rPr lang="tr-TR" dirty="0" smtClean="0"/>
              <a:t>, </a:t>
            </a:r>
            <a:r>
              <a:rPr lang="tr-TR" dirty="0" err="1" smtClean="0"/>
              <a:t>Georg</a:t>
            </a:r>
            <a:r>
              <a:rPr lang="tr-TR" dirty="0" smtClean="0"/>
              <a:t> </a:t>
            </a:r>
            <a:r>
              <a:rPr lang="tr-TR" dirty="0" err="1" smtClean="0"/>
              <a:t>Thıeme</a:t>
            </a:r>
            <a:r>
              <a:rPr lang="tr-TR" dirty="0" smtClean="0"/>
              <a:t> </a:t>
            </a:r>
            <a:r>
              <a:rPr lang="tr-TR" dirty="0" err="1" smtClean="0"/>
              <a:t>Verlag</a:t>
            </a:r>
            <a:r>
              <a:rPr lang="tr-TR" dirty="0" smtClean="0"/>
              <a:t>, 2005.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03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ALTINCI HAFTA  DERS İÇERİĞİ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3600" b="1" dirty="0" err="1" smtClean="0"/>
              <a:t>Karbohihratlar</a:t>
            </a:r>
            <a:r>
              <a:rPr lang="tr-TR" sz="3600" b="1" dirty="0" smtClean="0"/>
              <a:t> ve </a:t>
            </a:r>
            <a:r>
              <a:rPr lang="tr-TR" sz="3600" b="1" dirty="0" err="1" smtClean="0"/>
              <a:t>Glikobiyolojiye</a:t>
            </a:r>
            <a:r>
              <a:rPr lang="tr-TR" sz="3600" b="1" dirty="0" smtClean="0"/>
              <a:t> Giriş: </a:t>
            </a:r>
          </a:p>
          <a:p>
            <a:r>
              <a:rPr lang="tr-TR" sz="3600" b="1" dirty="0" err="1" smtClean="0"/>
              <a:t>Karbohidratlar</a:t>
            </a:r>
            <a:r>
              <a:rPr lang="tr-TR" sz="3600" b="1" dirty="0" smtClean="0"/>
              <a:t>, yeryüzünde en çok bulunan </a:t>
            </a:r>
            <a:r>
              <a:rPr lang="tr-TR" sz="3600" b="1" dirty="0" err="1" smtClean="0"/>
              <a:t>biyomoleküllerdir</a:t>
            </a:r>
            <a:r>
              <a:rPr lang="tr-TR" sz="3600" b="1" dirty="0" smtClean="0"/>
              <a:t>, </a:t>
            </a:r>
          </a:p>
          <a:p>
            <a:r>
              <a:rPr lang="tr-TR" sz="3600" b="1" dirty="0" smtClean="0"/>
              <a:t>Birçok görevi bulunmaktadır,</a:t>
            </a:r>
          </a:p>
          <a:p>
            <a:r>
              <a:rPr lang="tr-TR" sz="3600" b="1" dirty="0" err="1" smtClean="0"/>
              <a:t>Glikokonjugatlar</a:t>
            </a:r>
            <a:r>
              <a:rPr lang="tr-TR" sz="3600" b="1" dirty="0" smtClean="0"/>
              <a:t> karmaşık </a:t>
            </a:r>
            <a:r>
              <a:rPr lang="tr-TR" sz="3600" b="1" dirty="0" err="1" smtClean="0"/>
              <a:t>karbohidrat</a:t>
            </a:r>
            <a:r>
              <a:rPr lang="tr-TR" sz="3600" b="1" dirty="0" smtClean="0"/>
              <a:t> polimerleridir,</a:t>
            </a:r>
            <a:endParaRPr lang="tr-TR" sz="36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0042"/>
            <a:ext cx="6400800" cy="5138758"/>
          </a:xfrm>
        </p:spPr>
        <p:txBody>
          <a:bodyPr/>
          <a:lstStyle/>
          <a:p>
            <a:pPr algn="just"/>
            <a:r>
              <a:rPr lang="tr-TR" dirty="0" err="1" smtClean="0"/>
              <a:t>Harper’s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</a:t>
            </a:r>
            <a:r>
              <a:rPr lang="tr-TR" dirty="0" err="1" smtClean="0"/>
              <a:t>Bıochemıstry</a:t>
            </a:r>
            <a:r>
              <a:rPr lang="tr-TR" dirty="0" smtClean="0"/>
              <a:t>, R. K. </a:t>
            </a:r>
            <a:r>
              <a:rPr lang="tr-TR" dirty="0" err="1" smtClean="0"/>
              <a:t>Murray</a:t>
            </a:r>
            <a:r>
              <a:rPr lang="tr-TR" dirty="0" smtClean="0"/>
              <a:t>, D. K. </a:t>
            </a:r>
            <a:r>
              <a:rPr lang="tr-TR" dirty="0" err="1" smtClean="0"/>
              <a:t>Granner</a:t>
            </a:r>
            <a:r>
              <a:rPr lang="tr-TR" dirty="0" smtClean="0"/>
              <a:t>, P. A. </a:t>
            </a:r>
            <a:r>
              <a:rPr lang="tr-TR" dirty="0" err="1" smtClean="0"/>
              <a:t>Mayes</a:t>
            </a:r>
            <a:r>
              <a:rPr lang="tr-TR" dirty="0" smtClean="0"/>
              <a:t>, V. W. </a:t>
            </a:r>
            <a:r>
              <a:rPr lang="tr-TR" dirty="0" err="1" smtClean="0"/>
              <a:t>Rodwell</a:t>
            </a:r>
            <a:r>
              <a:rPr lang="tr-TR" dirty="0" smtClean="0"/>
              <a:t>, </a:t>
            </a:r>
            <a:r>
              <a:rPr lang="tr-TR" dirty="0" err="1" smtClean="0"/>
              <a:t>Lange</a:t>
            </a:r>
            <a:r>
              <a:rPr lang="tr-TR" dirty="0" smtClean="0"/>
              <a:t> </a:t>
            </a:r>
            <a:r>
              <a:rPr lang="tr-TR" dirty="0" err="1" smtClean="0"/>
              <a:t>Medıcal</a:t>
            </a:r>
            <a:r>
              <a:rPr lang="tr-TR" dirty="0" smtClean="0"/>
              <a:t> </a:t>
            </a:r>
            <a:r>
              <a:rPr lang="tr-TR" dirty="0" err="1" smtClean="0"/>
              <a:t>Books</a:t>
            </a:r>
            <a:r>
              <a:rPr lang="tr-TR" dirty="0" smtClean="0"/>
              <a:t>/</a:t>
            </a:r>
            <a:r>
              <a:rPr lang="tr-TR" dirty="0" err="1" smtClean="0"/>
              <a:t>McGraw-Hıll</a:t>
            </a:r>
            <a:r>
              <a:rPr lang="tr-TR" dirty="0" smtClean="0"/>
              <a:t> </a:t>
            </a:r>
            <a:r>
              <a:rPr lang="tr-TR" dirty="0" err="1" smtClean="0"/>
              <a:t>Medıcal</a:t>
            </a:r>
            <a:r>
              <a:rPr lang="tr-TR" dirty="0" smtClean="0"/>
              <a:t> </a:t>
            </a:r>
            <a:r>
              <a:rPr lang="tr-TR" dirty="0" err="1" smtClean="0"/>
              <a:t>Publıshıng</a:t>
            </a:r>
            <a:r>
              <a:rPr lang="tr-TR" dirty="0" smtClean="0"/>
              <a:t> </a:t>
            </a:r>
            <a:r>
              <a:rPr lang="tr-TR" dirty="0" err="1" smtClean="0"/>
              <a:t>Dıvısıon</a:t>
            </a:r>
            <a:r>
              <a:rPr lang="tr-TR" dirty="0" smtClean="0"/>
              <a:t>, 2003.</a:t>
            </a:r>
          </a:p>
          <a:p>
            <a:pPr algn="just"/>
            <a:endParaRPr lang="tr-TR" dirty="0" smtClean="0"/>
          </a:p>
          <a:p>
            <a:pPr algn="just"/>
            <a:r>
              <a:rPr lang="en-US" dirty="0" smtClean="0"/>
              <a:t>Basic Concepts in Biochemistry, A Student’s Survival Guide, H. F. Gilbert, McGraw-Hill Health </a:t>
            </a:r>
            <a:r>
              <a:rPr lang="en-US" dirty="0" err="1" smtClean="0"/>
              <a:t>Proffesions</a:t>
            </a:r>
            <a:r>
              <a:rPr lang="en-US" dirty="0" smtClean="0"/>
              <a:t> Division, 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465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sz="4000" dirty="0" err="1" smtClean="0"/>
              <a:t>Monosakkaritler</a:t>
            </a:r>
            <a:r>
              <a:rPr lang="tr-TR" sz="4000" dirty="0" smtClean="0"/>
              <a:t>; </a:t>
            </a:r>
            <a:r>
              <a:rPr lang="tr-TR" sz="4000" dirty="0" err="1" smtClean="0"/>
              <a:t>aldozlar</a:t>
            </a:r>
            <a:r>
              <a:rPr lang="tr-TR" sz="4000" dirty="0" smtClean="0"/>
              <a:t>, </a:t>
            </a:r>
            <a:r>
              <a:rPr lang="tr-TR" sz="4000" dirty="0" err="1" smtClean="0"/>
              <a:t>ketozlar</a:t>
            </a:r>
            <a:r>
              <a:rPr lang="tr-TR" sz="4000" dirty="0" smtClean="0"/>
              <a:t> kimyasal yapıları, </a:t>
            </a:r>
            <a:r>
              <a:rPr lang="tr-TR" sz="4000" dirty="0" err="1" smtClean="0"/>
              <a:t>enantiyomer</a:t>
            </a:r>
            <a:r>
              <a:rPr lang="tr-TR" sz="4000" dirty="0" smtClean="0"/>
              <a:t>, </a:t>
            </a:r>
            <a:r>
              <a:rPr lang="tr-TR" sz="4000" dirty="0" err="1" smtClean="0"/>
              <a:t>diasteriomer</a:t>
            </a:r>
            <a:r>
              <a:rPr lang="tr-TR" sz="4000" dirty="0" smtClean="0"/>
              <a:t>, </a:t>
            </a:r>
            <a:r>
              <a:rPr lang="tr-TR" sz="4000" dirty="0" err="1" smtClean="0"/>
              <a:t>epimer</a:t>
            </a:r>
            <a:r>
              <a:rPr lang="tr-TR" sz="4000" dirty="0" smtClean="0"/>
              <a:t>, </a:t>
            </a:r>
            <a:r>
              <a:rPr lang="tr-TR" sz="4000" dirty="0" err="1" smtClean="0"/>
              <a:t>hemiasetal</a:t>
            </a:r>
            <a:r>
              <a:rPr lang="tr-TR" sz="4000" dirty="0" smtClean="0"/>
              <a:t> ve </a:t>
            </a:r>
            <a:r>
              <a:rPr lang="tr-TR" sz="4000" dirty="0" err="1" smtClean="0"/>
              <a:t>hemiketal</a:t>
            </a:r>
            <a:r>
              <a:rPr lang="tr-TR" sz="4000" dirty="0" smtClean="0"/>
              <a:t> oluşumları ve bunların biyolojik önemi, halkasal yapı oluşumu, </a:t>
            </a:r>
            <a:endParaRPr lang="tr-TR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4000" dirty="0" err="1" smtClean="0"/>
              <a:t>disakkaritler</a:t>
            </a:r>
            <a:r>
              <a:rPr lang="tr-TR" sz="4000" dirty="0" smtClean="0"/>
              <a:t>, </a:t>
            </a:r>
            <a:r>
              <a:rPr lang="tr-TR" sz="4000" dirty="0" err="1" smtClean="0"/>
              <a:t>karbohidratların</a:t>
            </a:r>
            <a:r>
              <a:rPr lang="tr-TR" sz="4000" dirty="0" smtClean="0"/>
              <a:t> bağlanmaları, biyolojik önemi olan bazı </a:t>
            </a:r>
            <a:r>
              <a:rPr lang="tr-TR" sz="4000" dirty="0" err="1" smtClean="0"/>
              <a:t>hegzos</a:t>
            </a:r>
            <a:r>
              <a:rPr lang="tr-TR" sz="4000" dirty="0" smtClean="0"/>
              <a:t> türevleri, </a:t>
            </a:r>
            <a:r>
              <a:rPr lang="tr-TR" sz="4000" dirty="0" err="1" smtClean="0"/>
              <a:t>homopolisakkarit</a:t>
            </a:r>
            <a:r>
              <a:rPr lang="tr-TR" sz="4000" dirty="0" smtClean="0"/>
              <a:t> ve </a:t>
            </a:r>
            <a:r>
              <a:rPr lang="tr-TR" sz="4000" dirty="0" err="1" smtClean="0"/>
              <a:t>heteropolisakkaritler</a:t>
            </a:r>
            <a:r>
              <a:rPr lang="tr-TR" sz="4000" dirty="0" smtClean="0"/>
              <a:t>,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4000" dirty="0" smtClean="0"/>
              <a:t>En basit </a:t>
            </a:r>
            <a:r>
              <a:rPr lang="tr-TR" sz="4000" dirty="0" err="1" smtClean="0"/>
              <a:t>monosakkaritler</a:t>
            </a:r>
            <a:r>
              <a:rPr lang="tr-TR" sz="4000" dirty="0" smtClean="0"/>
              <a:t>, yapılarında aldehit ve keton grubu bulunduran ve çoğunlukla, üç, dört, beş, altı ve yedi karbon içeren moleküllerdir. Örneğin </a:t>
            </a:r>
            <a:r>
              <a:rPr lang="tr-TR" sz="4000" dirty="0" err="1" smtClean="0"/>
              <a:t>aldotrioz</a:t>
            </a:r>
            <a:r>
              <a:rPr lang="tr-TR" sz="4000" dirty="0" smtClean="0"/>
              <a:t>, </a:t>
            </a:r>
            <a:r>
              <a:rPr lang="tr-TR" sz="4000" dirty="0" err="1" smtClean="0"/>
              <a:t>ketotoz</a:t>
            </a:r>
            <a:r>
              <a:rPr lang="tr-TR" sz="4000" dirty="0" smtClean="0"/>
              <a:t>, </a:t>
            </a:r>
            <a:r>
              <a:rPr lang="tr-TR" sz="4000" dirty="0" err="1" smtClean="0"/>
              <a:t>tetroz</a:t>
            </a:r>
            <a:r>
              <a:rPr lang="tr-TR" sz="4000" dirty="0" smtClean="0"/>
              <a:t>, </a:t>
            </a:r>
            <a:r>
              <a:rPr lang="tr-TR" sz="4000" dirty="0" err="1" smtClean="0"/>
              <a:t>pentoz</a:t>
            </a:r>
            <a:r>
              <a:rPr lang="tr-TR" sz="4000" dirty="0" smtClean="0"/>
              <a:t>, </a:t>
            </a:r>
            <a:r>
              <a:rPr lang="tr-TR" sz="4000" dirty="0" err="1" smtClean="0"/>
              <a:t>hegsoz</a:t>
            </a:r>
            <a:r>
              <a:rPr lang="tr-TR" sz="4000" dirty="0" smtClean="0"/>
              <a:t> vb. adlandırılırlar.</a:t>
            </a:r>
          </a:p>
        </p:txBody>
      </p:sp>
    </p:spTree>
    <p:extLst>
      <p:ext uri="{BB962C8B-B14F-4D97-AF65-F5344CB8AC3E}">
        <p14:creationId xmlns:p14="http://schemas.microsoft.com/office/powerpoint/2010/main" val="244787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4000" dirty="0" smtClean="0"/>
              <a:t>Hemen hemen bütün </a:t>
            </a:r>
            <a:r>
              <a:rPr lang="tr-TR" sz="4000" dirty="0" err="1" smtClean="0"/>
              <a:t>monosakkaritlerin</a:t>
            </a:r>
            <a:r>
              <a:rPr lang="tr-TR" sz="4000" dirty="0" smtClean="0"/>
              <a:t> </a:t>
            </a:r>
            <a:r>
              <a:rPr lang="tr-TR" sz="4000" dirty="0" err="1" smtClean="0"/>
              <a:t>kiral</a:t>
            </a:r>
            <a:r>
              <a:rPr lang="tr-TR" sz="4000" dirty="0" smtClean="0"/>
              <a:t> merkezleri bulunmaktadır, optikçe aktif ve </a:t>
            </a:r>
            <a:r>
              <a:rPr lang="tr-TR" sz="4000" dirty="0" err="1" smtClean="0"/>
              <a:t>enantiyomerleri</a:t>
            </a:r>
            <a:r>
              <a:rPr lang="tr-TR" sz="4000" dirty="0" smtClean="0"/>
              <a:t> vardır.</a:t>
            </a:r>
            <a:endParaRPr lang="tr-TR" sz="4000" dirty="0"/>
          </a:p>
          <a:p>
            <a:r>
              <a:rPr lang="tr-TR" sz="4000" dirty="0" smtClean="0"/>
              <a:t>Doğal </a:t>
            </a:r>
            <a:r>
              <a:rPr lang="tr-TR" sz="4000" dirty="0" err="1" smtClean="0"/>
              <a:t>karbohidratlar</a:t>
            </a:r>
            <a:r>
              <a:rPr lang="tr-TR" sz="4000" dirty="0" smtClean="0"/>
              <a:t> D </a:t>
            </a:r>
            <a:r>
              <a:rPr lang="tr-TR" sz="4000" dirty="0" err="1" smtClean="0"/>
              <a:t>stereoizomer</a:t>
            </a:r>
            <a:r>
              <a:rPr lang="tr-TR" sz="4000" dirty="0" smtClean="0"/>
              <a:t> formunda bulunurlar.</a:t>
            </a:r>
          </a:p>
        </p:txBody>
      </p:sp>
    </p:spTree>
    <p:extLst>
      <p:ext uri="{BB962C8B-B14F-4D97-AF65-F5344CB8AC3E}">
        <p14:creationId xmlns:p14="http://schemas.microsoft.com/office/powerpoint/2010/main" val="2810357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rbohyd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37173" y="5301208"/>
            <a:ext cx="8067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https://www.google.com/url?sa=i&amp;url=https%3A%2F%2Fwww2.chemistry.msu.edu%2Ffaculty%2Freusch%2FVirtTxtJml%2Fcarbhyd.htm&amp;psig=AOvVaw3AiaIbKNUAI8D0ap1N-ufi&amp;ust=1589384713262000&amp;source=images&amp;cd=vfe&amp;ved=0CAIQjRxqFwoTCIC6vdXVrukCFQAAAAAdAAAAABA7</a:t>
            </a:r>
          </a:p>
        </p:txBody>
      </p:sp>
    </p:spTree>
    <p:extLst>
      <p:ext uri="{BB962C8B-B14F-4D97-AF65-F5344CB8AC3E}">
        <p14:creationId xmlns:p14="http://schemas.microsoft.com/office/powerpoint/2010/main" val="3784153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sz="4000" dirty="0" err="1"/>
              <a:t>Epimer</a:t>
            </a:r>
            <a:r>
              <a:rPr lang="tr-TR" sz="4000" dirty="0"/>
              <a:t>, sadece bir karbon etrafındaki düzenlenişte farklılık gösteren şekerlere verilen isimdir.</a:t>
            </a:r>
          </a:p>
          <a:p>
            <a:r>
              <a:rPr lang="tr-TR" sz="4000" dirty="0" smtClean="0"/>
              <a:t>D-</a:t>
            </a:r>
            <a:r>
              <a:rPr lang="tr-TR" sz="4000" dirty="0" err="1" smtClean="0"/>
              <a:t>Glukozun</a:t>
            </a:r>
            <a:r>
              <a:rPr lang="tr-TR" sz="4000" dirty="0" smtClean="0"/>
              <a:t> iki </a:t>
            </a:r>
            <a:r>
              <a:rPr lang="tr-TR" sz="4000" dirty="0" err="1" smtClean="0"/>
              <a:t>epimeri</a:t>
            </a:r>
            <a:r>
              <a:rPr lang="tr-TR" sz="4000" dirty="0" smtClean="0"/>
              <a:t> bulunmaktadır; D-</a:t>
            </a:r>
            <a:r>
              <a:rPr lang="tr-TR" sz="4000" dirty="0" err="1" smtClean="0"/>
              <a:t>Mannoz</a:t>
            </a:r>
            <a:r>
              <a:rPr lang="tr-TR" sz="4000" dirty="0" smtClean="0"/>
              <a:t> ve D-</a:t>
            </a:r>
            <a:r>
              <a:rPr lang="tr-TR" sz="4000" dirty="0" err="1" smtClean="0"/>
              <a:t>Galaktoz</a:t>
            </a:r>
            <a:endParaRPr lang="tr-TR" sz="4000" dirty="0" smtClean="0"/>
          </a:p>
        </p:txBody>
      </p:sp>
    </p:spTree>
    <p:extLst>
      <p:ext uri="{BB962C8B-B14F-4D97-AF65-F5344CB8AC3E}">
        <p14:creationId xmlns:p14="http://schemas.microsoft.com/office/powerpoint/2010/main" val="3164637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iochemistry - Carbohyd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70485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032962"/>
      </p:ext>
    </p:extLst>
  </p:cSld>
  <p:clrMapOvr>
    <a:masterClrMapping/>
  </p:clrMapOvr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TM04033925[[fn=Damla]]</Template>
  <TotalTime>679</TotalTime>
  <Words>392</Words>
  <Application>Microsoft Office PowerPoint</Application>
  <PresentationFormat>Ekran Gösterisi (4:3)</PresentationFormat>
  <Paragraphs>34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Arial Tur</vt:lpstr>
      <vt:lpstr>Tw Cen MT</vt:lpstr>
      <vt:lpstr>Damla</vt:lpstr>
      <vt:lpstr>B-309 BİYOKİMYA I </vt:lpstr>
      <vt:lpstr>ALTINCI HAFTA  DERS İÇERİĞİ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KAYNAKÇA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Özlem Yıldırım</cp:lastModifiedBy>
  <cp:revision>44</cp:revision>
  <dcterms:created xsi:type="dcterms:W3CDTF">2007-03-31T19:43:26Z</dcterms:created>
  <dcterms:modified xsi:type="dcterms:W3CDTF">2020-05-12T17:49:42Z</dcterms:modified>
</cp:coreProperties>
</file>