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323" r:id="rId2"/>
    <p:sldId id="373" r:id="rId3"/>
    <p:sldId id="327" r:id="rId4"/>
    <p:sldId id="328" r:id="rId5"/>
    <p:sldId id="37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35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5B08AA-5005-4CB4-8400-911A357321AF}" type="datetimeFigureOut">
              <a:rPr lang="tr-TR" smtClean="0"/>
              <a:t>2.07.2021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445FD5-C902-4A0B-9F1F-60F1A8D98DCA}" type="slidenum">
              <a:rPr lang="tr-TR" smtClean="0"/>
              <a:t>‹#›</a:t>
            </a:fld>
            <a:endParaRPr lang="tr-TR"/>
          </a:p>
        </p:txBody>
      </p:sp>
    </p:spTree>
    <p:extLst>
      <p:ext uri="{BB962C8B-B14F-4D97-AF65-F5344CB8AC3E}">
        <p14:creationId xmlns:p14="http://schemas.microsoft.com/office/powerpoint/2010/main" val="1064350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1C4F3D8-5F14-4981-BC7C-D5D16F016504}" type="slidenum">
              <a:rPr lang="tr-TR" smtClean="0"/>
              <a:pPr/>
              <a:t>1</a:t>
            </a:fld>
            <a:endParaRPr lang="tr-TR"/>
          </a:p>
        </p:txBody>
      </p:sp>
    </p:spTree>
    <p:extLst>
      <p:ext uri="{BB962C8B-B14F-4D97-AF65-F5344CB8AC3E}">
        <p14:creationId xmlns:p14="http://schemas.microsoft.com/office/powerpoint/2010/main" val="476005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1C4F3D8-5F14-4981-BC7C-D5D16F016504}" type="slidenum">
              <a:rPr lang="tr-TR" smtClean="0"/>
              <a:pPr/>
              <a:t>3</a:t>
            </a:fld>
            <a:endParaRPr lang="tr-TR"/>
          </a:p>
        </p:txBody>
      </p:sp>
    </p:spTree>
    <p:extLst>
      <p:ext uri="{BB962C8B-B14F-4D97-AF65-F5344CB8AC3E}">
        <p14:creationId xmlns:p14="http://schemas.microsoft.com/office/powerpoint/2010/main" val="1692662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1C4F3D8-5F14-4981-BC7C-D5D16F016504}" type="slidenum">
              <a:rPr lang="tr-TR" smtClean="0"/>
              <a:pPr/>
              <a:t>4</a:t>
            </a:fld>
            <a:endParaRPr lang="tr-TR"/>
          </a:p>
        </p:txBody>
      </p:sp>
    </p:spTree>
    <p:extLst>
      <p:ext uri="{BB962C8B-B14F-4D97-AF65-F5344CB8AC3E}">
        <p14:creationId xmlns:p14="http://schemas.microsoft.com/office/powerpoint/2010/main" val="814689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F95FC8D-501A-4794-B54B-7DC38A48610A}" type="datetimeFigureOut">
              <a:rPr lang="tr-TR" smtClean="0"/>
              <a:t>2.07.2021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B46BA5-5A4D-4CDA-81EA-071944FBDA61}"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6000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F95FC8D-501A-4794-B54B-7DC38A48610A}" type="datetimeFigureOut">
              <a:rPr lang="tr-TR" smtClean="0"/>
              <a:t>2.07.2021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B46BA5-5A4D-4CDA-81EA-071944FBDA61}" type="slidenum">
              <a:rPr lang="tr-TR" smtClean="0"/>
              <a:t>‹#›</a:t>
            </a:fld>
            <a:endParaRPr lang="tr-TR"/>
          </a:p>
        </p:txBody>
      </p:sp>
    </p:spTree>
    <p:extLst>
      <p:ext uri="{BB962C8B-B14F-4D97-AF65-F5344CB8AC3E}">
        <p14:creationId xmlns:p14="http://schemas.microsoft.com/office/powerpoint/2010/main" val="3744523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F95FC8D-501A-4794-B54B-7DC38A48610A}" type="datetimeFigureOut">
              <a:rPr lang="tr-TR" smtClean="0"/>
              <a:t>2.07.2021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B46BA5-5A4D-4CDA-81EA-071944FBDA61}" type="slidenum">
              <a:rPr lang="tr-TR" smtClean="0"/>
              <a:t>‹#›</a:t>
            </a:fld>
            <a:endParaRPr lang="tr-TR"/>
          </a:p>
        </p:txBody>
      </p:sp>
    </p:spTree>
    <p:extLst>
      <p:ext uri="{BB962C8B-B14F-4D97-AF65-F5344CB8AC3E}">
        <p14:creationId xmlns:p14="http://schemas.microsoft.com/office/powerpoint/2010/main" val="2589195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F95FC8D-501A-4794-B54B-7DC38A48610A}" type="datetimeFigureOut">
              <a:rPr lang="tr-TR" smtClean="0"/>
              <a:t>2.07.2021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B46BA5-5A4D-4CDA-81EA-071944FBDA61}" type="slidenum">
              <a:rPr lang="tr-TR" smtClean="0"/>
              <a:t>‹#›</a:t>
            </a:fld>
            <a:endParaRPr lang="tr-TR"/>
          </a:p>
        </p:txBody>
      </p:sp>
    </p:spTree>
    <p:extLst>
      <p:ext uri="{BB962C8B-B14F-4D97-AF65-F5344CB8AC3E}">
        <p14:creationId xmlns:p14="http://schemas.microsoft.com/office/powerpoint/2010/main" val="1565979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F95FC8D-501A-4794-B54B-7DC38A48610A}" type="datetimeFigureOut">
              <a:rPr lang="tr-TR" smtClean="0"/>
              <a:t>2.07.2021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B46BA5-5A4D-4CDA-81EA-071944FBDA61}"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6059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F95FC8D-501A-4794-B54B-7DC38A48610A}" type="datetimeFigureOut">
              <a:rPr lang="tr-TR" smtClean="0"/>
              <a:t>2.07.2021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B46BA5-5A4D-4CDA-81EA-071944FBDA61}" type="slidenum">
              <a:rPr lang="tr-TR" smtClean="0"/>
              <a:t>‹#›</a:t>
            </a:fld>
            <a:endParaRPr lang="tr-TR"/>
          </a:p>
        </p:txBody>
      </p:sp>
    </p:spTree>
    <p:extLst>
      <p:ext uri="{BB962C8B-B14F-4D97-AF65-F5344CB8AC3E}">
        <p14:creationId xmlns:p14="http://schemas.microsoft.com/office/powerpoint/2010/main" val="3690368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F95FC8D-501A-4794-B54B-7DC38A48610A}" type="datetimeFigureOut">
              <a:rPr lang="tr-TR" smtClean="0"/>
              <a:t>2.07.2021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B46BA5-5A4D-4CDA-81EA-071944FBDA61}" type="slidenum">
              <a:rPr lang="tr-TR" smtClean="0"/>
              <a:t>‹#›</a:t>
            </a:fld>
            <a:endParaRPr lang="tr-TR"/>
          </a:p>
        </p:txBody>
      </p:sp>
    </p:spTree>
    <p:extLst>
      <p:ext uri="{BB962C8B-B14F-4D97-AF65-F5344CB8AC3E}">
        <p14:creationId xmlns:p14="http://schemas.microsoft.com/office/powerpoint/2010/main" val="910486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F95FC8D-501A-4794-B54B-7DC38A48610A}" type="datetimeFigureOut">
              <a:rPr lang="tr-TR" smtClean="0"/>
              <a:t>2.07.2021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B46BA5-5A4D-4CDA-81EA-071944FBDA61}" type="slidenum">
              <a:rPr lang="tr-TR" smtClean="0"/>
              <a:t>‹#›</a:t>
            </a:fld>
            <a:endParaRPr lang="tr-TR"/>
          </a:p>
        </p:txBody>
      </p:sp>
    </p:spTree>
    <p:extLst>
      <p:ext uri="{BB962C8B-B14F-4D97-AF65-F5344CB8AC3E}">
        <p14:creationId xmlns:p14="http://schemas.microsoft.com/office/powerpoint/2010/main" val="248757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F95FC8D-501A-4794-B54B-7DC38A48610A}" type="datetimeFigureOut">
              <a:rPr lang="tr-TR" smtClean="0"/>
              <a:t>2.07.2021</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74B46BA5-5A4D-4CDA-81EA-071944FBDA61}" type="slidenum">
              <a:rPr lang="tr-TR" smtClean="0"/>
              <a:t>‹#›</a:t>
            </a:fld>
            <a:endParaRPr lang="tr-TR"/>
          </a:p>
        </p:txBody>
      </p:sp>
    </p:spTree>
    <p:extLst>
      <p:ext uri="{BB962C8B-B14F-4D97-AF65-F5344CB8AC3E}">
        <p14:creationId xmlns:p14="http://schemas.microsoft.com/office/powerpoint/2010/main" val="2628207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F95FC8D-501A-4794-B54B-7DC38A48610A}" type="datetimeFigureOut">
              <a:rPr lang="tr-TR" smtClean="0"/>
              <a:t>2.07.2021</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4B46BA5-5A4D-4CDA-81EA-071944FBDA61}" type="slidenum">
              <a:rPr lang="tr-TR" smtClean="0"/>
              <a:t>‹#›</a:t>
            </a:fld>
            <a:endParaRPr lang="tr-TR"/>
          </a:p>
        </p:txBody>
      </p:sp>
    </p:spTree>
    <p:extLst>
      <p:ext uri="{BB962C8B-B14F-4D97-AF65-F5344CB8AC3E}">
        <p14:creationId xmlns:p14="http://schemas.microsoft.com/office/powerpoint/2010/main" val="215095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F95FC8D-501A-4794-B54B-7DC38A48610A}" type="datetimeFigureOut">
              <a:rPr lang="tr-TR" smtClean="0"/>
              <a:t>2.07.2021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B46BA5-5A4D-4CDA-81EA-071944FBDA61}" type="slidenum">
              <a:rPr lang="tr-TR" smtClean="0"/>
              <a:t>‹#›</a:t>
            </a:fld>
            <a:endParaRPr lang="tr-TR"/>
          </a:p>
        </p:txBody>
      </p:sp>
    </p:spTree>
    <p:extLst>
      <p:ext uri="{BB962C8B-B14F-4D97-AF65-F5344CB8AC3E}">
        <p14:creationId xmlns:p14="http://schemas.microsoft.com/office/powerpoint/2010/main" val="1065920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F95FC8D-501A-4794-B54B-7DC38A48610A}" type="datetimeFigureOut">
              <a:rPr lang="tr-TR" smtClean="0"/>
              <a:t>2.07.2021</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4B46BA5-5A4D-4CDA-81EA-071944FBDA61}"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05919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Apple" TargetMode="External"/><Relationship Id="rId13" Type="http://schemas.openxmlformats.org/officeDocument/2006/relationships/hyperlink" Target="https://en.wikipedia.org/wiki/Fermentation_(food)" TargetMode="External"/><Relationship Id="rId3" Type="http://schemas.openxmlformats.org/officeDocument/2006/relationships/hyperlink" Target="https://en.wikipedia.org/wiki/Tartaric_acid" TargetMode="External"/><Relationship Id="rId7" Type="http://schemas.openxmlformats.org/officeDocument/2006/relationships/hyperlink" Target="https://en.wikipedia.org/wiki/Berry" TargetMode="External"/><Relationship Id="rId12" Type="http://schemas.openxmlformats.org/officeDocument/2006/relationships/hyperlink" Target="https://en.wikipedia.org/wiki/Citric_aci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en.wikipedia.org/wiki/Fruit" TargetMode="External"/><Relationship Id="rId11" Type="http://schemas.openxmlformats.org/officeDocument/2006/relationships/hyperlink" Target="https://en.wikipedia.org/wiki/Lime_(fruit)" TargetMode="External"/><Relationship Id="rId5" Type="http://schemas.openxmlformats.org/officeDocument/2006/relationships/hyperlink" Target="https://en.wikipedia.org/wiki/Malic_acid" TargetMode="External"/><Relationship Id="rId15" Type="http://schemas.openxmlformats.org/officeDocument/2006/relationships/image" Target="../media/image5.jpeg"/><Relationship Id="rId10" Type="http://schemas.openxmlformats.org/officeDocument/2006/relationships/hyperlink" Target="https://en.wikipedia.org/wiki/Citrus_fruit" TargetMode="External"/><Relationship Id="rId4" Type="http://schemas.openxmlformats.org/officeDocument/2006/relationships/hyperlink" Target="https://en.wikipedia.org/wiki/Stability_(wine)" TargetMode="External"/><Relationship Id="rId9" Type="http://schemas.openxmlformats.org/officeDocument/2006/relationships/hyperlink" Target="https://en.wikipedia.org/wiki/Latin_language" TargetMode="External"/><Relationship Id="rId14" Type="http://schemas.openxmlformats.org/officeDocument/2006/relationships/hyperlink" Target="https://en.wikipedia.org/wiki/Sucrose"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1175" y="352536"/>
            <a:ext cx="11476654" cy="4058049"/>
          </a:xfrm>
          <a:ln w="63500">
            <a:solidFill>
              <a:srgbClr val="0000FF"/>
            </a:solidFill>
          </a:ln>
        </p:spPr>
        <p:style>
          <a:lnRef idx="2">
            <a:schemeClr val="accent2"/>
          </a:lnRef>
          <a:fillRef idx="1">
            <a:schemeClr val="lt1"/>
          </a:fillRef>
          <a:effectRef idx="0">
            <a:schemeClr val="accent2"/>
          </a:effectRef>
          <a:fontRef idx="minor">
            <a:schemeClr val="dk1"/>
          </a:fontRef>
        </p:style>
        <p:txBody>
          <a:bodyPr>
            <a:noAutofit/>
          </a:bodyPr>
          <a:lstStyle/>
          <a:p>
            <a:r>
              <a:rPr lang="en-US" sz="1500" dirty="0">
                <a:latin typeface="Arial" panose="020B0604020202020204" pitchFamily="34" charset="0"/>
                <a:cs typeface="Arial" panose="020B0604020202020204" pitchFamily="34" charset="0"/>
              </a:rPr>
              <a:t>From mono carboxylic acids;</a:t>
            </a:r>
            <a:r>
              <a:rPr lang="tr-TR" sz="1500" dirty="0">
                <a:latin typeface="Arial" panose="020B0604020202020204" pitchFamily="34" charset="0"/>
                <a:cs typeface="Arial" panose="020B0604020202020204" pitchFamily="34" charset="0"/>
              </a:rPr>
              <a:t> </a:t>
            </a:r>
            <a:r>
              <a:rPr lang="en-US" sz="1500" dirty="0">
                <a:latin typeface="Arial" panose="020B0604020202020204" pitchFamily="34" charset="0"/>
                <a:cs typeface="Arial" panose="020B0604020202020204" pitchFamily="34" charset="0"/>
              </a:rPr>
              <a:t>Formic (1C), Acetic (2C), Propionic (3C) and Butyric (4C) acids are volatile.</a:t>
            </a:r>
          </a:p>
          <a:p>
            <a:r>
              <a:rPr lang="en-US" sz="1500" dirty="0">
                <a:latin typeface="Arial" panose="020B0604020202020204" pitchFamily="34" charset="0"/>
                <a:cs typeface="Arial" panose="020B0604020202020204" pitchFamily="34" charset="0"/>
              </a:rPr>
              <a:t>Butyric acids (n and iso) and fatty compounds with aliphatic chains (no rings) with more than 4 carbons are called Fatty Acids.</a:t>
            </a:r>
          </a:p>
          <a:p>
            <a:r>
              <a:rPr lang="en-US" sz="1500" dirty="0">
                <a:latin typeface="Arial" panose="020B0604020202020204" pitchFamily="34" charset="0"/>
                <a:cs typeface="Arial" panose="020B0604020202020204" pitchFamily="34" charset="0"/>
              </a:rPr>
              <a:t>Lactic acid (with 3C) is a monocarboxylic acid. Contains OH in the structure.</a:t>
            </a:r>
          </a:p>
          <a:p>
            <a:r>
              <a:rPr lang="en-US" sz="1500" dirty="0">
                <a:latin typeface="Arial" panose="020B0604020202020204" pitchFamily="34" charset="0"/>
                <a:cs typeface="Arial" panose="020B0604020202020204" pitchFamily="34" charset="0"/>
              </a:rPr>
              <a:t>Succinic acid is a 4C dicarboxylic acid.</a:t>
            </a:r>
          </a:p>
          <a:p>
            <a:r>
              <a:rPr lang="en-US" sz="1500" dirty="0">
                <a:latin typeface="Arial" panose="020B0604020202020204" pitchFamily="34" charset="0"/>
                <a:cs typeface="Arial" panose="020B0604020202020204" pitchFamily="34" charset="0"/>
              </a:rPr>
              <a:t>Lactic and succinic acids show low volatility and are therefore not considered Volatile Acids.</a:t>
            </a:r>
          </a:p>
          <a:p>
            <a:r>
              <a:rPr lang="en-US" sz="1500" dirty="0">
                <a:latin typeface="Arial" panose="020B0604020202020204" pitchFamily="34" charset="0"/>
                <a:cs typeface="Arial" panose="020B0604020202020204" pitchFamily="34" charset="0"/>
              </a:rPr>
              <a:t>Oxalic (2C), malic (4C) and tartaric (4C) acids are also dicarboxylic.</a:t>
            </a:r>
          </a:p>
          <a:p>
            <a:r>
              <a:rPr lang="en-US" sz="1500" dirty="0">
                <a:latin typeface="Arial" panose="020B0604020202020204" pitchFamily="34" charset="0"/>
                <a:cs typeface="Arial" panose="020B0604020202020204" pitchFamily="34" charset="0"/>
              </a:rPr>
              <a:t>The energy value of organic acids is considered 3 kcal / g.</a:t>
            </a:r>
          </a:p>
          <a:p>
            <a:r>
              <a:rPr lang="en-US" sz="1500" dirty="0">
                <a:latin typeface="Arial" panose="020B0604020202020204" pitchFamily="34" charset="0"/>
                <a:cs typeface="Arial" panose="020B0604020202020204" pitchFamily="34" charset="0"/>
              </a:rPr>
              <a:t>They are intermediate products in metabolism. Oxidation of organic acids takes place through Krebs</a:t>
            </a:r>
            <a:r>
              <a:rPr lang="tr-TR" sz="1500" dirty="0">
                <a:latin typeface="Arial" panose="020B0604020202020204" pitchFamily="34" charset="0"/>
                <a:cs typeface="Arial" panose="020B0604020202020204" pitchFamily="34" charset="0"/>
              </a:rPr>
              <a:t> </a:t>
            </a:r>
            <a:r>
              <a:rPr lang="tr-TR" sz="1500" dirty="0" err="1">
                <a:latin typeface="Arial" panose="020B0604020202020204" pitchFamily="34" charset="0"/>
                <a:cs typeface="Arial" panose="020B0604020202020204" pitchFamily="34" charset="0"/>
              </a:rPr>
              <a:t>cycle</a:t>
            </a:r>
            <a:r>
              <a:rPr lang="en-US" sz="1500" dirty="0">
                <a:latin typeface="Arial" panose="020B0604020202020204" pitchFamily="34" charset="0"/>
                <a:cs typeface="Arial" panose="020B0604020202020204" pitchFamily="34" charset="0"/>
              </a:rPr>
              <a:t>, thus providing energy.</a:t>
            </a:r>
          </a:p>
          <a:p>
            <a:r>
              <a:rPr lang="en-US" sz="1500" dirty="0">
                <a:latin typeface="Arial" panose="020B0604020202020204" pitchFamily="34" charset="0"/>
                <a:cs typeface="Arial" panose="020B0604020202020204" pitchFamily="34" charset="0"/>
              </a:rPr>
              <a:t>It can be metabolized to many other compounds, including amino acids.</a:t>
            </a:r>
          </a:p>
          <a:p>
            <a:r>
              <a:rPr lang="en-US" sz="1500" dirty="0">
                <a:latin typeface="Arial" panose="020B0604020202020204" pitchFamily="34" charset="0"/>
                <a:cs typeface="Arial" panose="020B0604020202020204" pitchFamily="34" charset="0"/>
              </a:rPr>
              <a:t>Citric acid is the most known tricarboxylic acid (6 C), (1 OH). </a:t>
            </a:r>
            <a:r>
              <a:rPr lang="en-US" sz="1500" dirty="0" err="1">
                <a:latin typeface="Arial" panose="020B0604020202020204" pitchFamily="34" charset="0"/>
                <a:cs typeface="Arial" panose="020B0604020202020204" pitchFamily="34" charset="0"/>
              </a:rPr>
              <a:t>Isocitric</a:t>
            </a:r>
            <a:r>
              <a:rPr lang="en-US" sz="1500" dirty="0">
                <a:latin typeface="Arial" panose="020B0604020202020204" pitchFamily="34" charset="0"/>
                <a:cs typeface="Arial" panose="020B0604020202020204" pitchFamily="34" charset="0"/>
              </a:rPr>
              <a:t> acid, which is an isomer, is used as a reliability criterion in fruit juices. (Food additive: E 330)</a:t>
            </a:r>
            <a:endParaRPr lang="tr-TR" sz="1500" dirty="0">
              <a:latin typeface="Arial" panose="020B0604020202020204" pitchFamily="34" charset="0"/>
              <a:cs typeface="Arial" panose="020B0604020202020204" pitchFamily="34" charset="0"/>
            </a:endParaRPr>
          </a:p>
        </p:txBody>
      </p:sp>
      <p:sp>
        <p:nvSpPr>
          <p:cNvPr id="4" name="Slayt Numarası Yer Tutucusu 3"/>
          <p:cNvSpPr>
            <a:spLocks noGrp="1"/>
          </p:cNvSpPr>
          <p:nvPr>
            <p:ph type="sldNum" sz="quarter" idx="12"/>
          </p:nvPr>
        </p:nvSpPr>
        <p:spPr/>
        <p:txBody>
          <a:bodyPr/>
          <a:lstStyle/>
          <a:p>
            <a:fld id="{05879D45-D2A0-4A28-A831-E302C748BA68}" type="slidenum">
              <a:rPr lang="tr-TR" smtClean="0"/>
              <a:pPr/>
              <a:t>1</a:t>
            </a:fld>
            <a:endParaRPr lang="tr-TR"/>
          </a:p>
        </p:txBody>
      </p:sp>
      <p:pic>
        <p:nvPicPr>
          <p:cNvPr id="5" name="Resim 4">
            <a:extLst>
              <a:ext uri="{FF2B5EF4-FFF2-40B4-BE49-F238E27FC236}">
                <a16:creationId xmlns:a16="http://schemas.microsoft.com/office/drawing/2014/main" id="{BA4785BE-F4B3-419B-B2CF-2DF6D7EA7AB5}"/>
              </a:ext>
            </a:extLst>
          </p:cNvPr>
          <p:cNvPicPr>
            <a:picLocks noChangeAspect="1"/>
          </p:cNvPicPr>
          <p:nvPr/>
        </p:nvPicPr>
        <p:blipFill rotWithShape="1">
          <a:blip r:embed="rId3"/>
          <a:srcRect b="20809"/>
          <a:stretch/>
        </p:blipFill>
        <p:spPr>
          <a:xfrm>
            <a:off x="6755363" y="4547468"/>
            <a:ext cx="3656863" cy="1775433"/>
          </a:xfrm>
          <a:prstGeom prst="rect">
            <a:avLst/>
          </a:prstGeom>
        </p:spPr>
      </p:pic>
    </p:spTree>
    <p:extLst>
      <p:ext uri="{BB962C8B-B14F-4D97-AF65-F5344CB8AC3E}">
        <p14:creationId xmlns:p14="http://schemas.microsoft.com/office/powerpoint/2010/main" val="2926572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AFAC92-76A8-49DA-8441-A0BCC545E56C}"/>
              </a:ext>
            </a:extLst>
          </p:cNvPr>
          <p:cNvSpPr>
            <a:spLocks noGrp="1"/>
          </p:cNvSpPr>
          <p:nvPr>
            <p:ph type="title"/>
          </p:nvPr>
        </p:nvSpPr>
        <p:spPr/>
        <p:txBody>
          <a:bodyPr>
            <a:normAutofit/>
          </a:bodyPr>
          <a:lstStyle/>
          <a:p>
            <a:r>
              <a:rPr lang="tr-TR" sz="4000" dirty="0" err="1"/>
              <a:t>Structures</a:t>
            </a:r>
            <a:r>
              <a:rPr lang="tr-TR" sz="4000" dirty="0"/>
              <a:t> of main </a:t>
            </a:r>
            <a:r>
              <a:rPr lang="tr-TR" sz="4000" dirty="0" err="1"/>
              <a:t>organic</a:t>
            </a:r>
            <a:r>
              <a:rPr lang="tr-TR" sz="4000" dirty="0"/>
              <a:t> </a:t>
            </a:r>
            <a:r>
              <a:rPr lang="tr-TR" sz="4000" dirty="0" err="1"/>
              <a:t>acids</a:t>
            </a:r>
            <a:r>
              <a:rPr lang="tr-TR" sz="4000" dirty="0"/>
              <a:t> </a:t>
            </a:r>
            <a:r>
              <a:rPr lang="tr-TR" sz="4000" dirty="0" err="1"/>
              <a:t>found</a:t>
            </a:r>
            <a:r>
              <a:rPr lang="tr-TR" sz="4000" dirty="0"/>
              <a:t> in </a:t>
            </a:r>
            <a:r>
              <a:rPr lang="tr-TR" sz="4000" dirty="0" err="1"/>
              <a:t>foods</a:t>
            </a:r>
            <a:endParaRPr lang="tr-TR" sz="4000" dirty="0"/>
          </a:p>
        </p:txBody>
      </p:sp>
      <p:pic>
        <p:nvPicPr>
          <p:cNvPr id="6" name="Resim 5">
            <a:extLst>
              <a:ext uri="{FF2B5EF4-FFF2-40B4-BE49-F238E27FC236}">
                <a16:creationId xmlns:a16="http://schemas.microsoft.com/office/drawing/2014/main" id="{55B02DDE-ADB8-45D3-B542-C23E8F19F892}"/>
              </a:ext>
            </a:extLst>
          </p:cNvPr>
          <p:cNvPicPr>
            <a:picLocks noChangeAspect="1"/>
          </p:cNvPicPr>
          <p:nvPr/>
        </p:nvPicPr>
        <p:blipFill rotWithShape="1">
          <a:blip r:embed="rId2"/>
          <a:srcRect t="17027"/>
          <a:stretch/>
        </p:blipFill>
        <p:spPr>
          <a:xfrm>
            <a:off x="1712946" y="1894114"/>
            <a:ext cx="8001000" cy="1059024"/>
          </a:xfrm>
          <a:prstGeom prst="rect">
            <a:avLst/>
          </a:prstGeom>
        </p:spPr>
      </p:pic>
      <p:pic>
        <p:nvPicPr>
          <p:cNvPr id="8" name="Resim 7">
            <a:extLst>
              <a:ext uri="{FF2B5EF4-FFF2-40B4-BE49-F238E27FC236}">
                <a16:creationId xmlns:a16="http://schemas.microsoft.com/office/drawing/2014/main" id="{C314282B-22B7-40E3-B136-87640B36DFF2}"/>
              </a:ext>
            </a:extLst>
          </p:cNvPr>
          <p:cNvPicPr>
            <a:picLocks noChangeAspect="1"/>
          </p:cNvPicPr>
          <p:nvPr/>
        </p:nvPicPr>
        <p:blipFill>
          <a:blip r:embed="rId3"/>
          <a:stretch>
            <a:fillRect/>
          </a:stretch>
        </p:blipFill>
        <p:spPr>
          <a:xfrm>
            <a:off x="1211580" y="4026451"/>
            <a:ext cx="9944100" cy="1343025"/>
          </a:xfrm>
          <a:prstGeom prst="rect">
            <a:avLst/>
          </a:prstGeom>
        </p:spPr>
      </p:pic>
      <p:sp>
        <p:nvSpPr>
          <p:cNvPr id="9" name="Metin kutusu 8">
            <a:extLst>
              <a:ext uri="{FF2B5EF4-FFF2-40B4-BE49-F238E27FC236}">
                <a16:creationId xmlns:a16="http://schemas.microsoft.com/office/drawing/2014/main" id="{2987030F-C8DB-4708-8263-2D5B63B8321D}"/>
              </a:ext>
            </a:extLst>
          </p:cNvPr>
          <p:cNvSpPr txBox="1"/>
          <p:nvPr/>
        </p:nvSpPr>
        <p:spPr>
          <a:xfrm>
            <a:off x="1595535" y="3256384"/>
            <a:ext cx="8481526" cy="338554"/>
          </a:xfrm>
          <a:prstGeom prst="rect">
            <a:avLst/>
          </a:prstGeom>
          <a:noFill/>
        </p:spPr>
        <p:txBody>
          <a:bodyPr wrap="square" rtlCol="0">
            <a:spAutoFit/>
          </a:bodyPr>
          <a:lstStyle/>
          <a:p>
            <a:r>
              <a:rPr lang="tr-TR" sz="1600" dirty="0" err="1"/>
              <a:t>Acetic</a:t>
            </a:r>
            <a:r>
              <a:rPr lang="tr-TR" sz="1600" dirty="0"/>
              <a:t> </a:t>
            </a:r>
            <a:r>
              <a:rPr lang="tr-TR" sz="1600" dirty="0" err="1"/>
              <a:t>acid</a:t>
            </a:r>
            <a:r>
              <a:rPr lang="tr-TR" sz="1600" dirty="0"/>
              <a:t>           </a:t>
            </a:r>
            <a:r>
              <a:rPr lang="tr-TR" sz="1600" dirty="0" err="1"/>
              <a:t>Propionic</a:t>
            </a:r>
            <a:r>
              <a:rPr lang="tr-TR" sz="1600" dirty="0"/>
              <a:t> </a:t>
            </a:r>
            <a:r>
              <a:rPr lang="tr-TR" sz="1600" dirty="0" err="1"/>
              <a:t>acid</a:t>
            </a:r>
            <a:r>
              <a:rPr lang="tr-TR" sz="1600" dirty="0"/>
              <a:t>          </a:t>
            </a:r>
            <a:r>
              <a:rPr lang="tr-TR" sz="1600" dirty="0" err="1"/>
              <a:t>Butyric</a:t>
            </a:r>
            <a:r>
              <a:rPr lang="tr-TR" sz="1600" dirty="0"/>
              <a:t> </a:t>
            </a:r>
            <a:r>
              <a:rPr lang="tr-TR" sz="1600" dirty="0" err="1"/>
              <a:t>acid</a:t>
            </a:r>
            <a:r>
              <a:rPr lang="tr-TR" sz="1600" dirty="0"/>
              <a:t>             </a:t>
            </a:r>
            <a:r>
              <a:rPr lang="tr-TR" sz="1600" dirty="0" err="1"/>
              <a:t>Lactic</a:t>
            </a:r>
            <a:r>
              <a:rPr lang="tr-TR" sz="1600" dirty="0"/>
              <a:t> </a:t>
            </a:r>
            <a:r>
              <a:rPr lang="tr-TR" sz="1600" dirty="0" err="1"/>
              <a:t>acid</a:t>
            </a:r>
            <a:r>
              <a:rPr lang="tr-TR" sz="1600" dirty="0"/>
              <a:t>                 </a:t>
            </a:r>
            <a:r>
              <a:rPr lang="tr-TR" sz="1600" dirty="0" err="1"/>
              <a:t>Citric</a:t>
            </a:r>
            <a:r>
              <a:rPr lang="tr-TR" sz="1600" dirty="0"/>
              <a:t> </a:t>
            </a:r>
            <a:r>
              <a:rPr lang="tr-TR" sz="1600" dirty="0" err="1"/>
              <a:t>acid</a:t>
            </a:r>
            <a:r>
              <a:rPr lang="tr-TR" sz="1600" dirty="0"/>
              <a:t> </a:t>
            </a:r>
          </a:p>
        </p:txBody>
      </p:sp>
      <p:sp>
        <p:nvSpPr>
          <p:cNvPr id="10" name="Metin kutusu 9">
            <a:extLst>
              <a:ext uri="{FF2B5EF4-FFF2-40B4-BE49-F238E27FC236}">
                <a16:creationId xmlns:a16="http://schemas.microsoft.com/office/drawing/2014/main" id="{30958524-0FF6-4EFB-A013-1B66D00F20C4}"/>
              </a:ext>
            </a:extLst>
          </p:cNvPr>
          <p:cNvSpPr txBox="1"/>
          <p:nvPr/>
        </p:nvSpPr>
        <p:spPr>
          <a:xfrm>
            <a:off x="1595534" y="5393900"/>
            <a:ext cx="9560145" cy="338554"/>
          </a:xfrm>
          <a:prstGeom prst="rect">
            <a:avLst/>
          </a:prstGeom>
          <a:noFill/>
        </p:spPr>
        <p:txBody>
          <a:bodyPr wrap="square" rtlCol="0">
            <a:spAutoFit/>
          </a:bodyPr>
          <a:lstStyle/>
          <a:p>
            <a:r>
              <a:rPr lang="tr-TR" sz="1600" dirty="0" err="1"/>
              <a:t>Oxalic</a:t>
            </a:r>
            <a:r>
              <a:rPr lang="tr-TR" sz="1600" dirty="0"/>
              <a:t> </a:t>
            </a:r>
            <a:r>
              <a:rPr lang="tr-TR" sz="1600" dirty="0" err="1"/>
              <a:t>acid</a:t>
            </a:r>
            <a:r>
              <a:rPr lang="tr-TR" sz="1600" dirty="0"/>
              <a:t>                 </a:t>
            </a:r>
            <a:r>
              <a:rPr lang="tr-TR" sz="1600" dirty="0" err="1"/>
              <a:t>Fumaric</a:t>
            </a:r>
            <a:r>
              <a:rPr lang="tr-TR" sz="1600" dirty="0"/>
              <a:t> </a:t>
            </a:r>
            <a:r>
              <a:rPr lang="tr-TR" sz="1600" dirty="0" err="1"/>
              <a:t>acid</a:t>
            </a:r>
            <a:r>
              <a:rPr lang="tr-TR" sz="1600" dirty="0"/>
              <a:t>                        </a:t>
            </a:r>
            <a:r>
              <a:rPr lang="tr-TR" sz="1600" dirty="0" err="1"/>
              <a:t>Succinic</a:t>
            </a:r>
            <a:r>
              <a:rPr lang="tr-TR" sz="1600" dirty="0"/>
              <a:t> </a:t>
            </a:r>
            <a:r>
              <a:rPr lang="tr-TR" sz="1600" dirty="0" err="1"/>
              <a:t>acid</a:t>
            </a:r>
            <a:r>
              <a:rPr lang="tr-TR" sz="1600" dirty="0"/>
              <a:t>                         </a:t>
            </a:r>
            <a:r>
              <a:rPr lang="tr-TR" sz="1600" dirty="0" err="1"/>
              <a:t>Malic</a:t>
            </a:r>
            <a:r>
              <a:rPr lang="tr-TR" sz="1600" dirty="0"/>
              <a:t> </a:t>
            </a:r>
            <a:r>
              <a:rPr lang="tr-TR" sz="1600" dirty="0" err="1"/>
              <a:t>acid</a:t>
            </a:r>
            <a:r>
              <a:rPr lang="tr-TR" sz="1600" dirty="0"/>
              <a:t>                 </a:t>
            </a:r>
            <a:r>
              <a:rPr lang="tr-TR" sz="1600" dirty="0" err="1"/>
              <a:t>Tartaric</a:t>
            </a:r>
            <a:r>
              <a:rPr lang="tr-TR" sz="1600" dirty="0"/>
              <a:t> </a:t>
            </a:r>
            <a:r>
              <a:rPr lang="tr-TR" sz="1600" dirty="0" err="1"/>
              <a:t>acid</a:t>
            </a:r>
            <a:r>
              <a:rPr lang="tr-TR" sz="1600" dirty="0"/>
              <a:t> </a:t>
            </a:r>
          </a:p>
        </p:txBody>
      </p:sp>
    </p:spTree>
    <p:extLst>
      <p:ext uri="{BB962C8B-B14F-4D97-AF65-F5344CB8AC3E}">
        <p14:creationId xmlns:p14="http://schemas.microsoft.com/office/powerpoint/2010/main" val="2056934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64653060"/>
              </p:ext>
            </p:extLst>
          </p:nvPr>
        </p:nvGraphicFramePr>
        <p:xfrm>
          <a:off x="1775521" y="188637"/>
          <a:ext cx="4032449" cy="6515085"/>
        </p:xfrm>
        <a:graphic>
          <a:graphicData uri="http://schemas.openxmlformats.org/drawingml/2006/table">
            <a:tbl>
              <a:tblPr firstRow="1" firstCol="1" lastRow="1" lastCol="1" bandRow="1" bandCol="1">
                <a:tableStyleId>{5C22544A-7EE6-4342-B048-85BDC9FD1C3A}</a:tableStyleId>
              </a:tblPr>
              <a:tblGrid>
                <a:gridCol w="1296144">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1009526">
                  <a:extLst>
                    <a:ext uri="{9D8B030D-6E8A-4147-A177-3AD203B41FA5}">
                      <a16:colId xmlns:a16="http://schemas.microsoft.com/office/drawing/2014/main" val="20002"/>
                    </a:ext>
                  </a:extLst>
                </a:gridCol>
                <a:gridCol w="790675">
                  <a:extLst>
                    <a:ext uri="{9D8B030D-6E8A-4147-A177-3AD203B41FA5}">
                      <a16:colId xmlns:a16="http://schemas.microsoft.com/office/drawing/2014/main" val="20003"/>
                    </a:ext>
                  </a:extLst>
                </a:gridCol>
              </a:tblGrid>
              <a:tr h="440047">
                <a:tc rowSpan="2">
                  <a:txBody>
                    <a:bodyPr/>
                    <a:lstStyle/>
                    <a:p>
                      <a:pPr>
                        <a:lnSpc>
                          <a:spcPct val="150000"/>
                        </a:lnSpc>
                        <a:spcAft>
                          <a:spcPts val="0"/>
                        </a:spcAft>
                      </a:pPr>
                      <a:r>
                        <a:rPr lang="tr-TR" sz="1400" dirty="0" err="1">
                          <a:effectLst/>
                        </a:rPr>
                        <a:t>Fruits</a:t>
                      </a:r>
                      <a:r>
                        <a:rPr lang="tr-TR" sz="1400" dirty="0">
                          <a:effectLst/>
                        </a:rPr>
                        <a:t> </a:t>
                      </a:r>
                      <a:endParaRPr lang="tr-TR" sz="1400" dirty="0">
                        <a:effectLst/>
                        <a:latin typeface="Times New Roman"/>
                        <a:ea typeface="Times New Roman"/>
                      </a:endParaRPr>
                    </a:p>
                  </a:txBody>
                  <a:tcPr marL="45260" marR="45260" marT="0" marB="0"/>
                </a:tc>
                <a:tc gridSpan="3">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tr-TR" sz="1400" dirty="0" err="1">
                          <a:effectLst/>
                        </a:rPr>
                        <a:t>Acids</a:t>
                      </a:r>
                      <a:r>
                        <a:rPr lang="tr-TR" sz="1400" dirty="0">
                          <a:effectLst/>
                        </a:rPr>
                        <a:t> (mg/100 g)</a:t>
                      </a:r>
                      <a:endParaRPr lang="tr-TR" sz="1400" dirty="0">
                        <a:effectLst/>
                        <a:latin typeface="Times New Roman"/>
                        <a:ea typeface="Times New Roman"/>
                      </a:endParaRPr>
                    </a:p>
                  </a:txBody>
                  <a:tcPr marL="45260" marR="4526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314318">
                <a:tc vMerge="1">
                  <a:txBody>
                    <a:bodyPr/>
                    <a:lstStyle/>
                    <a:p>
                      <a:endParaRPr lang="tr-TR"/>
                    </a:p>
                  </a:txBody>
                  <a:tcPr/>
                </a:tc>
                <a:tc>
                  <a:txBody>
                    <a:bodyPr/>
                    <a:lstStyle/>
                    <a:p>
                      <a:pPr algn="ctr">
                        <a:lnSpc>
                          <a:spcPct val="150000"/>
                        </a:lnSpc>
                        <a:spcAft>
                          <a:spcPts val="0"/>
                        </a:spcAft>
                      </a:pPr>
                      <a:r>
                        <a:rPr lang="en-GB" sz="1200" b="1" dirty="0">
                          <a:effectLst/>
                        </a:rPr>
                        <a:t>Mali</a:t>
                      </a:r>
                      <a:r>
                        <a:rPr lang="tr-TR" sz="1200" b="1" dirty="0">
                          <a:effectLst/>
                        </a:rPr>
                        <a:t>k</a:t>
                      </a:r>
                      <a:r>
                        <a:rPr lang="en-GB" sz="1200" b="1" dirty="0">
                          <a:effectLst/>
                        </a:rPr>
                        <a:t> </a:t>
                      </a:r>
                      <a:endParaRPr lang="tr-TR" sz="1200" b="1"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tr-TR" sz="1200" b="1" dirty="0">
                          <a:effectLst/>
                        </a:rPr>
                        <a:t>Sitrik</a:t>
                      </a:r>
                      <a:r>
                        <a:rPr lang="en-GB" sz="1200" b="1" dirty="0">
                          <a:effectLst/>
                        </a:rPr>
                        <a:t> </a:t>
                      </a:r>
                      <a:endParaRPr lang="tr-TR" sz="1200" b="1"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1" dirty="0">
                          <a:solidFill>
                            <a:schemeClr val="tx1"/>
                          </a:solidFill>
                          <a:effectLst/>
                        </a:rPr>
                        <a:t>Sali</a:t>
                      </a:r>
                      <a:r>
                        <a:rPr lang="tr-TR" sz="1200" b="1" dirty="0">
                          <a:solidFill>
                            <a:schemeClr val="tx1"/>
                          </a:solidFill>
                          <a:effectLst/>
                        </a:rPr>
                        <a:t>silik</a:t>
                      </a:r>
                      <a:r>
                        <a:rPr lang="en-GB" sz="1200" b="1" dirty="0">
                          <a:solidFill>
                            <a:schemeClr val="tx1"/>
                          </a:solidFill>
                          <a:effectLst/>
                        </a:rPr>
                        <a:t> </a:t>
                      </a:r>
                      <a:endParaRPr lang="tr-TR" sz="1200" b="1"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01"/>
                  </a:ext>
                </a:extLst>
              </a:tr>
              <a:tr h="252110">
                <a:tc>
                  <a:txBody>
                    <a:bodyPr/>
                    <a:lstStyle/>
                    <a:p>
                      <a:pPr>
                        <a:lnSpc>
                          <a:spcPct val="150000"/>
                        </a:lnSpc>
                        <a:spcAft>
                          <a:spcPts val="0"/>
                        </a:spcAft>
                      </a:pPr>
                      <a:r>
                        <a:rPr lang="tr-TR" sz="1200" dirty="0">
                          <a:effectLst/>
                          <a:latin typeface="+mn-lt"/>
                          <a:ea typeface="+mn-ea"/>
                        </a:rPr>
                        <a:t>Apple</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dirty="0">
                          <a:effectLst/>
                        </a:rPr>
                        <a:t>270-790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9-30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0.31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02"/>
                  </a:ext>
                </a:extLst>
              </a:tr>
              <a:tr h="252110">
                <a:tc>
                  <a:txBody>
                    <a:bodyPr/>
                    <a:lstStyle/>
                    <a:p>
                      <a:pPr>
                        <a:lnSpc>
                          <a:spcPct val="150000"/>
                        </a:lnSpc>
                        <a:spcAft>
                          <a:spcPts val="0"/>
                        </a:spcAft>
                      </a:pPr>
                      <a:r>
                        <a:rPr lang="tr-TR" sz="1200" dirty="0" err="1">
                          <a:effectLst/>
                          <a:latin typeface="+mn-lt"/>
                          <a:ea typeface="+mn-ea"/>
                        </a:rPr>
                        <a:t>Apricot</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dirty="0">
                          <a:effectLst/>
                        </a:rPr>
                        <a:t>700-1300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140-700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2,6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03"/>
                  </a:ext>
                </a:extLst>
              </a:tr>
              <a:tr h="252110">
                <a:tc>
                  <a:txBody>
                    <a:bodyPr/>
                    <a:lstStyle/>
                    <a:p>
                      <a:pPr>
                        <a:lnSpc>
                          <a:spcPct val="150000"/>
                        </a:lnSpc>
                        <a:spcAft>
                          <a:spcPts val="0"/>
                        </a:spcAft>
                      </a:pPr>
                      <a:r>
                        <a:rPr lang="tr-TR" sz="1200" dirty="0">
                          <a:effectLst/>
                          <a:latin typeface="Times New Roman"/>
                          <a:ea typeface="Times New Roman"/>
                        </a:rPr>
                        <a:t>Banana</a:t>
                      </a:r>
                    </a:p>
                  </a:txBody>
                  <a:tcPr marL="45260" marR="45260" marT="0" marB="0"/>
                </a:tc>
                <a:tc>
                  <a:txBody>
                    <a:bodyPr/>
                    <a:lstStyle/>
                    <a:p>
                      <a:pPr algn="ctr">
                        <a:lnSpc>
                          <a:spcPct val="150000"/>
                        </a:lnSpc>
                        <a:spcAft>
                          <a:spcPts val="0"/>
                        </a:spcAft>
                      </a:pPr>
                      <a:r>
                        <a:rPr lang="en-GB" sz="1200" dirty="0">
                          <a:effectLst/>
                        </a:rPr>
                        <a:t>240-500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80-390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04"/>
                  </a:ext>
                </a:extLst>
              </a:tr>
              <a:tr h="252110">
                <a:tc>
                  <a:txBody>
                    <a:bodyPr/>
                    <a:lstStyle/>
                    <a:p>
                      <a:pPr>
                        <a:lnSpc>
                          <a:spcPct val="150000"/>
                        </a:lnSpc>
                        <a:spcAft>
                          <a:spcPts val="0"/>
                        </a:spcAft>
                      </a:pPr>
                      <a:r>
                        <a:rPr lang="tr-TR" sz="1200" dirty="0" err="1">
                          <a:effectLst/>
                          <a:latin typeface="Times New Roman"/>
                          <a:ea typeface="Times New Roman"/>
                        </a:rPr>
                        <a:t>Sour</a:t>
                      </a:r>
                      <a:r>
                        <a:rPr lang="tr-TR" sz="1200" dirty="0">
                          <a:effectLst/>
                          <a:latin typeface="Times New Roman"/>
                          <a:ea typeface="Times New Roman"/>
                        </a:rPr>
                        <a:t> </a:t>
                      </a:r>
                      <a:r>
                        <a:rPr lang="tr-TR" sz="1200" dirty="0" err="1">
                          <a:effectLst/>
                          <a:latin typeface="Times New Roman"/>
                          <a:ea typeface="Times New Roman"/>
                        </a:rPr>
                        <a:t>cherry</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dirty="0">
                          <a:effectLst/>
                        </a:rPr>
                        <a:t>1800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 </a:t>
                      </a:r>
                      <a:r>
                        <a:rPr lang="tr-TR" sz="1200" dirty="0">
                          <a:effectLst/>
                        </a:rPr>
                        <a:t>-</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05"/>
                  </a:ext>
                </a:extLst>
              </a:tr>
              <a:tr h="252110">
                <a:tc>
                  <a:txBody>
                    <a:bodyPr/>
                    <a:lstStyle/>
                    <a:p>
                      <a:pPr>
                        <a:lnSpc>
                          <a:spcPct val="150000"/>
                        </a:lnSpc>
                        <a:spcAft>
                          <a:spcPts val="0"/>
                        </a:spcAft>
                      </a:pPr>
                      <a:r>
                        <a:rPr lang="tr-TR" sz="1200" dirty="0" err="1">
                          <a:effectLst/>
                          <a:latin typeface="Times New Roman"/>
                          <a:ea typeface="Times New Roman"/>
                        </a:rPr>
                        <a:t>Cherry</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dirty="0">
                          <a:effectLst/>
                        </a:rPr>
                        <a:t>730-1140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10-15</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0.85</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06"/>
                  </a:ext>
                </a:extLst>
              </a:tr>
              <a:tr h="252110">
                <a:tc>
                  <a:txBody>
                    <a:bodyPr/>
                    <a:lstStyle/>
                    <a:p>
                      <a:pPr>
                        <a:lnSpc>
                          <a:spcPct val="150000"/>
                        </a:lnSpc>
                        <a:spcAft>
                          <a:spcPts val="0"/>
                        </a:spcAft>
                      </a:pPr>
                      <a:r>
                        <a:rPr lang="tr-TR" sz="1200" dirty="0" err="1">
                          <a:effectLst/>
                          <a:latin typeface="Times New Roman"/>
                          <a:ea typeface="Times New Roman"/>
                        </a:rPr>
                        <a:t>Dates</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dirty="0">
                          <a:effectLst/>
                        </a:rPr>
                        <a:t>1260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tr-TR" sz="1200" dirty="0">
                          <a:effectLst/>
                        </a:rPr>
                        <a:t>-</a:t>
                      </a:r>
                      <a:r>
                        <a:rPr lang="en-GB" sz="1200" dirty="0">
                          <a:effectLst/>
                        </a:rPr>
                        <a:t> </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4,5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07"/>
                  </a:ext>
                </a:extLst>
              </a:tr>
              <a:tr h="252110">
                <a:tc>
                  <a:txBody>
                    <a:bodyPr/>
                    <a:lstStyle/>
                    <a:p>
                      <a:pPr>
                        <a:lnSpc>
                          <a:spcPct val="150000"/>
                        </a:lnSpc>
                        <a:spcAft>
                          <a:spcPts val="0"/>
                        </a:spcAft>
                      </a:pPr>
                      <a:r>
                        <a:rPr lang="en-GB" sz="1200" dirty="0">
                          <a:effectLst/>
                        </a:rPr>
                        <a:t>Gooseberry</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dirty="0">
                          <a:effectLst/>
                        </a:rPr>
                        <a:t>720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720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08"/>
                  </a:ext>
                </a:extLst>
              </a:tr>
              <a:tr h="252110">
                <a:tc>
                  <a:txBody>
                    <a:bodyPr/>
                    <a:lstStyle/>
                    <a:p>
                      <a:pPr>
                        <a:lnSpc>
                          <a:spcPct val="150000"/>
                        </a:lnSpc>
                        <a:spcAft>
                          <a:spcPts val="0"/>
                        </a:spcAft>
                      </a:pPr>
                      <a:r>
                        <a:rPr lang="tr-TR" sz="1200" dirty="0" err="1">
                          <a:effectLst/>
                        </a:rPr>
                        <a:t>Grape</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dirty="0">
                          <a:effectLst/>
                        </a:rPr>
                        <a:t>220-650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23</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1,4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09"/>
                  </a:ext>
                </a:extLst>
              </a:tr>
              <a:tr h="252110">
                <a:tc>
                  <a:txBody>
                    <a:bodyPr/>
                    <a:lstStyle/>
                    <a:p>
                      <a:pPr>
                        <a:lnSpc>
                          <a:spcPct val="150000"/>
                        </a:lnSpc>
                        <a:spcAft>
                          <a:spcPts val="0"/>
                        </a:spcAft>
                      </a:pPr>
                      <a:r>
                        <a:rPr lang="tr-TR" sz="1200" dirty="0" err="1">
                          <a:effectLst/>
                        </a:rPr>
                        <a:t>Grape</a:t>
                      </a:r>
                      <a:r>
                        <a:rPr lang="tr-TR" sz="1200" dirty="0">
                          <a:effectLst/>
                        </a:rPr>
                        <a:t> </a:t>
                      </a:r>
                      <a:r>
                        <a:rPr lang="tr-TR" sz="1200" dirty="0" err="1">
                          <a:effectLst/>
                        </a:rPr>
                        <a:t>fruit</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dirty="0">
                          <a:effectLst/>
                        </a:rPr>
                        <a:t>50-310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1000-1460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0.68</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10"/>
                  </a:ext>
                </a:extLst>
              </a:tr>
              <a:tr h="252110">
                <a:tc>
                  <a:txBody>
                    <a:bodyPr/>
                    <a:lstStyle/>
                    <a:p>
                      <a:pPr>
                        <a:lnSpc>
                          <a:spcPct val="150000"/>
                        </a:lnSpc>
                        <a:spcAft>
                          <a:spcPts val="0"/>
                        </a:spcAft>
                      </a:pPr>
                      <a:r>
                        <a:rPr lang="en-GB" sz="1200" dirty="0">
                          <a:effectLst/>
                        </a:rPr>
                        <a:t>Ki</a:t>
                      </a:r>
                      <a:r>
                        <a:rPr lang="tr-TR" sz="1200" dirty="0" err="1">
                          <a:effectLst/>
                        </a:rPr>
                        <a:t>wi</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a:effectLst/>
                        </a:rPr>
                        <a:t>470-530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980-1010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0.32</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11"/>
                  </a:ext>
                </a:extLst>
              </a:tr>
              <a:tr h="252110">
                <a:tc>
                  <a:txBody>
                    <a:bodyPr/>
                    <a:lstStyle/>
                    <a:p>
                      <a:pPr>
                        <a:lnSpc>
                          <a:spcPct val="150000"/>
                        </a:lnSpc>
                        <a:spcAft>
                          <a:spcPts val="0"/>
                        </a:spcAft>
                      </a:pPr>
                      <a:r>
                        <a:rPr lang="tr-TR" sz="1200" dirty="0" err="1">
                          <a:effectLst/>
                        </a:rPr>
                        <a:t>Lemon</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a:effectLst/>
                        </a:rPr>
                        <a:t>200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3500-7200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0.18</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12"/>
                  </a:ext>
                </a:extLst>
              </a:tr>
              <a:tr h="252110">
                <a:tc>
                  <a:txBody>
                    <a:bodyPr/>
                    <a:lstStyle/>
                    <a:p>
                      <a:pPr>
                        <a:lnSpc>
                          <a:spcPct val="150000"/>
                        </a:lnSpc>
                        <a:spcAft>
                          <a:spcPts val="0"/>
                        </a:spcAft>
                      </a:pPr>
                      <a:r>
                        <a:rPr lang="en-GB" sz="1200" dirty="0">
                          <a:effectLst/>
                        </a:rPr>
                        <a:t>Mango</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a:effectLst/>
                        </a:rPr>
                        <a:t>74</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a:effectLst/>
                        </a:rPr>
                        <a:t>200-327</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0.11</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13"/>
                  </a:ext>
                </a:extLst>
              </a:tr>
              <a:tr h="252110">
                <a:tc>
                  <a:txBody>
                    <a:bodyPr/>
                    <a:lstStyle/>
                    <a:p>
                      <a:pPr>
                        <a:lnSpc>
                          <a:spcPct val="150000"/>
                        </a:lnSpc>
                        <a:spcAft>
                          <a:spcPts val="0"/>
                        </a:spcAft>
                      </a:pPr>
                      <a:r>
                        <a:rPr lang="tr-TR" sz="1200" dirty="0" err="1">
                          <a:effectLst/>
                        </a:rPr>
                        <a:t>Orange</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a:effectLst/>
                        </a:rPr>
                        <a:t>40-190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a:effectLst/>
                        </a:rPr>
                        <a:t>600-1880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2,4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14"/>
                  </a:ext>
                </a:extLst>
              </a:tr>
              <a:tr h="252110">
                <a:tc>
                  <a:txBody>
                    <a:bodyPr/>
                    <a:lstStyle/>
                    <a:p>
                      <a:pPr>
                        <a:lnSpc>
                          <a:spcPct val="150000"/>
                        </a:lnSpc>
                        <a:spcAft>
                          <a:spcPts val="0"/>
                        </a:spcAft>
                      </a:pPr>
                      <a:r>
                        <a:rPr lang="tr-TR" sz="1200" dirty="0" err="1">
                          <a:effectLst/>
                        </a:rPr>
                        <a:t>Peach</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a:effectLst/>
                        </a:rPr>
                        <a:t>280-370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a:effectLst/>
                        </a:rPr>
                        <a:t>160-320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0.58</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15"/>
                  </a:ext>
                </a:extLst>
              </a:tr>
              <a:tr h="252110">
                <a:tc>
                  <a:txBody>
                    <a:bodyPr/>
                    <a:lstStyle/>
                    <a:p>
                      <a:pPr>
                        <a:lnSpc>
                          <a:spcPct val="150000"/>
                        </a:lnSpc>
                        <a:spcAft>
                          <a:spcPts val="0"/>
                        </a:spcAft>
                      </a:pPr>
                      <a:r>
                        <a:rPr lang="tr-TR" sz="1200" dirty="0" err="1">
                          <a:effectLst/>
                        </a:rPr>
                        <a:t>Pear</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a:effectLst/>
                        </a:rPr>
                        <a:t>100-240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a:effectLst/>
                        </a:rPr>
                        <a:t>80-200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16"/>
                  </a:ext>
                </a:extLst>
              </a:tr>
              <a:tr h="252110">
                <a:tc>
                  <a:txBody>
                    <a:bodyPr/>
                    <a:lstStyle/>
                    <a:p>
                      <a:pPr>
                        <a:lnSpc>
                          <a:spcPct val="150000"/>
                        </a:lnSpc>
                        <a:spcAft>
                          <a:spcPts val="0"/>
                        </a:spcAft>
                      </a:pPr>
                      <a:r>
                        <a:rPr lang="tr-TR" sz="1200" dirty="0" err="1">
                          <a:effectLst/>
                        </a:rPr>
                        <a:t>Pineapple</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a:effectLst/>
                        </a:rPr>
                        <a:t>87-100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a:effectLst/>
                        </a:rPr>
                        <a:t>580-670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2,1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17"/>
                  </a:ext>
                </a:extLst>
              </a:tr>
              <a:tr h="252110">
                <a:tc>
                  <a:txBody>
                    <a:bodyPr/>
                    <a:lstStyle/>
                    <a:p>
                      <a:pPr>
                        <a:lnSpc>
                          <a:spcPct val="150000"/>
                        </a:lnSpc>
                        <a:spcAft>
                          <a:spcPts val="0"/>
                        </a:spcAft>
                      </a:pPr>
                      <a:r>
                        <a:rPr lang="tr-TR" sz="1200" dirty="0" err="1">
                          <a:effectLst/>
                          <a:latin typeface="Times New Roman"/>
                          <a:ea typeface="Times New Roman"/>
                        </a:rPr>
                        <a:t>Plum</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dirty="0">
                          <a:effectLst/>
                        </a:rPr>
                        <a:t>820-1990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a:effectLst/>
                        </a:rPr>
                        <a:t>23-55</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0.14</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18"/>
                  </a:ext>
                </a:extLst>
              </a:tr>
              <a:tr h="252110">
                <a:tc>
                  <a:txBody>
                    <a:bodyPr/>
                    <a:lstStyle/>
                    <a:p>
                      <a:pPr>
                        <a:lnSpc>
                          <a:spcPct val="150000"/>
                        </a:lnSpc>
                        <a:spcAft>
                          <a:spcPts val="0"/>
                        </a:spcAft>
                      </a:pPr>
                      <a:r>
                        <a:rPr lang="tr-TR" sz="1200" dirty="0" err="1">
                          <a:effectLst/>
                        </a:rPr>
                        <a:t>Pomegranate</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a:effectLst/>
                        </a:rPr>
                        <a:t>100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a:effectLst/>
                        </a:rPr>
                        <a:t>500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0.07</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19"/>
                  </a:ext>
                </a:extLst>
              </a:tr>
              <a:tr h="252110">
                <a:tc>
                  <a:txBody>
                    <a:bodyPr/>
                    <a:lstStyle/>
                    <a:p>
                      <a:pPr>
                        <a:lnSpc>
                          <a:spcPct val="150000"/>
                        </a:lnSpc>
                        <a:spcAft>
                          <a:spcPts val="0"/>
                        </a:spcAft>
                      </a:pPr>
                      <a:r>
                        <a:rPr lang="tr-TR" sz="1200" dirty="0" err="1">
                          <a:effectLst/>
                        </a:rPr>
                        <a:t>Quince</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a:effectLst/>
                        </a:rPr>
                        <a:t>930</a:t>
                      </a:r>
                      <a:endParaRPr lang="tr-TR" sz="120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dirty="0">
                          <a:effectLst/>
                        </a:rPr>
                        <a:t> </a:t>
                      </a:r>
                      <a:r>
                        <a:rPr lang="tr-TR" sz="1200" dirty="0">
                          <a:effectLst/>
                        </a:rPr>
                        <a:t>-</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20"/>
                  </a:ext>
                </a:extLst>
              </a:tr>
              <a:tr h="252110">
                <a:tc>
                  <a:txBody>
                    <a:bodyPr/>
                    <a:lstStyle/>
                    <a:p>
                      <a:pPr>
                        <a:lnSpc>
                          <a:spcPct val="150000"/>
                        </a:lnSpc>
                        <a:spcAft>
                          <a:spcPts val="0"/>
                        </a:spcAft>
                      </a:pPr>
                      <a:r>
                        <a:rPr lang="tr-TR" sz="1200" dirty="0" err="1">
                          <a:effectLst/>
                        </a:rPr>
                        <a:t>Rose</a:t>
                      </a:r>
                      <a:r>
                        <a:rPr lang="tr-TR" sz="1200" dirty="0">
                          <a:effectLst/>
                        </a:rPr>
                        <a:t> </a:t>
                      </a:r>
                      <a:r>
                        <a:rPr lang="tr-TR" sz="1200" dirty="0" err="1">
                          <a:effectLst/>
                        </a:rPr>
                        <a:t>hip</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dirty="0">
                          <a:effectLst/>
                        </a:rPr>
                        <a:t>1900-4000</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tr-TR" sz="1200" dirty="0">
                          <a:effectLst/>
                        </a:rPr>
                        <a:t>-</a:t>
                      </a:r>
                      <a:r>
                        <a:rPr lang="en-GB" sz="1200" dirty="0">
                          <a:effectLst/>
                        </a:rPr>
                        <a:t> </a:t>
                      </a:r>
                      <a:endParaRPr lang="tr-TR" sz="1200" dirty="0">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21"/>
                  </a:ext>
                </a:extLst>
              </a:tr>
              <a:tr h="51704">
                <a:tc>
                  <a:txBody>
                    <a:bodyPr/>
                    <a:lstStyle/>
                    <a:p>
                      <a:pPr>
                        <a:lnSpc>
                          <a:spcPct val="150000"/>
                        </a:lnSpc>
                        <a:spcAft>
                          <a:spcPts val="0"/>
                        </a:spcAft>
                      </a:pPr>
                      <a:r>
                        <a:rPr lang="tr-TR" sz="1200" dirty="0" err="1">
                          <a:effectLst/>
                        </a:rPr>
                        <a:t>Strawberry</a:t>
                      </a:r>
                      <a:endParaRPr lang="tr-TR" sz="1200" dirty="0">
                        <a:effectLst/>
                        <a:latin typeface="Times New Roman"/>
                        <a:ea typeface="Times New Roman"/>
                      </a:endParaRPr>
                    </a:p>
                  </a:txBody>
                  <a:tcPr marL="45260" marR="45260" marT="0" marB="0"/>
                </a:tc>
                <a:tc>
                  <a:txBody>
                    <a:bodyPr/>
                    <a:lstStyle/>
                    <a:p>
                      <a:pPr algn="ctr">
                        <a:lnSpc>
                          <a:spcPct val="150000"/>
                        </a:lnSpc>
                        <a:spcAft>
                          <a:spcPts val="0"/>
                        </a:spcAft>
                      </a:pPr>
                      <a:r>
                        <a:rPr lang="en-GB" sz="1200" b="0" dirty="0">
                          <a:solidFill>
                            <a:schemeClr val="tx1"/>
                          </a:solidFill>
                          <a:effectLst/>
                        </a:rPr>
                        <a:t>90-340</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670-940</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tc>
                  <a:txBody>
                    <a:bodyPr/>
                    <a:lstStyle/>
                    <a:p>
                      <a:pPr algn="ctr">
                        <a:lnSpc>
                          <a:spcPct val="150000"/>
                        </a:lnSpc>
                        <a:spcAft>
                          <a:spcPts val="0"/>
                        </a:spcAft>
                      </a:pPr>
                      <a:r>
                        <a:rPr lang="en-GB" sz="1200" b="0" dirty="0">
                          <a:solidFill>
                            <a:schemeClr val="tx1"/>
                          </a:solidFill>
                          <a:effectLst/>
                        </a:rPr>
                        <a:t>1,4 </a:t>
                      </a:r>
                      <a:endParaRPr lang="tr-TR" sz="1200" b="0" dirty="0">
                        <a:solidFill>
                          <a:schemeClr val="tx1"/>
                        </a:solidFill>
                        <a:effectLst/>
                        <a:latin typeface="Times New Roman"/>
                        <a:ea typeface="Times New Roman"/>
                      </a:endParaRPr>
                    </a:p>
                  </a:txBody>
                  <a:tcPr marL="45260" marR="45260" marT="0" marB="0">
                    <a:solidFill>
                      <a:schemeClr val="accent2">
                        <a:lumMod val="40000"/>
                        <a:lumOff val="60000"/>
                      </a:schemeClr>
                    </a:solidFill>
                  </a:tcPr>
                </a:tc>
                <a:extLst>
                  <a:ext uri="{0D108BD9-81ED-4DB2-BD59-A6C34878D82A}">
                    <a16:rowId xmlns:a16="http://schemas.microsoft.com/office/drawing/2014/main" val="10022"/>
                  </a:ext>
                </a:extLst>
              </a:tr>
            </a:tbl>
          </a:graphicData>
        </a:graphic>
      </p:graphicFrame>
      <p:sp>
        <p:nvSpPr>
          <p:cNvPr id="3" name="Slayt Numarası Yer Tutucusu 2"/>
          <p:cNvSpPr>
            <a:spLocks noGrp="1"/>
          </p:cNvSpPr>
          <p:nvPr>
            <p:ph type="sldNum" sz="quarter" idx="12"/>
          </p:nvPr>
        </p:nvSpPr>
        <p:spPr/>
        <p:txBody>
          <a:bodyPr/>
          <a:lstStyle/>
          <a:p>
            <a:fld id="{05879D45-D2A0-4A28-A831-E302C748BA68}" type="slidenum">
              <a:rPr lang="tr-TR" smtClean="0"/>
              <a:pPr/>
              <a:t>3</a:t>
            </a:fld>
            <a:endParaRPr lang="tr-TR"/>
          </a:p>
        </p:txBody>
      </p:sp>
      <p:graphicFrame>
        <p:nvGraphicFramePr>
          <p:cNvPr id="5" name="Tablo 4"/>
          <p:cNvGraphicFramePr>
            <a:graphicFrameLocks noGrp="1"/>
          </p:cNvGraphicFramePr>
          <p:nvPr>
            <p:extLst>
              <p:ext uri="{D42A27DB-BD31-4B8C-83A1-F6EECF244321}">
                <p14:modId xmlns:p14="http://schemas.microsoft.com/office/powerpoint/2010/main" val="4284701539"/>
              </p:ext>
            </p:extLst>
          </p:nvPr>
        </p:nvGraphicFramePr>
        <p:xfrm>
          <a:off x="5951984" y="188640"/>
          <a:ext cx="4392488" cy="6714394"/>
        </p:xfrm>
        <a:graphic>
          <a:graphicData uri="http://schemas.openxmlformats.org/drawingml/2006/table">
            <a:tbl>
              <a:tblPr firstRow="1" firstCol="1" lastRow="1" lastCol="1" bandRow="1" bandCol="1">
                <a:tableStyleId>{5C22544A-7EE6-4342-B048-85BDC9FD1C3A}</a:tableStyleId>
              </a:tblPr>
              <a:tblGrid>
                <a:gridCol w="1677897">
                  <a:extLst>
                    <a:ext uri="{9D8B030D-6E8A-4147-A177-3AD203B41FA5}">
                      <a16:colId xmlns:a16="http://schemas.microsoft.com/office/drawing/2014/main" val="20000"/>
                    </a:ext>
                  </a:extLst>
                </a:gridCol>
                <a:gridCol w="908790">
                  <a:extLst>
                    <a:ext uri="{9D8B030D-6E8A-4147-A177-3AD203B41FA5}">
                      <a16:colId xmlns:a16="http://schemas.microsoft.com/office/drawing/2014/main" val="20001"/>
                    </a:ext>
                  </a:extLst>
                </a:gridCol>
                <a:gridCol w="908790">
                  <a:extLst>
                    <a:ext uri="{9D8B030D-6E8A-4147-A177-3AD203B41FA5}">
                      <a16:colId xmlns:a16="http://schemas.microsoft.com/office/drawing/2014/main" val="20002"/>
                    </a:ext>
                  </a:extLst>
                </a:gridCol>
                <a:gridCol w="897011">
                  <a:extLst>
                    <a:ext uri="{9D8B030D-6E8A-4147-A177-3AD203B41FA5}">
                      <a16:colId xmlns:a16="http://schemas.microsoft.com/office/drawing/2014/main" val="20003"/>
                    </a:ext>
                  </a:extLst>
                </a:gridCol>
              </a:tblGrid>
              <a:tr h="396290">
                <a:tc rowSpan="2">
                  <a:txBody>
                    <a:bodyPr/>
                    <a:lstStyle/>
                    <a:p>
                      <a:pPr>
                        <a:lnSpc>
                          <a:spcPct val="150000"/>
                        </a:lnSpc>
                        <a:spcAft>
                          <a:spcPts val="0"/>
                        </a:spcAft>
                      </a:pPr>
                      <a:r>
                        <a:rPr lang="tr-TR" sz="1400" dirty="0" err="1">
                          <a:effectLst/>
                        </a:rPr>
                        <a:t>Vegetables</a:t>
                      </a:r>
                      <a:endParaRPr lang="tr-TR" sz="1400" dirty="0">
                        <a:effectLst/>
                        <a:latin typeface="Times New Roman"/>
                        <a:ea typeface="Times New Roman"/>
                      </a:endParaRPr>
                    </a:p>
                  </a:txBody>
                  <a:tcPr marL="46820" marR="46820" marT="0" marB="0"/>
                </a:tc>
                <a:tc gridSpan="3">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tr-TR" sz="1400" dirty="0" err="1">
                          <a:effectLst/>
                        </a:rPr>
                        <a:t>Acids</a:t>
                      </a:r>
                      <a:r>
                        <a:rPr lang="tr-TR" sz="1400" dirty="0">
                          <a:effectLst/>
                        </a:rPr>
                        <a:t> (mg/100g)</a:t>
                      </a:r>
                      <a:endParaRPr lang="tr-TR" sz="1400" dirty="0">
                        <a:effectLst/>
                        <a:latin typeface="Times New Roman"/>
                        <a:ea typeface="Times New Roman"/>
                      </a:endParaRPr>
                    </a:p>
                  </a:txBody>
                  <a:tcPr marL="46820" marR="4682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283064">
                <a:tc vMerge="1">
                  <a:txBody>
                    <a:bodyPr/>
                    <a:lstStyle/>
                    <a:p>
                      <a:endParaRPr lang="tr-TR"/>
                    </a:p>
                  </a:txBody>
                  <a:tcPr/>
                </a:tc>
                <a:tc>
                  <a:txBody>
                    <a:bodyPr/>
                    <a:lstStyle/>
                    <a:p>
                      <a:pPr algn="ctr">
                        <a:lnSpc>
                          <a:spcPct val="150000"/>
                        </a:lnSpc>
                        <a:spcAft>
                          <a:spcPts val="0"/>
                        </a:spcAft>
                      </a:pPr>
                      <a:r>
                        <a:rPr lang="en-GB" sz="1200" b="1" dirty="0">
                          <a:effectLst/>
                        </a:rPr>
                        <a:t>Mali</a:t>
                      </a:r>
                      <a:r>
                        <a:rPr lang="tr-TR" sz="1200" b="1" dirty="0">
                          <a:effectLst/>
                        </a:rPr>
                        <a:t>k</a:t>
                      </a:r>
                      <a:endParaRPr lang="tr-TR" sz="1200" b="1"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tr-TR" sz="1200" b="1" dirty="0">
                          <a:effectLst/>
                        </a:rPr>
                        <a:t>Sitrik</a:t>
                      </a:r>
                      <a:r>
                        <a:rPr lang="en-GB" sz="1200" b="1" dirty="0">
                          <a:effectLst/>
                        </a:rPr>
                        <a:t> </a:t>
                      </a:r>
                      <a:endParaRPr lang="tr-TR" sz="1200" b="1"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1" dirty="0">
                          <a:solidFill>
                            <a:schemeClr val="tx1"/>
                          </a:solidFill>
                          <a:effectLst/>
                        </a:rPr>
                        <a:t>Sali</a:t>
                      </a:r>
                      <a:r>
                        <a:rPr lang="tr-TR" sz="1200" b="1" dirty="0">
                          <a:solidFill>
                            <a:schemeClr val="tx1"/>
                          </a:solidFill>
                          <a:effectLst/>
                        </a:rPr>
                        <a:t>silk</a:t>
                      </a:r>
                      <a:r>
                        <a:rPr lang="en-GB" sz="1200" b="1" dirty="0">
                          <a:solidFill>
                            <a:schemeClr val="tx1"/>
                          </a:solidFill>
                          <a:effectLst/>
                        </a:rPr>
                        <a:t> </a:t>
                      </a:r>
                      <a:endParaRPr lang="tr-TR" sz="1200" b="1"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01"/>
                  </a:ext>
                </a:extLst>
              </a:tr>
              <a:tr h="242815">
                <a:tc>
                  <a:txBody>
                    <a:bodyPr/>
                    <a:lstStyle/>
                    <a:p>
                      <a:pPr>
                        <a:lnSpc>
                          <a:spcPct val="150000"/>
                        </a:lnSpc>
                        <a:spcAft>
                          <a:spcPts val="0"/>
                        </a:spcAft>
                      </a:pPr>
                      <a:r>
                        <a:rPr lang="tr-TR" sz="1200" dirty="0" err="1">
                          <a:effectLst/>
                        </a:rPr>
                        <a:t>Artichoke</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dirty="0">
                          <a:effectLst/>
                        </a:rPr>
                        <a:t>170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100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02"/>
                  </a:ext>
                </a:extLst>
              </a:tr>
              <a:tr h="242815">
                <a:tc>
                  <a:txBody>
                    <a:bodyPr/>
                    <a:lstStyle/>
                    <a:p>
                      <a:pPr>
                        <a:lnSpc>
                          <a:spcPct val="150000"/>
                        </a:lnSpc>
                        <a:spcAft>
                          <a:spcPts val="0"/>
                        </a:spcAft>
                      </a:pPr>
                      <a:r>
                        <a:rPr lang="tr-TR" sz="1200" dirty="0" err="1">
                          <a:effectLst/>
                        </a:rPr>
                        <a:t>Asparagus</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dirty="0">
                          <a:effectLst/>
                        </a:rPr>
                        <a:t>70-120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30-90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0.14</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03"/>
                  </a:ext>
                </a:extLst>
              </a:tr>
              <a:tr h="242815">
                <a:tc>
                  <a:txBody>
                    <a:bodyPr/>
                    <a:lstStyle/>
                    <a:p>
                      <a:pPr>
                        <a:lnSpc>
                          <a:spcPct val="150000"/>
                        </a:lnSpc>
                        <a:spcAft>
                          <a:spcPts val="0"/>
                        </a:spcAft>
                      </a:pPr>
                      <a:r>
                        <a:rPr lang="tr-TR" sz="1200" dirty="0" err="1">
                          <a:effectLst/>
                        </a:rPr>
                        <a:t>Eggplant</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dirty="0">
                          <a:effectLst/>
                        </a:rPr>
                        <a:t>170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10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0.3</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04"/>
                  </a:ext>
                </a:extLst>
              </a:tr>
              <a:tr h="242815">
                <a:tc>
                  <a:txBody>
                    <a:bodyPr/>
                    <a:lstStyle/>
                    <a:p>
                      <a:pPr>
                        <a:lnSpc>
                          <a:spcPct val="150000"/>
                        </a:lnSpc>
                        <a:spcAft>
                          <a:spcPts val="0"/>
                        </a:spcAft>
                      </a:pPr>
                      <a:r>
                        <a:rPr lang="tr-TR" sz="1200" dirty="0" err="1">
                          <a:effectLst/>
                        </a:rPr>
                        <a:t>Beet</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dirty="0">
                          <a:effectLst/>
                        </a:rPr>
                        <a:t>37</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195</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0.18</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05"/>
                  </a:ext>
                </a:extLst>
              </a:tr>
              <a:tr h="242815">
                <a:tc>
                  <a:txBody>
                    <a:bodyPr/>
                    <a:lstStyle/>
                    <a:p>
                      <a:pPr algn="just">
                        <a:lnSpc>
                          <a:spcPct val="150000"/>
                        </a:lnSpc>
                        <a:spcAft>
                          <a:spcPts val="0"/>
                        </a:spcAft>
                      </a:pPr>
                      <a:r>
                        <a:rPr lang="en-GB" sz="1200" dirty="0">
                          <a:effectLst/>
                        </a:rPr>
                        <a:t>Bro</a:t>
                      </a:r>
                      <a:r>
                        <a:rPr lang="tr-TR" sz="1200" dirty="0" err="1">
                          <a:effectLst/>
                        </a:rPr>
                        <a:t>ccoli</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dirty="0">
                          <a:effectLst/>
                        </a:rPr>
                        <a:t>120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210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0.65</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06"/>
                  </a:ext>
                </a:extLst>
              </a:tr>
              <a:tr h="242815">
                <a:tc>
                  <a:txBody>
                    <a:bodyPr/>
                    <a:lstStyle/>
                    <a:p>
                      <a:pPr algn="just">
                        <a:lnSpc>
                          <a:spcPct val="150000"/>
                        </a:lnSpc>
                        <a:spcAft>
                          <a:spcPts val="0"/>
                        </a:spcAft>
                      </a:pPr>
                      <a:r>
                        <a:rPr lang="tr-TR" sz="1200" dirty="0" err="1">
                          <a:effectLst/>
                        </a:rPr>
                        <a:t>Brussel</a:t>
                      </a:r>
                      <a:r>
                        <a:rPr lang="tr-TR" sz="1200" dirty="0">
                          <a:effectLst/>
                        </a:rPr>
                        <a:t> </a:t>
                      </a:r>
                      <a:r>
                        <a:rPr lang="tr-TR" sz="1200" dirty="0" err="1">
                          <a:effectLst/>
                        </a:rPr>
                        <a:t>sprout</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dirty="0">
                          <a:effectLst/>
                        </a:rPr>
                        <a:t>200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240-450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0.07</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07"/>
                  </a:ext>
                </a:extLst>
              </a:tr>
              <a:tr h="242815">
                <a:tc>
                  <a:txBody>
                    <a:bodyPr/>
                    <a:lstStyle/>
                    <a:p>
                      <a:pPr>
                        <a:lnSpc>
                          <a:spcPct val="150000"/>
                        </a:lnSpc>
                        <a:spcAft>
                          <a:spcPts val="0"/>
                        </a:spcAft>
                      </a:pPr>
                      <a:r>
                        <a:rPr lang="tr-TR" sz="1200" dirty="0" err="1">
                          <a:effectLst/>
                        </a:rPr>
                        <a:t>Carrot</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dirty="0">
                          <a:effectLst/>
                        </a:rPr>
                        <a:t>240-309</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10-55</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0.23</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08"/>
                  </a:ext>
                </a:extLst>
              </a:tr>
              <a:tr h="242815">
                <a:tc>
                  <a:txBody>
                    <a:bodyPr/>
                    <a:lstStyle/>
                    <a:p>
                      <a:pPr algn="just">
                        <a:lnSpc>
                          <a:spcPct val="150000"/>
                        </a:lnSpc>
                        <a:spcAft>
                          <a:spcPts val="0"/>
                        </a:spcAft>
                      </a:pPr>
                      <a:r>
                        <a:rPr lang="tr-TR" sz="1200" dirty="0" err="1">
                          <a:effectLst/>
                        </a:rPr>
                        <a:t>Cauliflower</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201</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20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0.16</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09"/>
                  </a:ext>
                </a:extLst>
              </a:tr>
              <a:tr h="242815">
                <a:tc>
                  <a:txBody>
                    <a:bodyPr/>
                    <a:lstStyle/>
                    <a:p>
                      <a:pPr>
                        <a:lnSpc>
                          <a:spcPct val="150000"/>
                        </a:lnSpc>
                        <a:spcAft>
                          <a:spcPts val="0"/>
                        </a:spcAft>
                      </a:pPr>
                      <a:r>
                        <a:rPr lang="tr-TR" sz="1200" dirty="0" err="1">
                          <a:effectLst/>
                        </a:rPr>
                        <a:t>Cucumber</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240</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20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0.78</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10"/>
                  </a:ext>
                </a:extLst>
              </a:tr>
              <a:tr h="242815">
                <a:tc>
                  <a:txBody>
                    <a:bodyPr/>
                    <a:lstStyle/>
                    <a:p>
                      <a:pPr>
                        <a:lnSpc>
                          <a:spcPct val="150000"/>
                        </a:lnSpc>
                        <a:spcAft>
                          <a:spcPts val="0"/>
                        </a:spcAft>
                      </a:pPr>
                      <a:r>
                        <a:rPr lang="tr-TR" sz="1200" dirty="0" err="1">
                          <a:effectLst/>
                        </a:rPr>
                        <a:t>Green</a:t>
                      </a:r>
                      <a:r>
                        <a:rPr lang="tr-TR" sz="1200" dirty="0">
                          <a:effectLst/>
                        </a:rPr>
                        <a:t> </a:t>
                      </a:r>
                      <a:r>
                        <a:rPr lang="tr-TR" sz="1200" dirty="0" err="1">
                          <a:effectLst/>
                        </a:rPr>
                        <a:t>pepper</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60</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262</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1,2 </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11"/>
                  </a:ext>
                </a:extLst>
              </a:tr>
              <a:tr h="242815">
                <a:tc>
                  <a:txBody>
                    <a:bodyPr/>
                    <a:lstStyle/>
                    <a:p>
                      <a:pPr algn="just">
                        <a:lnSpc>
                          <a:spcPct val="150000"/>
                        </a:lnSpc>
                        <a:spcAft>
                          <a:spcPts val="0"/>
                        </a:spcAft>
                      </a:pPr>
                      <a:r>
                        <a:rPr lang="tr-TR" sz="1200" dirty="0">
                          <a:effectLst/>
                        </a:rPr>
                        <a:t>Kale</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50-380</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90-350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32 </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12"/>
                  </a:ext>
                </a:extLst>
              </a:tr>
              <a:tr h="242815">
                <a:tc>
                  <a:txBody>
                    <a:bodyPr/>
                    <a:lstStyle/>
                    <a:p>
                      <a:pPr algn="just">
                        <a:lnSpc>
                          <a:spcPct val="150000"/>
                        </a:lnSpc>
                        <a:spcAft>
                          <a:spcPts val="0"/>
                        </a:spcAft>
                      </a:pPr>
                      <a:r>
                        <a:rPr lang="tr-TR" sz="1200" dirty="0" err="1">
                          <a:effectLst/>
                        </a:rPr>
                        <a:t>Lettuce</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13-130</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13</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13"/>
                  </a:ext>
                </a:extLst>
              </a:tr>
              <a:tr h="242815">
                <a:tc>
                  <a:txBody>
                    <a:bodyPr/>
                    <a:lstStyle/>
                    <a:p>
                      <a:pPr>
                        <a:lnSpc>
                          <a:spcPct val="150000"/>
                        </a:lnSpc>
                        <a:spcAft>
                          <a:spcPts val="0"/>
                        </a:spcAft>
                      </a:pPr>
                      <a:r>
                        <a:rPr lang="tr-TR" sz="1200" dirty="0" err="1">
                          <a:effectLst/>
                          <a:latin typeface="Times New Roman"/>
                          <a:ea typeface="Times New Roman"/>
                        </a:rPr>
                        <a:t>Mushroom</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124</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8,5</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0.24</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14"/>
                  </a:ext>
                </a:extLst>
              </a:tr>
              <a:tr h="242815">
                <a:tc>
                  <a:txBody>
                    <a:bodyPr/>
                    <a:lstStyle/>
                    <a:p>
                      <a:pPr>
                        <a:lnSpc>
                          <a:spcPct val="150000"/>
                        </a:lnSpc>
                        <a:spcAft>
                          <a:spcPts val="0"/>
                        </a:spcAft>
                      </a:pPr>
                      <a:r>
                        <a:rPr lang="tr-TR" sz="1200" dirty="0" err="1">
                          <a:effectLst/>
                        </a:rPr>
                        <a:t>Onion</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170-190</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20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0.16</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15"/>
                  </a:ext>
                </a:extLst>
              </a:tr>
              <a:tr h="242815">
                <a:tc>
                  <a:txBody>
                    <a:bodyPr/>
                    <a:lstStyle/>
                    <a:p>
                      <a:pPr>
                        <a:lnSpc>
                          <a:spcPct val="150000"/>
                        </a:lnSpc>
                        <a:spcAft>
                          <a:spcPts val="0"/>
                        </a:spcAft>
                      </a:pPr>
                      <a:r>
                        <a:rPr lang="tr-TR" sz="1200" dirty="0" err="1">
                          <a:effectLst/>
                        </a:rPr>
                        <a:t>Pea</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6</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85</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16"/>
                  </a:ext>
                </a:extLst>
              </a:tr>
              <a:tr h="242815">
                <a:tc>
                  <a:txBody>
                    <a:bodyPr/>
                    <a:lstStyle/>
                    <a:p>
                      <a:pPr>
                        <a:lnSpc>
                          <a:spcPct val="150000"/>
                        </a:lnSpc>
                        <a:spcAft>
                          <a:spcPts val="0"/>
                        </a:spcAft>
                      </a:pPr>
                      <a:r>
                        <a:rPr lang="tr-TR" sz="1200" dirty="0" err="1">
                          <a:effectLst/>
                        </a:rPr>
                        <a:t>Potatoes</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80-104</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a:effectLst/>
                        </a:rPr>
                        <a:t>142-650</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0.12</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17"/>
                  </a:ext>
                </a:extLst>
              </a:tr>
              <a:tr h="242815">
                <a:tc>
                  <a:txBody>
                    <a:bodyPr/>
                    <a:lstStyle/>
                    <a:p>
                      <a:pPr>
                        <a:lnSpc>
                          <a:spcPct val="150000"/>
                        </a:lnSpc>
                        <a:spcAft>
                          <a:spcPts val="0"/>
                        </a:spcAft>
                      </a:pPr>
                      <a:r>
                        <a:rPr lang="tr-TR" sz="1200" dirty="0" err="1">
                          <a:effectLst/>
                        </a:rPr>
                        <a:t>Pumpkin</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199</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a:effectLst/>
                        </a:rPr>
                        <a:t>6,5</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0.12</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18"/>
                  </a:ext>
                </a:extLst>
              </a:tr>
              <a:tr h="242815">
                <a:tc>
                  <a:txBody>
                    <a:bodyPr/>
                    <a:lstStyle/>
                    <a:p>
                      <a:pPr>
                        <a:lnSpc>
                          <a:spcPct val="150000"/>
                        </a:lnSpc>
                        <a:spcAft>
                          <a:spcPts val="0"/>
                        </a:spcAft>
                      </a:pPr>
                      <a:r>
                        <a:rPr lang="tr-TR" sz="1200" dirty="0" err="1">
                          <a:effectLst/>
                        </a:rPr>
                        <a:t>Radish</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 </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dirty="0">
                          <a:effectLst/>
                        </a:rPr>
                        <a:t>100</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1,2 </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19"/>
                  </a:ext>
                </a:extLst>
              </a:tr>
              <a:tr h="242815">
                <a:tc>
                  <a:txBody>
                    <a:bodyPr/>
                    <a:lstStyle/>
                    <a:p>
                      <a:pPr>
                        <a:lnSpc>
                          <a:spcPct val="150000"/>
                        </a:lnSpc>
                        <a:spcAft>
                          <a:spcPts val="0"/>
                        </a:spcAft>
                      </a:pPr>
                      <a:r>
                        <a:rPr lang="tr-TR" sz="1200" dirty="0" err="1">
                          <a:effectLst/>
                        </a:rPr>
                        <a:t>Spinach</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dirty="0">
                          <a:effectLst/>
                        </a:rPr>
                        <a:t>42</a:t>
                      </a:r>
                      <a:endParaRPr lang="tr-TR" sz="1200" dirty="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a:effectLst/>
                        </a:rPr>
                        <a:t>24</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0.58</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20"/>
                  </a:ext>
                </a:extLst>
              </a:tr>
              <a:tr h="242815">
                <a:tc>
                  <a:txBody>
                    <a:bodyPr/>
                    <a:lstStyle/>
                    <a:p>
                      <a:pPr>
                        <a:lnSpc>
                          <a:spcPct val="150000"/>
                        </a:lnSpc>
                        <a:spcAft>
                          <a:spcPts val="0"/>
                        </a:spcAft>
                      </a:pPr>
                      <a:r>
                        <a:rPr lang="tr-TR" sz="1200" dirty="0" err="1">
                          <a:effectLst/>
                        </a:rPr>
                        <a:t>Maize</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29</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a:effectLst/>
                        </a:rPr>
                        <a:t>21</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0.13</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21"/>
                  </a:ext>
                </a:extLst>
              </a:tr>
              <a:tr h="242815">
                <a:tc>
                  <a:txBody>
                    <a:bodyPr/>
                    <a:lstStyle/>
                    <a:p>
                      <a:pPr>
                        <a:lnSpc>
                          <a:spcPct val="150000"/>
                        </a:lnSpc>
                        <a:spcAft>
                          <a:spcPts val="0"/>
                        </a:spcAft>
                      </a:pPr>
                      <a:r>
                        <a:rPr lang="tr-TR" sz="1200" dirty="0" err="1">
                          <a:effectLst/>
                        </a:rPr>
                        <a:t>Tomatoes</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a:effectLst/>
                        </a:rPr>
                        <a:t>20-230</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a:effectLst/>
                        </a:rPr>
                        <a:t>130-680</a:t>
                      </a:r>
                      <a:endParaRPr lang="tr-TR" sz="1200">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22"/>
                  </a:ext>
                </a:extLst>
              </a:tr>
              <a:tr h="242815">
                <a:tc>
                  <a:txBody>
                    <a:bodyPr/>
                    <a:lstStyle/>
                    <a:p>
                      <a:pPr>
                        <a:lnSpc>
                          <a:spcPct val="150000"/>
                        </a:lnSpc>
                        <a:spcAft>
                          <a:spcPts val="0"/>
                        </a:spcAft>
                      </a:pPr>
                      <a:r>
                        <a:rPr lang="tr-TR" sz="1200" dirty="0" err="1">
                          <a:effectLst/>
                        </a:rPr>
                        <a:t>Cabbage</a:t>
                      </a:r>
                      <a:endParaRPr lang="tr-TR" sz="1200" dirty="0">
                        <a:effectLst/>
                        <a:latin typeface="Times New Roman"/>
                        <a:ea typeface="Times New Roman"/>
                      </a:endParaRPr>
                    </a:p>
                  </a:txBody>
                  <a:tcPr marL="46820" marR="46820" marT="0" marB="0"/>
                </a:tc>
                <a:tc>
                  <a:txBody>
                    <a:bodyPr/>
                    <a:lstStyle/>
                    <a:p>
                      <a:pPr algn="ctr">
                        <a:lnSpc>
                          <a:spcPct val="150000"/>
                        </a:lnSpc>
                        <a:spcAft>
                          <a:spcPts val="0"/>
                        </a:spcAft>
                      </a:pPr>
                      <a:r>
                        <a:rPr lang="en-GB" sz="1200" b="0" dirty="0">
                          <a:solidFill>
                            <a:schemeClr val="tx1"/>
                          </a:solidFill>
                          <a:effectLst/>
                        </a:rPr>
                        <a:t>60-600</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50-150</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tc>
                  <a:txBody>
                    <a:bodyPr/>
                    <a:lstStyle/>
                    <a:p>
                      <a:pPr algn="ctr">
                        <a:lnSpc>
                          <a:spcPct val="150000"/>
                        </a:lnSpc>
                        <a:spcAft>
                          <a:spcPts val="0"/>
                        </a:spcAft>
                      </a:pPr>
                      <a:r>
                        <a:rPr lang="en-GB" sz="1200" b="0" dirty="0">
                          <a:solidFill>
                            <a:schemeClr val="tx1"/>
                          </a:solidFill>
                          <a:effectLst/>
                        </a:rPr>
                        <a:t> </a:t>
                      </a:r>
                      <a:endParaRPr lang="tr-TR" sz="1200" b="0" dirty="0">
                        <a:solidFill>
                          <a:schemeClr val="tx1"/>
                        </a:solidFill>
                        <a:effectLst/>
                        <a:latin typeface="Times New Roman"/>
                        <a:ea typeface="Times New Roman"/>
                      </a:endParaRPr>
                    </a:p>
                  </a:txBody>
                  <a:tcPr marL="46820" marR="46820" marT="0" marB="0">
                    <a:solidFill>
                      <a:schemeClr val="accent1">
                        <a:lumMod val="40000"/>
                        <a:lumOff val="60000"/>
                      </a:schemeClr>
                    </a:solidFill>
                  </a:tcPr>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3963360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05879D45-D2A0-4A28-A831-E302C748BA68}" type="slidenum">
              <a:rPr lang="tr-TR" smtClean="0"/>
              <a:pPr/>
              <a:t>4</a:t>
            </a:fld>
            <a:endParaRPr lang="tr-TR"/>
          </a:p>
        </p:txBody>
      </p:sp>
      <p:graphicFrame>
        <p:nvGraphicFramePr>
          <p:cNvPr id="4" name="Tablo 3"/>
          <p:cNvGraphicFramePr>
            <a:graphicFrameLocks noGrp="1"/>
          </p:cNvGraphicFramePr>
          <p:nvPr>
            <p:extLst>
              <p:ext uri="{D42A27DB-BD31-4B8C-83A1-F6EECF244321}">
                <p14:modId xmlns:p14="http://schemas.microsoft.com/office/powerpoint/2010/main" val="2115259601"/>
              </p:ext>
            </p:extLst>
          </p:nvPr>
        </p:nvGraphicFramePr>
        <p:xfrm>
          <a:off x="7372931" y="1830203"/>
          <a:ext cx="4392488" cy="2390511"/>
        </p:xfrm>
        <a:graphic>
          <a:graphicData uri="http://schemas.openxmlformats.org/drawingml/2006/table">
            <a:tbl>
              <a:tblPr firstRow="1" firstCol="1" lastRow="1" lastCol="1" bandRow="1" bandCol="1">
                <a:tableStyleId>{5C22544A-7EE6-4342-B048-85BDC9FD1C3A}</a:tableStyleId>
              </a:tblPr>
              <a:tblGrid>
                <a:gridCol w="1277815">
                  <a:extLst>
                    <a:ext uri="{9D8B030D-6E8A-4147-A177-3AD203B41FA5}">
                      <a16:colId xmlns:a16="http://schemas.microsoft.com/office/drawing/2014/main" val="20000"/>
                    </a:ext>
                  </a:extLst>
                </a:gridCol>
                <a:gridCol w="798634">
                  <a:extLst>
                    <a:ext uri="{9D8B030D-6E8A-4147-A177-3AD203B41FA5}">
                      <a16:colId xmlns:a16="http://schemas.microsoft.com/office/drawing/2014/main" val="20001"/>
                    </a:ext>
                  </a:extLst>
                </a:gridCol>
                <a:gridCol w="638907">
                  <a:extLst>
                    <a:ext uri="{9D8B030D-6E8A-4147-A177-3AD203B41FA5}">
                      <a16:colId xmlns:a16="http://schemas.microsoft.com/office/drawing/2014/main" val="20002"/>
                    </a:ext>
                  </a:extLst>
                </a:gridCol>
                <a:gridCol w="878498">
                  <a:extLst>
                    <a:ext uri="{9D8B030D-6E8A-4147-A177-3AD203B41FA5}">
                      <a16:colId xmlns:a16="http://schemas.microsoft.com/office/drawing/2014/main" val="20003"/>
                    </a:ext>
                  </a:extLst>
                </a:gridCol>
                <a:gridCol w="798634">
                  <a:extLst>
                    <a:ext uri="{9D8B030D-6E8A-4147-A177-3AD203B41FA5}">
                      <a16:colId xmlns:a16="http://schemas.microsoft.com/office/drawing/2014/main" val="20004"/>
                    </a:ext>
                  </a:extLst>
                </a:gridCol>
              </a:tblGrid>
              <a:tr h="470271">
                <a:tc>
                  <a:txBody>
                    <a:bodyPr/>
                    <a:lstStyle/>
                    <a:p>
                      <a:pPr algn="just">
                        <a:lnSpc>
                          <a:spcPct val="150000"/>
                        </a:lnSpc>
                        <a:spcAft>
                          <a:spcPts val="0"/>
                        </a:spcAft>
                      </a:pPr>
                      <a:r>
                        <a:rPr lang="en-GB" sz="1400" dirty="0">
                          <a:solidFill>
                            <a:schemeClr val="tx1"/>
                          </a:solidFill>
                          <a:effectLst/>
                        </a:rPr>
                        <a:t>A</a:t>
                      </a:r>
                      <a:r>
                        <a:rPr lang="tr-TR" sz="1400" dirty="0" err="1">
                          <a:solidFill>
                            <a:schemeClr val="tx1"/>
                          </a:solidFill>
                          <a:effectLst/>
                        </a:rPr>
                        <a:t>cids</a:t>
                      </a:r>
                      <a:r>
                        <a:rPr lang="tr-TR" sz="1400" dirty="0">
                          <a:solidFill>
                            <a:schemeClr val="tx1"/>
                          </a:solidFill>
                          <a:effectLst/>
                        </a:rPr>
                        <a:t> (mg/L)</a:t>
                      </a:r>
                      <a:endParaRPr lang="tr-TR" sz="1400" dirty="0">
                        <a:solidFill>
                          <a:schemeClr val="tx1"/>
                        </a:solidFill>
                        <a:effectLst/>
                        <a:latin typeface="Times New Roman"/>
                        <a:ea typeface="Times New Roman"/>
                      </a:endParaRPr>
                    </a:p>
                  </a:txBody>
                  <a:tcPr marL="68580" marR="68580" marT="0" marB="0" anchor="ctr"/>
                </a:tc>
                <a:tc gridSpan="2">
                  <a:txBody>
                    <a:bodyPr/>
                    <a:lstStyle/>
                    <a:p>
                      <a:pPr algn="ctr">
                        <a:lnSpc>
                          <a:spcPct val="150000"/>
                        </a:lnSpc>
                        <a:spcAft>
                          <a:spcPts val="0"/>
                        </a:spcAft>
                      </a:pPr>
                      <a:r>
                        <a:rPr lang="tr-TR" sz="1200" dirty="0">
                          <a:solidFill>
                            <a:schemeClr val="tx1"/>
                          </a:solidFill>
                          <a:effectLst/>
                        </a:rPr>
                        <a:t>White </a:t>
                      </a:r>
                      <a:r>
                        <a:rPr lang="tr-TR" sz="1200" dirty="0" err="1">
                          <a:solidFill>
                            <a:schemeClr val="tx1"/>
                          </a:solidFill>
                          <a:effectLst/>
                        </a:rPr>
                        <a:t>wine</a:t>
                      </a:r>
                      <a:endParaRPr lang="tr-TR" sz="1200" dirty="0">
                        <a:solidFill>
                          <a:schemeClr val="tx1"/>
                        </a:solidFill>
                        <a:effectLst/>
                        <a:latin typeface="Times New Roman"/>
                        <a:ea typeface="Times New Roman"/>
                      </a:endParaRPr>
                    </a:p>
                  </a:txBody>
                  <a:tcPr marL="68580" marR="68580" marT="0" marB="0" anchor="ctr"/>
                </a:tc>
                <a:tc hMerge="1">
                  <a:txBody>
                    <a:bodyPr/>
                    <a:lstStyle/>
                    <a:p>
                      <a:endParaRPr lang="tr-TR"/>
                    </a:p>
                  </a:txBody>
                  <a:tcPr/>
                </a:tc>
                <a:tc gridSpan="2">
                  <a:txBody>
                    <a:bodyPr/>
                    <a:lstStyle/>
                    <a:p>
                      <a:pPr algn="ctr">
                        <a:lnSpc>
                          <a:spcPct val="150000"/>
                        </a:lnSpc>
                        <a:spcAft>
                          <a:spcPts val="0"/>
                        </a:spcAft>
                      </a:pPr>
                      <a:r>
                        <a:rPr lang="tr-TR" sz="1200" dirty="0" err="1">
                          <a:solidFill>
                            <a:schemeClr val="tx1"/>
                          </a:solidFill>
                          <a:effectLst/>
                        </a:rPr>
                        <a:t>Red</a:t>
                      </a:r>
                      <a:r>
                        <a:rPr lang="tr-TR" sz="1200" dirty="0">
                          <a:solidFill>
                            <a:schemeClr val="tx1"/>
                          </a:solidFill>
                          <a:effectLst/>
                        </a:rPr>
                        <a:t> </a:t>
                      </a:r>
                      <a:r>
                        <a:rPr lang="tr-TR" sz="1200" dirty="0" err="1">
                          <a:solidFill>
                            <a:schemeClr val="tx1"/>
                          </a:solidFill>
                          <a:effectLst/>
                        </a:rPr>
                        <a:t>wine</a:t>
                      </a:r>
                      <a:endParaRPr lang="tr-TR" sz="1200" dirty="0">
                        <a:solidFill>
                          <a:schemeClr val="tx1"/>
                        </a:solidFill>
                        <a:effectLst/>
                        <a:latin typeface="Times New Roman"/>
                        <a:ea typeface="Times New Roman"/>
                      </a:endParaRPr>
                    </a:p>
                  </a:txBody>
                  <a:tcPr marL="68580" marR="68580" marT="0" marB="0" anchor="ctr"/>
                </a:tc>
                <a:tc hMerge="1">
                  <a:txBody>
                    <a:bodyPr/>
                    <a:lstStyle/>
                    <a:p>
                      <a:endParaRPr lang="tr-TR"/>
                    </a:p>
                  </a:txBody>
                  <a:tcPr/>
                </a:tc>
                <a:extLst>
                  <a:ext uri="{0D108BD9-81ED-4DB2-BD59-A6C34878D82A}">
                    <a16:rowId xmlns:a16="http://schemas.microsoft.com/office/drawing/2014/main" val="10000"/>
                  </a:ext>
                </a:extLst>
              </a:tr>
              <a:tr h="277554">
                <a:tc>
                  <a:txBody>
                    <a:bodyPr/>
                    <a:lstStyle/>
                    <a:p>
                      <a:pPr>
                        <a:lnSpc>
                          <a:spcPct val="150000"/>
                        </a:lnSpc>
                        <a:spcAft>
                          <a:spcPts val="0"/>
                        </a:spcAft>
                      </a:pPr>
                      <a:r>
                        <a:rPr lang="en-GB" sz="1400" dirty="0">
                          <a:effectLst/>
                        </a:rPr>
                        <a:t>A</a:t>
                      </a:r>
                      <a:r>
                        <a:rPr lang="tr-TR" sz="1400" dirty="0" err="1">
                          <a:effectLst/>
                        </a:rPr>
                        <a:t>cetic</a:t>
                      </a:r>
                      <a:endParaRPr lang="tr-TR" sz="1400" dirty="0">
                        <a:effectLst/>
                        <a:latin typeface="Times New Roman"/>
                        <a:ea typeface="Times New Roman"/>
                      </a:endParaRPr>
                    </a:p>
                  </a:txBody>
                  <a:tcPr marL="68580" marR="68580" marT="0" marB="0"/>
                </a:tc>
                <a:tc>
                  <a:txBody>
                    <a:bodyPr/>
                    <a:lstStyle/>
                    <a:p>
                      <a:pPr algn="ctr">
                        <a:lnSpc>
                          <a:spcPct val="150000"/>
                        </a:lnSpc>
                        <a:spcAft>
                          <a:spcPts val="0"/>
                        </a:spcAft>
                      </a:pPr>
                      <a:r>
                        <a:rPr lang="en-GB" sz="1100" b="0" dirty="0">
                          <a:solidFill>
                            <a:schemeClr val="tx1"/>
                          </a:solidFill>
                          <a:effectLst/>
                        </a:rPr>
                        <a:t>210-250</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dirty="0">
                          <a:solidFill>
                            <a:schemeClr val="tx1"/>
                          </a:solidFill>
                          <a:effectLst/>
                        </a:rPr>
                        <a:t>271</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a:solidFill>
                            <a:schemeClr val="tx1"/>
                          </a:solidFill>
                          <a:effectLst/>
                        </a:rPr>
                        <a:t>530-650</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dirty="0">
                          <a:solidFill>
                            <a:schemeClr val="tx1"/>
                          </a:solidFill>
                          <a:effectLst/>
                        </a:rPr>
                        <a:t>709</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extLst>
                  <a:ext uri="{0D108BD9-81ED-4DB2-BD59-A6C34878D82A}">
                    <a16:rowId xmlns:a16="http://schemas.microsoft.com/office/drawing/2014/main" val="10001"/>
                  </a:ext>
                </a:extLst>
              </a:tr>
              <a:tr h="277554">
                <a:tc>
                  <a:txBody>
                    <a:bodyPr/>
                    <a:lstStyle/>
                    <a:p>
                      <a:pPr>
                        <a:lnSpc>
                          <a:spcPct val="150000"/>
                        </a:lnSpc>
                        <a:spcAft>
                          <a:spcPts val="0"/>
                        </a:spcAft>
                      </a:pPr>
                      <a:r>
                        <a:rPr lang="tr-TR" sz="1400" dirty="0" err="1">
                          <a:effectLst/>
                        </a:rPr>
                        <a:t>Citric</a:t>
                      </a:r>
                      <a:r>
                        <a:rPr lang="en-GB" sz="1400" dirty="0">
                          <a:effectLst/>
                        </a:rPr>
                        <a:t> </a:t>
                      </a:r>
                      <a:endParaRPr lang="tr-TR" sz="1400" dirty="0">
                        <a:effectLst/>
                        <a:latin typeface="Times New Roman"/>
                        <a:ea typeface="Times New Roman"/>
                      </a:endParaRPr>
                    </a:p>
                  </a:txBody>
                  <a:tcPr marL="68580" marR="68580" marT="0" marB="0"/>
                </a:tc>
                <a:tc>
                  <a:txBody>
                    <a:bodyPr/>
                    <a:lstStyle/>
                    <a:p>
                      <a:pPr algn="ctr">
                        <a:lnSpc>
                          <a:spcPct val="150000"/>
                        </a:lnSpc>
                        <a:spcAft>
                          <a:spcPts val="0"/>
                        </a:spcAft>
                      </a:pPr>
                      <a:r>
                        <a:rPr lang="en-GB" sz="1100" b="0" dirty="0">
                          <a:solidFill>
                            <a:schemeClr val="tx1"/>
                          </a:solidFill>
                          <a:effectLst/>
                        </a:rPr>
                        <a:t>290-1170</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dirty="0">
                          <a:solidFill>
                            <a:schemeClr val="tx1"/>
                          </a:solidFill>
                          <a:effectLst/>
                        </a:rPr>
                        <a:t>272</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dirty="0">
                          <a:solidFill>
                            <a:schemeClr val="tx1"/>
                          </a:solidFill>
                          <a:effectLst/>
                        </a:rPr>
                        <a:t>890-1560</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a:solidFill>
                            <a:schemeClr val="tx1"/>
                          </a:solidFill>
                          <a:effectLst/>
                        </a:rPr>
                        <a:t>677</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extLst>
                  <a:ext uri="{0D108BD9-81ED-4DB2-BD59-A6C34878D82A}">
                    <a16:rowId xmlns:a16="http://schemas.microsoft.com/office/drawing/2014/main" val="10002"/>
                  </a:ext>
                </a:extLst>
              </a:tr>
              <a:tr h="277554">
                <a:tc>
                  <a:txBody>
                    <a:bodyPr/>
                    <a:lstStyle/>
                    <a:p>
                      <a:pPr>
                        <a:lnSpc>
                          <a:spcPct val="150000"/>
                        </a:lnSpc>
                        <a:spcAft>
                          <a:spcPts val="0"/>
                        </a:spcAft>
                      </a:pPr>
                      <a:r>
                        <a:rPr lang="en-GB" sz="1400" dirty="0">
                          <a:effectLst/>
                        </a:rPr>
                        <a:t>La</a:t>
                      </a:r>
                      <a:r>
                        <a:rPr lang="tr-TR" sz="1400" dirty="0" err="1">
                          <a:effectLst/>
                        </a:rPr>
                        <a:t>ctic</a:t>
                      </a:r>
                      <a:r>
                        <a:rPr lang="en-GB" sz="1400" dirty="0">
                          <a:effectLst/>
                        </a:rPr>
                        <a:t> </a:t>
                      </a:r>
                      <a:endParaRPr lang="tr-TR" sz="1400" dirty="0">
                        <a:effectLst/>
                        <a:latin typeface="Times New Roman"/>
                        <a:ea typeface="Times New Roman"/>
                      </a:endParaRPr>
                    </a:p>
                  </a:txBody>
                  <a:tcPr marL="68580" marR="68580" marT="0" marB="0"/>
                </a:tc>
                <a:tc>
                  <a:txBody>
                    <a:bodyPr/>
                    <a:lstStyle/>
                    <a:p>
                      <a:pPr algn="ctr">
                        <a:lnSpc>
                          <a:spcPct val="150000"/>
                        </a:lnSpc>
                        <a:spcAft>
                          <a:spcPts val="0"/>
                        </a:spcAft>
                      </a:pPr>
                      <a:r>
                        <a:rPr lang="en-GB" sz="1100" b="0">
                          <a:solidFill>
                            <a:schemeClr val="tx1"/>
                          </a:solidFill>
                          <a:effectLst/>
                        </a:rPr>
                        <a:t>410-560</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a:solidFill>
                            <a:schemeClr val="tx1"/>
                          </a:solidFill>
                          <a:effectLst/>
                        </a:rPr>
                        <a:t>4753</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dirty="0">
                          <a:solidFill>
                            <a:schemeClr val="tx1"/>
                          </a:solidFill>
                          <a:effectLst/>
                        </a:rPr>
                        <a:t>2660-3370</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a:solidFill>
                            <a:schemeClr val="tx1"/>
                          </a:solidFill>
                          <a:effectLst/>
                        </a:rPr>
                        <a:t>1083</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extLst>
                  <a:ext uri="{0D108BD9-81ED-4DB2-BD59-A6C34878D82A}">
                    <a16:rowId xmlns:a16="http://schemas.microsoft.com/office/drawing/2014/main" val="10003"/>
                  </a:ext>
                </a:extLst>
              </a:tr>
              <a:tr h="277554">
                <a:tc>
                  <a:txBody>
                    <a:bodyPr/>
                    <a:lstStyle/>
                    <a:p>
                      <a:pPr>
                        <a:lnSpc>
                          <a:spcPct val="150000"/>
                        </a:lnSpc>
                        <a:spcAft>
                          <a:spcPts val="0"/>
                        </a:spcAft>
                      </a:pPr>
                      <a:r>
                        <a:rPr lang="en-GB" sz="1400" dirty="0">
                          <a:effectLst/>
                        </a:rPr>
                        <a:t>Mali</a:t>
                      </a:r>
                      <a:r>
                        <a:rPr lang="tr-TR" sz="1400" dirty="0">
                          <a:effectLst/>
                        </a:rPr>
                        <a:t>c</a:t>
                      </a:r>
                      <a:endParaRPr lang="tr-TR" sz="1400" dirty="0">
                        <a:effectLst/>
                        <a:latin typeface="Times New Roman"/>
                        <a:ea typeface="Times New Roman"/>
                      </a:endParaRPr>
                    </a:p>
                  </a:txBody>
                  <a:tcPr marL="68580" marR="68580" marT="0" marB="0"/>
                </a:tc>
                <a:tc>
                  <a:txBody>
                    <a:bodyPr/>
                    <a:lstStyle/>
                    <a:p>
                      <a:pPr algn="ctr">
                        <a:lnSpc>
                          <a:spcPct val="150000"/>
                        </a:lnSpc>
                        <a:spcAft>
                          <a:spcPts val="0"/>
                        </a:spcAft>
                      </a:pPr>
                      <a:r>
                        <a:rPr lang="en-GB" sz="1100" b="0">
                          <a:solidFill>
                            <a:schemeClr val="tx1"/>
                          </a:solidFill>
                          <a:effectLst/>
                        </a:rPr>
                        <a:t>2370-3170</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a:solidFill>
                            <a:schemeClr val="tx1"/>
                          </a:solidFill>
                          <a:effectLst/>
                        </a:rPr>
                        <a:t>484</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dirty="0">
                          <a:solidFill>
                            <a:schemeClr val="tx1"/>
                          </a:solidFill>
                          <a:effectLst/>
                        </a:rPr>
                        <a:t>0.0-30</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a:solidFill>
                            <a:schemeClr val="tx1"/>
                          </a:solidFill>
                          <a:effectLst/>
                        </a:rPr>
                        <a:t>410</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extLst>
                  <a:ext uri="{0D108BD9-81ED-4DB2-BD59-A6C34878D82A}">
                    <a16:rowId xmlns:a16="http://schemas.microsoft.com/office/drawing/2014/main" val="10004"/>
                  </a:ext>
                </a:extLst>
              </a:tr>
              <a:tr h="277554">
                <a:tc>
                  <a:txBody>
                    <a:bodyPr/>
                    <a:lstStyle/>
                    <a:p>
                      <a:pPr>
                        <a:lnSpc>
                          <a:spcPct val="150000"/>
                        </a:lnSpc>
                        <a:spcAft>
                          <a:spcPts val="0"/>
                        </a:spcAft>
                      </a:pPr>
                      <a:r>
                        <a:rPr lang="en-GB" sz="1400" dirty="0">
                          <a:effectLst/>
                        </a:rPr>
                        <a:t>S</a:t>
                      </a:r>
                      <a:r>
                        <a:rPr lang="tr-TR" sz="1400" dirty="0" err="1">
                          <a:effectLst/>
                        </a:rPr>
                        <a:t>uccinic</a:t>
                      </a:r>
                      <a:r>
                        <a:rPr lang="en-GB" sz="1400" dirty="0">
                          <a:effectLst/>
                        </a:rPr>
                        <a:t> </a:t>
                      </a:r>
                      <a:endParaRPr lang="tr-TR" sz="1400" dirty="0">
                        <a:effectLst/>
                        <a:latin typeface="Times New Roman"/>
                        <a:ea typeface="Times New Roman"/>
                      </a:endParaRPr>
                    </a:p>
                  </a:txBody>
                  <a:tcPr marL="68580" marR="68580" marT="0" marB="0"/>
                </a:tc>
                <a:tc>
                  <a:txBody>
                    <a:bodyPr/>
                    <a:lstStyle/>
                    <a:p>
                      <a:pPr algn="ctr">
                        <a:lnSpc>
                          <a:spcPct val="150000"/>
                        </a:lnSpc>
                        <a:spcAft>
                          <a:spcPts val="0"/>
                        </a:spcAft>
                      </a:pPr>
                      <a:r>
                        <a:rPr lang="en-GB" sz="1100" b="0">
                          <a:solidFill>
                            <a:schemeClr val="tx1"/>
                          </a:solidFill>
                          <a:effectLst/>
                        </a:rPr>
                        <a:t>400-550</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a:solidFill>
                            <a:schemeClr val="tx1"/>
                          </a:solidFill>
                          <a:effectLst/>
                        </a:rPr>
                        <a:t>250</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dirty="0">
                          <a:solidFill>
                            <a:schemeClr val="tx1"/>
                          </a:solidFill>
                          <a:effectLst/>
                        </a:rPr>
                        <a:t>450-580</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a:solidFill>
                            <a:schemeClr val="tx1"/>
                          </a:solidFill>
                          <a:effectLst/>
                        </a:rPr>
                        <a:t>236</a:t>
                      </a:r>
                      <a:endParaRPr lang="tr-TR" sz="1100" b="0">
                        <a:solidFill>
                          <a:schemeClr val="tx1"/>
                        </a:solidFill>
                        <a:effectLst/>
                        <a:latin typeface="Times New Roman"/>
                        <a:ea typeface="Times New Roman"/>
                      </a:endParaRPr>
                    </a:p>
                  </a:txBody>
                  <a:tcPr marL="68580" marR="68580" marT="0" marB="0">
                    <a:solidFill>
                      <a:schemeClr val="accent1">
                        <a:lumMod val="40000"/>
                        <a:lumOff val="60000"/>
                      </a:schemeClr>
                    </a:solidFill>
                  </a:tcPr>
                </a:tc>
                <a:extLst>
                  <a:ext uri="{0D108BD9-81ED-4DB2-BD59-A6C34878D82A}">
                    <a16:rowId xmlns:a16="http://schemas.microsoft.com/office/drawing/2014/main" val="10005"/>
                  </a:ext>
                </a:extLst>
              </a:tr>
              <a:tr h="254637">
                <a:tc>
                  <a:txBody>
                    <a:bodyPr/>
                    <a:lstStyle/>
                    <a:p>
                      <a:pPr>
                        <a:lnSpc>
                          <a:spcPct val="150000"/>
                        </a:lnSpc>
                        <a:spcAft>
                          <a:spcPts val="0"/>
                        </a:spcAft>
                      </a:pPr>
                      <a:r>
                        <a:rPr lang="en-GB" sz="1400" dirty="0" err="1">
                          <a:effectLst/>
                        </a:rPr>
                        <a:t>Tartari</a:t>
                      </a:r>
                      <a:r>
                        <a:rPr lang="tr-TR" sz="1400" dirty="0">
                          <a:effectLst/>
                        </a:rPr>
                        <a:t>c</a:t>
                      </a:r>
                      <a:endParaRPr lang="tr-TR" sz="1400" dirty="0">
                        <a:effectLst/>
                        <a:latin typeface="Times New Roman"/>
                        <a:ea typeface="Times New Roman"/>
                      </a:endParaRPr>
                    </a:p>
                  </a:txBody>
                  <a:tcPr marL="68580" marR="68580" marT="0" marB="0"/>
                </a:tc>
                <a:tc>
                  <a:txBody>
                    <a:bodyPr/>
                    <a:lstStyle/>
                    <a:p>
                      <a:pPr algn="ctr">
                        <a:lnSpc>
                          <a:spcPct val="150000"/>
                        </a:lnSpc>
                        <a:spcAft>
                          <a:spcPts val="0"/>
                        </a:spcAft>
                      </a:pPr>
                      <a:r>
                        <a:rPr lang="en-GB" sz="1100" b="0" dirty="0">
                          <a:solidFill>
                            <a:schemeClr val="tx1"/>
                          </a:solidFill>
                          <a:effectLst/>
                        </a:rPr>
                        <a:t>1190-1680</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dirty="0">
                          <a:solidFill>
                            <a:schemeClr val="tx1"/>
                          </a:solidFill>
                          <a:effectLst/>
                        </a:rPr>
                        <a:t>1450</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dirty="0">
                          <a:solidFill>
                            <a:schemeClr val="tx1"/>
                          </a:solidFill>
                          <a:effectLst/>
                        </a:rPr>
                        <a:t>1060-1310</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tc>
                  <a:txBody>
                    <a:bodyPr/>
                    <a:lstStyle/>
                    <a:p>
                      <a:pPr algn="ctr">
                        <a:lnSpc>
                          <a:spcPct val="150000"/>
                        </a:lnSpc>
                        <a:spcAft>
                          <a:spcPts val="0"/>
                        </a:spcAft>
                      </a:pPr>
                      <a:r>
                        <a:rPr lang="en-GB" sz="1100" b="0" dirty="0">
                          <a:solidFill>
                            <a:schemeClr val="tx1"/>
                          </a:solidFill>
                          <a:effectLst/>
                        </a:rPr>
                        <a:t>2918</a:t>
                      </a:r>
                      <a:endParaRPr lang="tr-TR" sz="1100" b="0" dirty="0">
                        <a:solidFill>
                          <a:schemeClr val="tx1"/>
                        </a:solidFill>
                        <a:effectLst/>
                        <a:latin typeface="Times New Roman"/>
                        <a:ea typeface="Times New Roman"/>
                      </a:endParaRPr>
                    </a:p>
                  </a:txBody>
                  <a:tcPr marL="68580" marR="68580" marT="0" marB="0">
                    <a:solidFill>
                      <a:schemeClr val="accent1">
                        <a:lumMod val="40000"/>
                        <a:lumOff val="60000"/>
                      </a:schemeClr>
                    </a:solidFill>
                  </a:tcPr>
                </a:tc>
                <a:extLst>
                  <a:ext uri="{0D108BD9-81ED-4DB2-BD59-A6C34878D82A}">
                    <a16:rowId xmlns:a16="http://schemas.microsoft.com/office/drawing/2014/main" val="10006"/>
                  </a:ext>
                </a:extLst>
              </a:tr>
            </a:tbl>
          </a:graphicData>
        </a:graphic>
      </p:graphicFrame>
      <p:sp>
        <p:nvSpPr>
          <p:cNvPr id="10" name="Metin kutusu 9">
            <a:extLst>
              <a:ext uri="{FF2B5EF4-FFF2-40B4-BE49-F238E27FC236}">
                <a16:creationId xmlns:a16="http://schemas.microsoft.com/office/drawing/2014/main" id="{F8F1958D-9E00-4473-97AB-089D3665318C}"/>
              </a:ext>
            </a:extLst>
          </p:cNvPr>
          <p:cNvSpPr txBox="1"/>
          <p:nvPr/>
        </p:nvSpPr>
        <p:spPr>
          <a:xfrm>
            <a:off x="1005374" y="1284905"/>
            <a:ext cx="6097554" cy="369332"/>
          </a:xfrm>
          <a:prstGeom prst="rect">
            <a:avLst/>
          </a:prstGeom>
          <a:noFill/>
        </p:spPr>
        <p:txBody>
          <a:bodyPr wrap="square">
            <a:spAutoFit/>
          </a:bodyPr>
          <a:lstStyle/>
          <a:p>
            <a:r>
              <a:rPr lang="en-US" sz="1800" dirty="0">
                <a:latin typeface="Arial" panose="020B0604020202020204" pitchFamily="34" charset="0"/>
                <a:cs typeface="Arial" panose="020B0604020202020204" pitchFamily="34" charset="0"/>
              </a:rPr>
              <a:t>The main acids in wines are malic, tartaric and </a:t>
            </a:r>
            <a:r>
              <a:rPr lang="tr-TR" sz="1800" dirty="0" err="1">
                <a:latin typeface="Arial" panose="020B0604020202020204" pitchFamily="34" charset="0"/>
                <a:cs typeface="Arial" panose="020B0604020202020204" pitchFamily="34" charset="0"/>
              </a:rPr>
              <a:t>citric</a:t>
            </a:r>
            <a:r>
              <a:rPr lang="en-US" sz="1800" dirty="0">
                <a:latin typeface="Arial" panose="020B0604020202020204" pitchFamily="34" charset="0"/>
                <a:cs typeface="Arial" panose="020B0604020202020204" pitchFamily="34" charset="0"/>
              </a:rPr>
              <a:t> acids.</a:t>
            </a:r>
          </a:p>
        </p:txBody>
      </p:sp>
      <p:sp>
        <p:nvSpPr>
          <p:cNvPr id="11" name="Metin kutusu 10">
            <a:extLst>
              <a:ext uri="{FF2B5EF4-FFF2-40B4-BE49-F238E27FC236}">
                <a16:creationId xmlns:a16="http://schemas.microsoft.com/office/drawing/2014/main" id="{25FC3C29-FA38-4E57-B993-B934327D4985}"/>
              </a:ext>
            </a:extLst>
          </p:cNvPr>
          <p:cNvSpPr txBox="1"/>
          <p:nvPr/>
        </p:nvSpPr>
        <p:spPr>
          <a:xfrm>
            <a:off x="426876" y="1830203"/>
            <a:ext cx="6676051" cy="4524315"/>
          </a:xfrm>
          <a:prstGeom prst="rect">
            <a:avLst/>
          </a:prstGeom>
          <a:noFill/>
        </p:spPr>
        <p:txBody>
          <a:bodyPr wrap="square" rtlCol="0">
            <a:spAutoFit/>
          </a:bodyPr>
          <a:lstStyle/>
          <a:p>
            <a:pPr marL="342900" indent="-342900" algn="just">
              <a:buFont typeface="+mj-lt"/>
              <a:buAutoNum type="arabicPeriod"/>
            </a:pPr>
            <a:r>
              <a:rPr lang="en-US" sz="1600" b="0" i="0" u="none" strike="noStrike" dirty="0">
                <a:solidFill>
                  <a:srgbClr val="0645AD"/>
                </a:solidFill>
                <a:effectLst/>
                <a:latin typeface="Arial" panose="020B0604020202020204" pitchFamily="34" charset="0"/>
                <a:hlinkClick r:id="rId3" tooltip="Tartaric acid"/>
              </a:rPr>
              <a:t>Tartaric acid</a:t>
            </a:r>
            <a:r>
              <a:rPr lang="en-US" sz="1600" b="0" i="0" dirty="0">
                <a:solidFill>
                  <a:srgbClr val="202122"/>
                </a:solidFill>
                <a:effectLst/>
                <a:latin typeface="Arial" panose="020B0604020202020204" pitchFamily="34" charset="0"/>
              </a:rPr>
              <a:t> is, from a winemaking perspective, the most important in wine due to the prominent role it plays in maintaining the chemical </a:t>
            </a:r>
            <a:r>
              <a:rPr lang="en-US" sz="1600" b="0" i="0" u="none" strike="noStrike" dirty="0">
                <a:solidFill>
                  <a:srgbClr val="0645AD"/>
                </a:solidFill>
                <a:effectLst/>
                <a:latin typeface="Arial" panose="020B0604020202020204" pitchFamily="34" charset="0"/>
                <a:hlinkClick r:id="rId4" tooltip="Stability (wine)"/>
              </a:rPr>
              <a:t>stability</a:t>
            </a:r>
            <a:r>
              <a:rPr lang="en-US" sz="1600" b="0" i="0" dirty="0">
                <a:solidFill>
                  <a:srgbClr val="202122"/>
                </a:solidFill>
                <a:effectLst/>
                <a:latin typeface="Arial" panose="020B0604020202020204" pitchFamily="34" charset="0"/>
              </a:rPr>
              <a:t> of the wine and its color and finally in influencing the taste of the finished wine. </a:t>
            </a:r>
            <a:endParaRPr lang="tr-TR" sz="1600" b="0" i="0" dirty="0">
              <a:solidFill>
                <a:srgbClr val="202122"/>
              </a:solidFill>
              <a:effectLst/>
              <a:latin typeface="Arial" panose="020B0604020202020204" pitchFamily="34" charset="0"/>
            </a:endParaRPr>
          </a:p>
          <a:p>
            <a:pPr marL="342900" indent="-342900" algn="just">
              <a:buFont typeface="+mj-lt"/>
              <a:buAutoNum type="arabicPeriod"/>
            </a:pPr>
            <a:r>
              <a:rPr lang="en-US" sz="1600" b="0" i="0" u="none" strike="noStrike" dirty="0">
                <a:solidFill>
                  <a:srgbClr val="0645AD"/>
                </a:solidFill>
                <a:effectLst/>
                <a:latin typeface="Arial" panose="020B0604020202020204" pitchFamily="34" charset="0"/>
                <a:hlinkClick r:id="rId5" tooltip="Malic acid"/>
              </a:rPr>
              <a:t>Malic acid</a:t>
            </a:r>
            <a:r>
              <a:rPr lang="en-US" sz="1600" b="0" i="0" dirty="0">
                <a:solidFill>
                  <a:srgbClr val="202122"/>
                </a:solidFill>
                <a:effectLst/>
                <a:latin typeface="Arial" panose="020B0604020202020204" pitchFamily="34" charset="0"/>
              </a:rPr>
              <a:t>, along with tartaric acid, is one of the principal organic acids found in wine grapes. It is found in nearly every </a:t>
            </a:r>
            <a:r>
              <a:rPr lang="en-US" sz="1600" b="0" i="0" u="none" strike="noStrike" dirty="0">
                <a:solidFill>
                  <a:srgbClr val="0645AD"/>
                </a:solidFill>
                <a:effectLst/>
                <a:latin typeface="Arial" panose="020B0604020202020204" pitchFamily="34" charset="0"/>
                <a:hlinkClick r:id="rId6" tooltip="Fruit"/>
              </a:rPr>
              <a:t>fruit</a:t>
            </a:r>
            <a:r>
              <a:rPr lang="en-US" sz="1600" b="0" i="0" dirty="0">
                <a:solidFill>
                  <a:srgbClr val="202122"/>
                </a:solidFill>
                <a:effectLst/>
                <a:latin typeface="Arial" panose="020B0604020202020204" pitchFamily="34" charset="0"/>
              </a:rPr>
              <a:t> and </a:t>
            </a:r>
            <a:r>
              <a:rPr lang="en-US" sz="1600" b="0" i="0" u="none" strike="noStrike" dirty="0">
                <a:solidFill>
                  <a:srgbClr val="0645AD"/>
                </a:solidFill>
                <a:effectLst/>
                <a:latin typeface="Arial" panose="020B0604020202020204" pitchFamily="34" charset="0"/>
                <a:hlinkClick r:id="rId7" tooltip="Berry"/>
              </a:rPr>
              <a:t>berry</a:t>
            </a:r>
            <a:r>
              <a:rPr lang="en-US" sz="1600" b="0" i="0" dirty="0">
                <a:solidFill>
                  <a:srgbClr val="202122"/>
                </a:solidFill>
                <a:effectLst/>
                <a:latin typeface="Arial" panose="020B0604020202020204" pitchFamily="34" charset="0"/>
              </a:rPr>
              <a:t> plant, but is most often associated with green (unripe) </a:t>
            </a:r>
            <a:r>
              <a:rPr lang="en-US" sz="1600" b="0" i="0" u="none" strike="noStrike" dirty="0">
                <a:solidFill>
                  <a:srgbClr val="0645AD"/>
                </a:solidFill>
                <a:effectLst/>
                <a:latin typeface="Arial" panose="020B0604020202020204" pitchFamily="34" charset="0"/>
                <a:hlinkClick r:id="rId8" tooltip="Apple"/>
              </a:rPr>
              <a:t>apples</a:t>
            </a:r>
            <a:r>
              <a:rPr lang="en-US" sz="1600" b="0" i="0" dirty="0">
                <a:solidFill>
                  <a:srgbClr val="202122"/>
                </a:solidFill>
                <a:effectLst/>
                <a:latin typeface="Arial" panose="020B0604020202020204" pitchFamily="34" charset="0"/>
              </a:rPr>
              <a:t>, the flavor it most readily projects in wine. Its name comes from the </a:t>
            </a:r>
            <a:r>
              <a:rPr lang="en-US" sz="1600" b="0" i="0" u="none" strike="noStrike" dirty="0">
                <a:solidFill>
                  <a:srgbClr val="0645AD"/>
                </a:solidFill>
                <a:effectLst/>
                <a:latin typeface="Arial" panose="020B0604020202020204" pitchFamily="34" charset="0"/>
                <a:hlinkClick r:id="rId9" tooltip="Latin language"/>
              </a:rPr>
              <a:t>Latin</a:t>
            </a:r>
            <a:r>
              <a:rPr lang="en-US" sz="1600" b="0" i="0" dirty="0">
                <a:solidFill>
                  <a:srgbClr val="202122"/>
                </a:solidFill>
                <a:effectLst/>
                <a:latin typeface="Arial" panose="020B0604020202020204" pitchFamily="34" charset="0"/>
              </a:rPr>
              <a:t> </a:t>
            </a:r>
            <a:r>
              <a:rPr lang="en-US" sz="1600" b="0" i="1" dirty="0">
                <a:solidFill>
                  <a:srgbClr val="202122"/>
                </a:solidFill>
                <a:effectLst/>
                <a:latin typeface="Arial" panose="020B0604020202020204" pitchFamily="34" charset="0"/>
              </a:rPr>
              <a:t>malum</a:t>
            </a:r>
            <a:r>
              <a:rPr lang="en-US" sz="1600" b="0" i="0" dirty="0">
                <a:solidFill>
                  <a:srgbClr val="202122"/>
                </a:solidFill>
                <a:effectLst/>
                <a:latin typeface="Arial" panose="020B0604020202020204" pitchFamily="34" charset="0"/>
              </a:rPr>
              <a:t> meaning “apple”. </a:t>
            </a:r>
            <a:endParaRPr lang="tr-TR" sz="1600" dirty="0">
              <a:solidFill>
                <a:srgbClr val="202122"/>
              </a:solidFill>
              <a:latin typeface="Arial" panose="020B0604020202020204" pitchFamily="34" charset="0"/>
            </a:endParaRPr>
          </a:p>
          <a:p>
            <a:pPr marL="342900" indent="-342900" algn="just">
              <a:buFont typeface="+mj-lt"/>
              <a:buAutoNum type="arabicPeriod"/>
            </a:pPr>
            <a:r>
              <a:rPr lang="en-US" sz="1600" b="0" i="0" dirty="0">
                <a:solidFill>
                  <a:srgbClr val="202122"/>
                </a:solidFill>
                <a:effectLst/>
                <a:latin typeface="Arial" panose="020B0604020202020204" pitchFamily="34" charset="0"/>
              </a:rPr>
              <a:t>While very common in </a:t>
            </a:r>
            <a:r>
              <a:rPr lang="en-US" sz="1600" b="0" i="0" u="none" strike="noStrike" dirty="0">
                <a:solidFill>
                  <a:srgbClr val="0645AD"/>
                </a:solidFill>
                <a:effectLst/>
                <a:latin typeface="Arial" panose="020B0604020202020204" pitchFamily="34" charset="0"/>
                <a:hlinkClick r:id="rId10" tooltip="Citrus fruit"/>
              </a:rPr>
              <a:t>citrus fruits</a:t>
            </a:r>
            <a:r>
              <a:rPr lang="en-US" sz="1600" b="0" i="0" dirty="0">
                <a:solidFill>
                  <a:srgbClr val="202122"/>
                </a:solidFill>
                <a:effectLst/>
                <a:latin typeface="Arial" panose="020B0604020202020204" pitchFamily="34" charset="0"/>
              </a:rPr>
              <a:t>, such as </a:t>
            </a:r>
            <a:r>
              <a:rPr lang="en-US" sz="1600" b="0" i="0" u="none" strike="noStrike" dirty="0">
                <a:solidFill>
                  <a:srgbClr val="0645AD"/>
                </a:solidFill>
                <a:effectLst/>
                <a:latin typeface="Arial" panose="020B0604020202020204" pitchFamily="34" charset="0"/>
                <a:hlinkClick r:id="rId11" tooltip="Lime (fruit)"/>
              </a:rPr>
              <a:t>limes</a:t>
            </a:r>
            <a:r>
              <a:rPr lang="en-US" sz="1600" b="0" i="0" dirty="0">
                <a:solidFill>
                  <a:srgbClr val="202122"/>
                </a:solidFill>
                <a:effectLst/>
                <a:latin typeface="Arial" panose="020B0604020202020204" pitchFamily="34" charset="0"/>
              </a:rPr>
              <a:t>, </a:t>
            </a:r>
            <a:r>
              <a:rPr lang="en-US" sz="1600" b="0" i="0" u="none" strike="noStrike" dirty="0">
                <a:solidFill>
                  <a:srgbClr val="0645AD"/>
                </a:solidFill>
                <a:effectLst/>
                <a:latin typeface="Arial" panose="020B0604020202020204" pitchFamily="34" charset="0"/>
                <a:hlinkClick r:id="rId12" tooltip="Citric acid"/>
              </a:rPr>
              <a:t>citric acid</a:t>
            </a:r>
            <a:r>
              <a:rPr lang="en-US" sz="1600" b="0" i="0" dirty="0">
                <a:solidFill>
                  <a:srgbClr val="202122"/>
                </a:solidFill>
                <a:effectLst/>
                <a:latin typeface="Arial" panose="020B0604020202020204" pitchFamily="34" charset="0"/>
              </a:rPr>
              <a:t> is found only in very minute quantities in wine grapes. It often has a concentration about 1/20 that of tartaric acid. The citric acid most commonly found in wine is commercially produced acid supplements derived from </a:t>
            </a:r>
            <a:r>
              <a:rPr lang="en-US" sz="1600" b="0" i="0" u="none" strike="noStrike" dirty="0">
                <a:solidFill>
                  <a:srgbClr val="0645AD"/>
                </a:solidFill>
                <a:effectLst/>
                <a:latin typeface="Arial" panose="020B0604020202020204" pitchFamily="34" charset="0"/>
                <a:hlinkClick r:id="rId13" tooltip="Fermentation (food)"/>
              </a:rPr>
              <a:t>fermenting</a:t>
            </a:r>
            <a:r>
              <a:rPr lang="en-US" sz="1600" b="0" i="0" dirty="0">
                <a:solidFill>
                  <a:srgbClr val="202122"/>
                </a:solidFill>
                <a:effectLst/>
                <a:latin typeface="Arial" panose="020B0604020202020204" pitchFamily="34" charset="0"/>
              </a:rPr>
              <a:t> </a:t>
            </a:r>
            <a:r>
              <a:rPr lang="en-US" sz="1600" b="0" i="0" u="none" strike="noStrike" dirty="0">
                <a:solidFill>
                  <a:srgbClr val="0645AD"/>
                </a:solidFill>
                <a:effectLst/>
                <a:latin typeface="Arial" panose="020B0604020202020204" pitchFamily="34" charset="0"/>
                <a:hlinkClick r:id="rId14" tooltip="Sucrose"/>
              </a:rPr>
              <a:t>sucrose</a:t>
            </a:r>
            <a:r>
              <a:rPr lang="en-US" sz="1600" b="0" i="0" dirty="0">
                <a:solidFill>
                  <a:srgbClr val="202122"/>
                </a:solidFill>
                <a:effectLst/>
                <a:latin typeface="Arial" panose="020B0604020202020204" pitchFamily="34" charset="0"/>
              </a:rPr>
              <a:t> solutions. These inexpensive supplements can be used by winemakers in acidification to boost the wine's total acidity. It is used less frequently than tartaric and malic due to the aggressive citric flavors it can add to the wine.</a:t>
            </a:r>
            <a:endParaRPr lang="tr-TR" sz="1600" dirty="0"/>
          </a:p>
        </p:txBody>
      </p:sp>
      <p:pic>
        <p:nvPicPr>
          <p:cNvPr id="3074" name="Picture 2" descr="Global Still Wine Trends to Watch - IWSR">
            <a:extLst>
              <a:ext uri="{FF2B5EF4-FFF2-40B4-BE49-F238E27FC236}">
                <a16:creationId xmlns:a16="http://schemas.microsoft.com/office/drawing/2014/main" id="{FF06F468-644F-4242-B36B-0F679311A7C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706726" y="4342634"/>
            <a:ext cx="2135452" cy="1599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2613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B4DF30-7904-4460-99EB-660ADE293BAB}"/>
              </a:ext>
            </a:extLst>
          </p:cNvPr>
          <p:cNvSpPr>
            <a:spLocks noGrp="1"/>
          </p:cNvSpPr>
          <p:nvPr>
            <p:ph type="title"/>
          </p:nvPr>
        </p:nvSpPr>
        <p:spPr/>
        <p:txBody>
          <a:bodyPr/>
          <a:lstStyle/>
          <a:p>
            <a:r>
              <a:rPr lang="tr-TR" dirty="0" err="1"/>
              <a:t>Organic</a:t>
            </a:r>
            <a:r>
              <a:rPr lang="tr-TR" dirty="0"/>
              <a:t> </a:t>
            </a:r>
            <a:r>
              <a:rPr lang="tr-TR" dirty="0" err="1"/>
              <a:t>acids</a:t>
            </a:r>
            <a:r>
              <a:rPr lang="tr-TR" dirty="0"/>
              <a:t> as </a:t>
            </a:r>
            <a:r>
              <a:rPr lang="tr-TR" dirty="0" err="1"/>
              <a:t>antimicrobials</a:t>
            </a:r>
            <a:endParaRPr lang="tr-TR" dirty="0"/>
          </a:p>
        </p:txBody>
      </p:sp>
      <p:sp>
        <p:nvSpPr>
          <p:cNvPr id="3" name="İçerik Yer Tutucusu 2">
            <a:extLst>
              <a:ext uri="{FF2B5EF4-FFF2-40B4-BE49-F238E27FC236}">
                <a16:creationId xmlns:a16="http://schemas.microsoft.com/office/drawing/2014/main" id="{28A21DD8-B9C3-456F-A2AC-E02326EADA01}"/>
              </a:ext>
            </a:extLst>
          </p:cNvPr>
          <p:cNvSpPr>
            <a:spLocks noGrp="1"/>
          </p:cNvSpPr>
          <p:nvPr>
            <p:ph idx="1"/>
          </p:nvPr>
        </p:nvSpPr>
        <p:spPr>
          <a:xfrm>
            <a:off x="1097280" y="1845734"/>
            <a:ext cx="10058400" cy="3183466"/>
          </a:xfrm>
        </p:spPr>
        <p:txBody>
          <a:bodyPr>
            <a:normAutofit/>
          </a:bodyPr>
          <a:lstStyle/>
          <a:p>
            <a:r>
              <a:rPr lang="en-US" sz="2000" b="0" i="0" u="none" strike="noStrike" baseline="0" dirty="0">
                <a:solidFill>
                  <a:srgbClr val="000000"/>
                </a:solidFill>
                <a:latin typeface="Times LT Std"/>
              </a:rPr>
              <a:t>Many parameters govern the survival and growth of microorganisms in food. The acidity</a:t>
            </a:r>
            <a:r>
              <a:rPr lang="tr-TR" sz="2000" b="0" i="0" u="none" strike="noStrike" baseline="0" dirty="0">
                <a:solidFill>
                  <a:srgbClr val="000000"/>
                </a:solidFill>
                <a:latin typeface="Times LT Std"/>
              </a:rPr>
              <a:t> </a:t>
            </a:r>
            <a:r>
              <a:rPr lang="en-US" sz="2000" b="0" i="0" u="none" strike="noStrike" baseline="0" dirty="0">
                <a:solidFill>
                  <a:srgbClr val="000000"/>
                </a:solidFill>
                <a:latin typeface="Times LT Std"/>
              </a:rPr>
              <a:t>of a food can affect the type and number of microorganisms, as well as their potential to replicate and thrive, present in a product. </a:t>
            </a:r>
            <a:endParaRPr lang="tr-TR" dirty="0"/>
          </a:p>
          <a:p>
            <a:r>
              <a:rPr lang="en-US" dirty="0"/>
              <a:t>For micro-organisms, organic acids can act either as a source of carbon</a:t>
            </a:r>
            <a:r>
              <a:rPr lang="tr-TR" dirty="0"/>
              <a:t> </a:t>
            </a:r>
            <a:r>
              <a:rPr lang="en-US" dirty="0"/>
              <a:t>and energy, or as inhibitory agents, depending on the concentration of the</a:t>
            </a:r>
            <a:r>
              <a:rPr lang="tr-TR" dirty="0"/>
              <a:t> </a:t>
            </a:r>
            <a:r>
              <a:rPr lang="en-US" dirty="0"/>
              <a:t>acid, its ability to enter the cell and the capacity of the organism to</a:t>
            </a:r>
            <a:r>
              <a:rPr lang="tr-TR" dirty="0"/>
              <a:t> </a:t>
            </a:r>
            <a:r>
              <a:rPr lang="en-US" dirty="0"/>
              <a:t>metabolize the acid. Organic acids and their salts have been employed for</a:t>
            </a:r>
            <a:r>
              <a:rPr lang="tr-TR" dirty="0"/>
              <a:t> </a:t>
            </a:r>
            <a:r>
              <a:rPr lang="en-US" dirty="0"/>
              <a:t>many years as preservative agents in food, drink and pharmaceutical</a:t>
            </a:r>
            <a:r>
              <a:rPr lang="tr-TR" dirty="0"/>
              <a:t> </a:t>
            </a:r>
            <a:r>
              <a:rPr lang="en-US" dirty="0"/>
              <a:t>products.</a:t>
            </a:r>
            <a:endParaRPr lang="tr-TR" dirty="0"/>
          </a:p>
          <a:p>
            <a:r>
              <a:rPr lang="tr-TR" dirty="0"/>
              <a:t> </a:t>
            </a:r>
          </a:p>
        </p:txBody>
      </p:sp>
      <p:pic>
        <p:nvPicPr>
          <p:cNvPr id="5122" name="Picture 2" descr="Formulating Food Safety: An Overview of Antimicrobial Ingredients">
            <a:extLst>
              <a:ext uri="{FF2B5EF4-FFF2-40B4-BE49-F238E27FC236}">
                <a16:creationId xmlns:a16="http://schemas.microsoft.com/office/drawing/2014/main" id="{940EA19C-4D1D-4297-A055-3A38DEA1F4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6480" y="4237574"/>
            <a:ext cx="1800000" cy="180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0742168"/>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240</TotalTime>
  <Words>828</Words>
  <Application>Microsoft Office PowerPoint</Application>
  <PresentationFormat>Geniş ekran</PresentationFormat>
  <Paragraphs>242</Paragraphs>
  <Slides>5</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vt:i4>
      </vt:variant>
    </vt:vector>
  </HeadingPairs>
  <TitlesOfParts>
    <vt:vector size="11" baseType="lpstr">
      <vt:lpstr>Arial</vt:lpstr>
      <vt:lpstr>Calibri</vt:lpstr>
      <vt:lpstr>Calibri Light</vt:lpstr>
      <vt:lpstr>Times LT Std</vt:lpstr>
      <vt:lpstr>Times New Roman</vt:lpstr>
      <vt:lpstr>Geçmişe bakış</vt:lpstr>
      <vt:lpstr>PowerPoint Sunusu</vt:lpstr>
      <vt:lpstr>Structures of main organic acids found in foods</vt:lpstr>
      <vt:lpstr>PowerPoint Sunusu</vt:lpstr>
      <vt:lpstr>PowerPoint Sunusu</vt:lpstr>
      <vt:lpstr>Organic acids as antimicrobials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Cansu Gumus</dc:creator>
  <cp:lastModifiedBy>CEGumus</cp:lastModifiedBy>
  <cp:revision>36</cp:revision>
  <dcterms:created xsi:type="dcterms:W3CDTF">2021-03-14T08:30:15Z</dcterms:created>
  <dcterms:modified xsi:type="dcterms:W3CDTF">2021-07-02T09:13:05Z</dcterms:modified>
</cp:coreProperties>
</file>